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6"/>
  </p:notesMasterIdLst>
  <p:sldIdLst>
    <p:sldId id="256" r:id="rId2"/>
    <p:sldId id="257" r:id="rId3"/>
    <p:sldId id="259" r:id="rId4"/>
    <p:sldId id="260" r:id="rId5"/>
    <p:sldId id="258" r:id="rId6"/>
    <p:sldId id="261" r:id="rId7"/>
    <p:sldId id="263" r:id="rId8"/>
    <p:sldId id="270"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26" y="8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71FF7F9-895E-4F8C-AF16-4F33481893B3}" type="datetimeFigureOut">
              <a:rPr lang="en-US" smtClean="0"/>
              <a:pPr/>
              <a:t>2/26/2018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C5FE41E-2C16-4AC1-8351-B2184ACBCA8A}" type="slidenum">
              <a:rPr lang="en-US" smtClean="0"/>
              <a:pPr/>
              <a:t>‹#›</a:t>
            </a:fld>
            <a:endParaRPr lang="en-US"/>
          </a:p>
        </p:txBody>
      </p:sp>
    </p:spTree>
    <p:extLst>
      <p:ext uri="{BB962C8B-B14F-4D97-AF65-F5344CB8AC3E}">
        <p14:creationId xmlns:p14="http://schemas.microsoft.com/office/powerpoint/2010/main" val="11648781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C5FE41E-2C16-4AC1-8351-B2184ACBCA8A}" type="slidenum">
              <a:rPr lang="en-US" smtClean="0"/>
              <a:pPr/>
              <a:t>1</a:t>
            </a:fld>
            <a:endParaRPr lang="en-US"/>
          </a:p>
        </p:txBody>
      </p:sp>
    </p:spTree>
    <p:extLst>
      <p:ext uri="{BB962C8B-B14F-4D97-AF65-F5344CB8AC3E}">
        <p14:creationId xmlns:p14="http://schemas.microsoft.com/office/powerpoint/2010/main" val="20663967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C5FE41E-2C16-4AC1-8351-B2184ACBCA8A}" type="slidenum">
              <a:rPr lang="en-US" smtClean="0"/>
              <a:pPr/>
              <a:t>10</a:t>
            </a:fld>
            <a:endParaRPr lang="en-US"/>
          </a:p>
        </p:txBody>
      </p:sp>
    </p:spTree>
    <p:extLst>
      <p:ext uri="{BB962C8B-B14F-4D97-AF65-F5344CB8AC3E}">
        <p14:creationId xmlns:p14="http://schemas.microsoft.com/office/powerpoint/2010/main" val="18414824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C5FE41E-2C16-4AC1-8351-B2184ACBCA8A}" type="slidenum">
              <a:rPr lang="en-US" smtClean="0"/>
              <a:pPr/>
              <a:t>11</a:t>
            </a:fld>
            <a:endParaRPr lang="en-US"/>
          </a:p>
        </p:txBody>
      </p:sp>
    </p:spTree>
    <p:extLst>
      <p:ext uri="{BB962C8B-B14F-4D97-AF65-F5344CB8AC3E}">
        <p14:creationId xmlns:p14="http://schemas.microsoft.com/office/powerpoint/2010/main" val="40976089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C5FE41E-2C16-4AC1-8351-B2184ACBCA8A}" type="slidenum">
              <a:rPr lang="en-US" smtClean="0"/>
              <a:pPr/>
              <a:t>12</a:t>
            </a:fld>
            <a:endParaRPr lang="en-US"/>
          </a:p>
        </p:txBody>
      </p:sp>
    </p:spTree>
    <p:extLst>
      <p:ext uri="{BB962C8B-B14F-4D97-AF65-F5344CB8AC3E}">
        <p14:creationId xmlns:p14="http://schemas.microsoft.com/office/powerpoint/2010/main" val="27879316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C5FE41E-2C16-4AC1-8351-B2184ACBCA8A}" type="slidenum">
              <a:rPr lang="en-US" smtClean="0"/>
              <a:pPr/>
              <a:t>13</a:t>
            </a:fld>
            <a:endParaRPr lang="en-US"/>
          </a:p>
        </p:txBody>
      </p:sp>
    </p:spTree>
    <p:extLst>
      <p:ext uri="{BB962C8B-B14F-4D97-AF65-F5344CB8AC3E}">
        <p14:creationId xmlns:p14="http://schemas.microsoft.com/office/powerpoint/2010/main" val="21718503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C5FE41E-2C16-4AC1-8351-B2184ACBCA8A}" type="slidenum">
              <a:rPr lang="en-US" smtClean="0"/>
              <a:pPr/>
              <a:t>14</a:t>
            </a:fld>
            <a:endParaRPr lang="en-US"/>
          </a:p>
        </p:txBody>
      </p:sp>
    </p:spTree>
    <p:extLst>
      <p:ext uri="{BB962C8B-B14F-4D97-AF65-F5344CB8AC3E}">
        <p14:creationId xmlns:p14="http://schemas.microsoft.com/office/powerpoint/2010/main" val="8556314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C5FE41E-2C16-4AC1-8351-B2184ACBCA8A}" type="slidenum">
              <a:rPr lang="en-US" smtClean="0"/>
              <a:pPr/>
              <a:t>2</a:t>
            </a:fld>
            <a:endParaRPr lang="en-US"/>
          </a:p>
        </p:txBody>
      </p:sp>
    </p:spTree>
    <p:extLst>
      <p:ext uri="{BB962C8B-B14F-4D97-AF65-F5344CB8AC3E}">
        <p14:creationId xmlns:p14="http://schemas.microsoft.com/office/powerpoint/2010/main" val="42806044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C5FE41E-2C16-4AC1-8351-B2184ACBCA8A}" type="slidenum">
              <a:rPr lang="en-US" smtClean="0"/>
              <a:pPr/>
              <a:t>3</a:t>
            </a:fld>
            <a:endParaRPr lang="en-US"/>
          </a:p>
        </p:txBody>
      </p:sp>
    </p:spTree>
    <p:extLst>
      <p:ext uri="{BB962C8B-B14F-4D97-AF65-F5344CB8AC3E}">
        <p14:creationId xmlns:p14="http://schemas.microsoft.com/office/powerpoint/2010/main" val="7251198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C5FE41E-2C16-4AC1-8351-B2184ACBCA8A}" type="slidenum">
              <a:rPr lang="en-US" smtClean="0"/>
              <a:pPr/>
              <a:t>4</a:t>
            </a:fld>
            <a:endParaRPr lang="en-US"/>
          </a:p>
        </p:txBody>
      </p:sp>
    </p:spTree>
    <p:extLst>
      <p:ext uri="{BB962C8B-B14F-4D97-AF65-F5344CB8AC3E}">
        <p14:creationId xmlns:p14="http://schemas.microsoft.com/office/powerpoint/2010/main" val="36137514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C5FE41E-2C16-4AC1-8351-B2184ACBCA8A}" type="slidenum">
              <a:rPr lang="en-US" smtClean="0"/>
              <a:pPr/>
              <a:t>5</a:t>
            </a:fld>
            <a:endParaRPr lang="en-US"/>
          </a:p>
        </p:txBody>
      </p:sp>
    </p:spTree>
    <p:extLst>
      <p:ext uri="{BB962C8B-B14F-4D97-AF65-F5344CB8AC3E}">
        <p14:creationId xmlns:p14="http://schemas.microsoft.com/office/powerpoint/2010/main" val="28232140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C5FE41E-2C16-4AC1-8351-B2184ACBCA8A}" type="slidenum">
              <a:rPr lang="en-US" smtClean="0"/>
              <a:pPr/>
              <a:t>6</a:t>
            </a:fld>
            <a:endParaRPr lang="en-US"/>
          </a:p>
        </p:txBody>
      </p:sp>
    </p:spTree>
    <p:extLst>
      <p:ext uri="{BB962C8B-B14F-4D97-AF65-F5344CB8AC3E}">
        <p14:creationId xmlns:p14="http://schemas.microsoft.com/office/powerpoint/2010/main" val="21423612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C5FE41E-2C16-4AC1-8351-B2184ACBCA8A}" type="slidenum">
              <a:rPr lang="en-US" smtClean="0"/>
              <a:pPr/>
              <a:t>7</a:t>
            </a:fld>
            <a:endParaRPr lang="en-US"/>
          </a:p>
        </p:txBody>
      </p:sp>
    </p:spTree>
    <p:extLst>
      <p:ext uri="{BB962C8B-B14F-4D97-AF65-F5344CB8AC3E}">
        <p14:creationId xmlns:p14="http://schemas.microsoft.com/office/powerpoint/2010/main" val="11397997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C5FE41E-2C16-4AC1-8351-B2184ACBCA8A}" type="slidenum">
              <a:rPr lang="en-US" smtClean="0"/>
              <a:pPr/>
              <a:t>8</a:t>
            </a:fld>
            <a:endParaRPr lang="en-US"/>
          </a:p>
        </p:txBody>
      </p:sp>
    </p:spTree>
    <p:extLst>
      <p:ext uri="{BB962C8B-B14F-4D97-AF65-F5344CB8AC3E}">
        <p14:creationId xmlns:p14="http://schemas.microsoft.com/office/powerpoint/2010/main" val="23531301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C5FE41E-2C16-4AC1-8351-B2184ACBCA8A}" type="slidenum">
              <a:rPr lang="en-US" smtClean="0"/>
              <a:pPr/>
              <a:t>9</a:t>
            </a:fld>
            <a:endParaRPr lang="en-US"/>
          </a:p>
        </p:txBody>
      </p:sp>
    </p:spTree>
    <p:extLst>
      <p:ext uri="{BB962C8B-B14F-4D97-AF65-F5344CB8AC3E}">
        <p14:creationId xmlns:p14="http://schemas.microsoft.com/office/powerpoint/2010/main" val="242000876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527DFC03-7C91-4D6A-B905-DD69B3418AA6}" type="datetimeFigureOut">
              <a:rPr lang="en-US" smtClean="0"/>
              <a:pPr/>
              <a:t>2/26/2018</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47DC627D-5895-495B-B9BC-14597BBBF133}"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27DFC03-7C91-4D6A-B905-DD69B3418AA6}" type="datetimeFigureOut">
              <a:rPr lang="en-US" smtClean="0"/>
              <a:pPr/>
              <a:t>2/26/2018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7DC627D-5895-495B-B9BC-14597BBBF13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527DFC03-7C91-4D6A-B905-DD69B3418AA6}" type="datetimeFigureOut">
              <a:rPr lang="en-US" smtClean="0"/>
              <a:pPr/>
              <a:t>2/26/2018</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47DC627D-5895-495B-B9BC-14597BBBF13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27DFC03-7C91-4D6A-B905-DD69B3418AA6}" type="datetimeFigureOut">
              <a:rPr lang="en-US" smtClean="0"/>
              <a:pPr/>
              <a:t>2/26/2018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7DC627D-5895-495B-B9BC-14597BBBF13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527DFC03-7C91-4D6A-B905-DD69B3418AA6}" type="datetimeFigureOut">
              <a:rPr lang="en-US" smtClean="0"/>
              <a:pPr/>
              <a:t>2/26/2018</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47DC627D-5895-495B-B9BC-14597BBBF133}"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27DFC03-7C91-4D6A-B905-DD69B3418AA6}" type="datetimeFigureOut">
              <a:rPr lang="en-US" smtClean="0"/>
              <a:pPr/>
              <a:t>2/26/2018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7DC627D-5895-495B-B9BC-14597BBBF13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27DFC03-7C91-4D6A-B905-DD69B3418AA6}" type="datetimeFigureOut">
              <a:rPr lang="en-US" smtClean="0"/>
              <a:pPr/>
              <a:t>2/26/2018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47DC627D-5895-495B-B9BC-14597BBBF13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527DFC03-7C91-4D6A-B905-DD69B3418AA6}" type="datetimeFigureOut">
              <a:rPr lang="en-US" smtClean="0"/>
              <a:pPr/>
              <a:t>2/26/2018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47DC627D-5895-495B-B9BC-14597BBBF13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527DFC03-7C91-4D6A-B905-DD69B3418AA6}" type="datetimeFigureOut">
              <a:rPr lang="en-US" smtClean="0"/>
              <a:pPr/>
              <a:t>2/26/2018</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47DC627D-5895-495B-B9BC-14597BBBF13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27DFC03-7C91-4D6A-B905-DD69B3418AA6}" type="datetimeFigureOut">
              <a:rPr lang="en-US" smtClean="0"/>
              <a:pPr/>
              <a:t>2/26/2018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7DC627D-5895-495B-B9BC-14597BBBF13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527DFC03-7C91-4D6A-B905-DD69B3418AA6}" type="datetimeFigureOut">
              <a:rPr lang="en-US" smtClean="0"/>
              <a:pPr/>
              <a:t>2/26/2018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7DC627D-5895-495B-B9BC-14597BBBF133}"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527DFC03-7C91-4D6A-B905-DD69B3418AA6}" type="datetimeFigureOut">
              <a:rPr lang="en-US" smtClean="0"/>
              <a:pPr/>
              <a:t>2/26/2018</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47DC627D-5895-495B-B9BC-14597BBBF13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bio.research.ucsc.edu/people/thompson/PublPDFs/Schwartzetal00.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Biodiversity</a:t>
            </a:r>
            <a:endParaRPr lang="en-US" dirty="0"/>
          </a:p>
        </p:txBody>
      </p:sp>
      <p:sp>
        <p:nvSpPr>
          <p:cNvPr id="3" name="Subtitle 2"/>
          <p:cNvSpPr>
            <a:spLocks noGrp="1"/>
          </p:cNvSpPr>
          <p:nvPr>
            <p:ph type="subTitle" idx="1"/>
          </p:nvPr>
        </p:nvSpPr>
        <p:spPr/>
        <p:txBody>
          <a:bodyPr/>
          <a:lstStyle/>
          <a:p>
            <a:r>
              <a:rPr lang="en-US" dirty="0" smtClean="0"/>
              <a:t>By C Kohn, Waterford WI</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Loss of Biodiversity = Loss of Life</a:t>
            </a:r>
            <a:endParaRPr lang="en-US" dirty="0"/>
          </a:p>
        </p:txBody>
      </p:sp>
      <p:sp>
        <p:nvSpPr>
          <p:cNvPr id="3" name="Content Placeholder 2"/>
          <p:cNvSpPr>
            <a:spLocks noGrp="1"/>
          </p:cNvSpPr>
          <p:nvPr>
            <p:ph idx="1"/>
          </p:nvPr>
        </p:nvSpPr>
        <p:spPr/>
        <p:txBody>
          <a:bodyPr/>
          <a:lstStyle/>
          <a:p>
            <a:r>
              <a:rPr lang="en-US" dirty="0" smtClean="0"/>
              <a:t>As biodiversity decreases, so do ecosystem services (energy flow, nutrient cycling, filtration, resource renewal, reproduction, etc.)</a:t>
            </a:r>
            <a:br>
              <a:rPr lang="en-US" dirty="0" smtClean="0"/>
            </a:br>
            <a:endParaRPr lang="en-US" dirty="0" smtClean="0"/>
          </a:p>
          <a:p>
            <a:r>
              <a:rPr lang="en-US" dirty="0" smtClean="0"/>
              <a:t>As ecosystem functions decrease, each individual and each species is put at greater risk for loss due to the fact that the other species that they depend upon will decrease in numbers. </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Community Analogy </a:t>
            </a:r>
            <a:endParaRPr lang="en-US" dirty="0"/>
          </a:p>
        </p:txBody>
      </p:sp>
      <p:sp>
        <p:nvSpPr>
          <p:cNvPr id="3" name="Content Placeholder 2"/>
          <p:cNvSpPr>
            <a:spLocks noGrp="1"/>
          </p:cNvSpPr>
          <p:nvPr>
            <p:ph idx="1"/>
          </p:nvPr>
        </p:nvSpPr>
        <p:spPr/>
        <p:txBody>
          <a:bodyPr>
            <a:normAutofit lnSpcReduction="10000"/>
          </a:bodyPr>
          <a:lstStyle/>
          <a:p>
            <a:r>
              <a:rPr lang="en-US" dirty="0" smtClean="0"/>
              <a:t>Pretend for a moment that species are like members of the community. </a:t>
            </a:r>
          </a:p>
          <a:p>
            <a:r>
              <a:rPr lang="en-US" dirty="0" smtClean="0"/>
              <a:t>Instead of different species, we have ‘police’, ‘firefighters’, ‘teachers’, ‘business owners’, etc. </a:t>
            </a:r>
          </a:p>
          <a:p>
            <a:pPr>
              <a:buNone/>
            </a:pPr>
            <a:r>
              <a:rPr lang="en-US" dirty="0" smtClean="0"/>
              <a:t>TPS:</a:t>
            </a:r>
          </a:p>
          <a:p>
            <a:r>
              <a:rPr lang="en-US" dirty="0" smtClean="0"/>
              <a:t>What would the community be like if we increasingly lost individuals within each of these categories.</a:t>
            </a:r>
          </a:p>
          <a:p>
            <a:r>
              <a:rPr lang="en-US" dirty="0" smtClean="0"/>
              <a:t>What would it be like if we started to lose whole categories?</a:t>
            </a:r>
          </a:p>
          <a:p>
            <a:r>
              <a:rPr lang="en-US" dirty="0" smtClean="0"/>
              <a:t>What conditions might lead to this situation? </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Community to Ecology </a:t>
            </a:r>
            <a:endParaRPr lang="en-US" dirty="0"/>
          </a:p>
        </p:txBody>
      </p:sp>
      <p:sp>
        <p:nvSpPr>
          <p:cNvPr id="3" name="Content Placeholder 2"/>
          <p:cNvSpPr>
            <a:spLocks noGrp="1"/>
          </p:cNvSpPr>
          <p:nvPr>
            <p:ph idx="1"/>
          </p:nvPr>
        </p:nvSpPr>
        <p:spPr/>
        <p:txBody>
          <a:bodyPr>
            <a:normAutofit lnSpcReduction="10000"/>
          </a:bodyPr>
          <a:lstStyle/>
          <a:p>
            <a:r>
              <a:rPr lang="en-US" dirty="0" smtClean="0"/>
              <a:t>Just as slight changes in the economy, safety, or governance of a community can create snowballing effects in that community’s structure, so to can small changes lead to drastic outcomes in an ecosystem. </a:t>
            </a:r>
          </a:p>
          <a:p>
            <a:endParaRPr lang="en-US" dirty="0" smtClean="0"/>
          </a:p>
          <a:p>
            <a:r>
              <a:rPr lang="en-US" dirty="0" smtClean="0"/>
              <a:t>Slight changes in the pH of a lake, an increase in the number of invasive species in a forest, or the loss of keystone species in a prairie can cause rippling effects that induce losses at every level in that particular ecosystem. </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Loss of Biodiversity</a:t>
            </a:r>
            <a:endParaRPr lang="en-US" dirty="0"/>
          </a:p>
        </p:txBody>
      </p:sp>
      <p:sp>
        <p:nvSpPr>
          <p:cNvPr id="3" name="Content Placeholder 2"/>
          <p:cNvSpPr>
            <a:spLocks noGrp="1"/>
          </p:cNvSpPr>
          <p:nvPr>
            <p:ph idx="1"/>
          </p:nvPr>
        </p:nvSpPr>
        <p:spPr/>
        <p:txBody>
          <a:bodyPr/>
          <a:lstStyle/>
          <a:p>
            <a:r>
              <a:rPr lang="en-US" dirty="0" smtClean="0"/>
              <a:t>Whiteboard Challenge: What can cause the loss of biodiversity? Make the longest list you can of possible of potential causes of biodiversity. </a:t>
            </a:r>
          </a:p>
          <a:p>
            <a:endParaRPr lang="en-US" dirty="0" smtClean="0"/>
          </a:p>
          <a:p>
            <a:r>
              <a:rPr lang="en-US" dirty="0" smtClean="0"/>
              <a:t>After each item, briefly explain how it causes a loss of biodiversity. </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Job</a:t>
            </a:r>
            <a:endParaRPr lang="en-US" dirty="0"/>
          </a:p>
        </p:txBody>
      </p:sp>
      <p:sp>
        <p:nvSpPr>
          <p:cNvPr id="3" name="Content Placeholder 2"/>
          <p:cNvSpPr>
            <a:spLocks noGrp="1"/>
          </p:cNvSpPr>
          <p:nvPr>
            <p:ph idx="1"/>
          </p:nvPr>
        </p:nvSpPr>
        <p:spPr/>
        <p:txBody>
          <a:bodyPr/>
          <a:lstStyle/>
          <a:p>
            <a:r>
              <a:rPr lang="en-US" dirty="0" smtClean="0"/>
              <a:t>The role of a natural resources management is to maximize biodiversity and minimize species loss. </a:t>
            </a:r>
          </a:p>
          <a:p>
            <a:endParaRPr lang="en-US" dirty="0" smtClean="0"/>
          </a:p>
          <a:p>
            <a:r>
              <a:rPr lang="en-US" dirty="0" smtClean="0"/>
              <a:t>Whether it is game management, environmental protection, or ecological sampling, the job is the same – minimize the loss of diversity. </a:t>
            </a:r>
          </a:p>
          <a:p>
            <a:endParaRPr lang="en-US" dirty="0" smtClean="0"/>
          </a:p>
          <a:p>
            <a:r>
              <a:rPr lang="en-US" dirty="0" smtClean="0"/>
              <a:t>Next week: how do we lose biodiversity?</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lstStyle/>
          <a:p>
            <a:r>
              <a:rPr lang="en-US" dirty="0" smtClean="0"/>
              <a:t>Define and describe “biodiversity” </a:t>
            </a:r>
          </a:p>
          <a:p>
            <a:r>
              <a:rPr lang="en-US" dirty="0" smtClean="0"/>
              <a:t>Explain how biodiversity is used as a measure of the health of an ecosystem</a:t>
            </a:r>
          </a:p>
          <a:p>
            <a:r>
              <a:rPr lang="en-US" dirty="0" smtClean="0"/>
              <a:t>Connect how increased biodiversity can lead to a more stable ecosystem </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lstStyle/>
          <a:p>
            <a:r>
              <a:rPr lang="en-US" dirty="0" smtClean="0"/>
              <a:t>All life on earth has one thing in common: DNA</a:t>
            </a:r>
          </a:p>
          <a:p>
            <a:pPr lvl="1"/>
            <a:r>
              <a:rPr lang="en-US" dirty="0" smtClean="0"/>
              <a:t>Every characteristic of every living species is a result of that species’ DNA</a:t>
            </a:r>
          </a:p>
          <a:p>
            <a:pPr lvl="1"/>
            <a:r>
              <a:rPr lang="en-US" dirty="0" smtClean="0"/>
              <a:t>All the diversity of living species is due to changes in that species’ DNA</a:t>
            </a:r>
          </a:p>
          <a:p>
            <a:r>
              <a:rPr lang="en-US" dirty="0" smtClean="0"/>
              <a:t>The higher the genetic diversity, the healthier the ecosystem</a:t>
            </a:r>
          </a:p>
          <a:p>
            <a:pPr lvl="1"/>
            <a:r>
              <a:rPr lang="en-US" dirty="0" smtClean="0"/>
              <a:t>Each living species plays a role and serves a purpose in an ecosystem.  </a:t>
            </a:r>
          </a:p>
          <a:p>
            <a:pPr lvl="1"/>
            <a:r>
              <a:rPr lang="en-US" dirty="0" smtClean="0"/>
              <a:t>The more species that exist, the more secure an ecosystem will be (in general)</a:t>
            </a:r>
          </a:p>
          <a:p>
            <a:pPr lvl="1"/>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levels of diversity </a:t>
            </a:r>
            <a:endParaRPr lang="en-US" dirty="0"/>
          </a:p>
        </p:txBody>
      </p:sp>
      <p:sp>
        <p:nvSpPr>
          <p:cNvPr id="3" name="Content Placeholder 2"/>
          <p:cNvSpPr>
            <a:spLocks noGrp="1"/>
          </p:cNvSpPr>
          <p:nvPr>
            <p:ph idx="1"/>
          </p:nvPr>
        </p:nvSpPr>
        <p:spPr/>
        <p:txBody>
          <a:bodyPr/>
          <a:lstStyle/>
          <a:p>
            <a:r>
              <a:rPr lang="en-US" dirty="0" smtClean="0"/>
              <a:t>There are really three levels of diversity that we are concerned about:</a:t>
            </a:r>
          </a:p>
          <a:p>
            <a:pPr lvl="1"/>
            <a:r>
              <a:rPr lang="en-US" dirty="0" smtClean="0"/>
              <a:t>1. </a:t>
            </a:r>
            <a:r>
              <a:rPr lang="en-US" u="sng" dirty="0" smtClean="0"/>
              <a:t>Genetic Diversity</a:t>
            </a:r>
            <a:r>
              <a:rPr lang="en-US" dirty="0" smtClean="0"/>
              <a:t>: variations among individuals of a species (e.g. among human beings, there are many different traits such as eye color, hair color, height, etc.)</a:t>
            </a:r>
          </a:p>
          <a:p>
            <a:pPr lvl="1"/>
            <a:r>
              <a:rPr lang="en-US" dirty="0" smtClean="0"/>
              <a:t>2. </a:t>
            </a:r>
            <a:r>
              <a:rPr lang="en-US" u="sng" dirty="0" smtClean="0"/>
              <a:t>Species Diversity</a:t>
            </a:r>
            <a:r>
              <a:rPr lang="en-US" dirty="0" smtClean="0"/>
              <a:t>: all of the species that exist in a specific area (e.g. Wisconsin has more species than some areas but less than others)</a:t>
            </a:r>
          </a:p>
          <a:p>
            <a:pPr lvl="1"/>
            <a:r>
              <a:rPr lang="en-US" dirty="0" smtClean="0"/>
              <a:t>3. </a:t>
            </a:r>
            <a:r>
              <a:rPr lang="en-US" u="sng" dirty="0" smtClean="0"/>
              <a:t>Ecosystem Diversity</a:t>
            </a:r>
            <a:r>
              <a:rPr lang="en-US" dirty="0" smtClean="0"/>
              <a:t>: the measure of the variety of ecosystems on the planet including forests, prairie, coral reefs, tundra, etc.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Biodiversity, Defined</a:t>
            </a:r>
            <a:endParaRPr lang="en-US" dirty="0"/>
          </a:p>
        </p:txBody>
      </p:sp>
      <p:sp>
        <p:nvSpPr>
          <p:cNvPr id="3" name="Content Placeholder 2"/>
          <p:cNvSpPr>
            <a:spLocks noGrp="1"/>
          </p:cNvSpPr>
          <p:nvPr>
            <p:ph idx="1"/>
          </p:nvPr>
        </p:nvSpPr>
        <p:spPr/>
        <p:txBody>
          <a:bodyPr>
            <a:normAutofit lnSpcReduction="10000"/>
          </a:bodyPr>
          <a:lstStyle/>
          <a:p>
            <a:r>
              <a:rPr lang="en-US" dirty="0" smtClean="0"/>
              <a:t>Biodiversity: the measure of the genetic variability of species and ecosystems. </a:t>
            </a:r>
          </a:p>
          <a:p>
            <a:r>
              <a:rPr lang="en-US" dirty="0" smtClean="0"/>
              <a:t>3 key components: </a:t>
            </a:r>
          </a:p>
          <a:p>
            <a:pPr lvl="1"/>
            <a:r>
              <a:rPr lang="en-US" dirty="0" smtClean="0"/>
              <a:t>Genetic Variability</a:t>
            </a:r>
          </a:p>
          <a:p>
            <a:pPr lvl="1"/>
            <a:r>
              <a:rPr lang="en-US" dirty="0" smtClean="0"/>
              <a:t>Species</a:t>
            </a:r>
          </a:p>
          <a:p>
            <a:pPr lvl="1"/>
            <a:r>
              <a:rPr lang="en-US" dirty="0" smtClean="0"/>
              <a:t>Ecosystems</a:t>
            </a:r>
          </a:p>
          <a:p>
            <a:pPr lvl="1"/>
            <a:endParaRPr lang="en-US" dirty="0" smtClean="0"/>
          </a:p>
          <a:p>
            <a:r>
              <a:rPr lang="en-US" dirty="0" smtClean="0"/>
              <a:t>Biodiversity = #Species/ </a:t>
            </a:r>
            <a:r>
              <a:rPr lang="en-US" smtClean="0"/>
              <a:t>#Individuals</a:t>
            </a:r>
            <a:endParaRPr lang="en-US" dirty="0" smtClean="0"/>
          </a:p>
          <a:p>
            <a:pPr lvl="1"/>
            <a:r>
              <a:rPr lang="en-US" dirty="0" smtClean="0"/>
              <a:t>E.g. a corn field has very low biodiversity </a:t>
            </a:r>
          </a:p>
          <a:p>
            <a:pPr lvl="1"/>
            <a:r>
              <a:rPr lang="en-US" dirty="0" smtClean="0"/>
              <a:t>10,000 individual corn stalks but one species = 1/10000, or a  biodiversity score of 0.0001 </a:t>
            </a:r>
          </a:p>
          <a:p>
            <a:pPr lvl="1"/>
            <a:r>
              <a:rPr lang="en-US" dirty="0" smtClean="0"/>
              <a:t>Max = 1.0</a:t>
            </a:r>
          </a:p>
          <a:p>
            <a:pPr lvl="1"/>
            <a:endParaRPr lang="en-US"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Does Biodiversity Matter?</a:t>
            </a:r>
            <a:endParaRPr lang="en-US" dirty="0"/>
          </a:p>
        </p:txBody>
      </p:sp>
      <p:sp>
        <p:nvSpPr>
          <p:cNvPr id="3" name="Content Placeholder 2"/>
          <p:cNvSpPr>
            <a:spLocks noGrp="1"/>
          </p:cNvSpPr>
          <p:nvPr>
            <p:ph idx="1"/>
          </p:nvPr>
        </p:nvSpPr>
        <p:spPr/>
        <p:txBody>
          <a:bodyPr/>
          <a:lstStyle/>
          <a:p>
            <a:r>
              <a:rPr lang="en-US" dirty="0" smtClean="0"/>
              <a:t>Biodiversity matters because it is a measure of the health of an ecosystem.  </a:t>
            </a:r>
            <a:br>
              <a:rPr lang="en-US" dirty="0" smtClean="0"/>
            </a:br>
            <a:endParaRPr lang="en-US" dirty="0" smtClean="0"/>
          </a:p>
          <a:p>
            <a:r>
              <a:rPr lang="en-US" dirty="0" smtClean="0"/>
              <a:t>To understand why this is the case, we have to understand the basics of how an ecosystem works.</a:t>
            </a:r>
          </a:p>
          <a:p>
            <a:endParaRPr lang="en-US" dirty="0" smtClean="0"/>
          </a:p>
          <a:p>
            <a:r>
              <a:rPr lang="en-US" dirty="0" smtClean="0"/>
              <a:t>For an ecosystem to function, it must be able to serve different roles and provide various services.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Examples of Ecosystem Services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Energy flow – </a:t>
            </a:r>
          </a:p>
          <a:p>
            <a:pPr lvl="1"/>
            <a:r>
              <a:rPr lang="en-US" dirty="0" smtClean="0"/>
              <a:t>Capture and utilization of sunlight at all </a:t>
            </a:r>
            <a:r>
              <a:rPr lang="en-US" dirty="0" err="1" smtClean="0"/>
              <a:t>trophic</a:t>
            </a:r>
            <a:r>
              <a:rPr lang="en-US" dirty="0" smtClean="0"/>
              <a:t> levels (</a:t>
            </a:r>
            <a:r>
              <a:rPr lang="en-US" dirty="0" err="1" smtClean="0"/>
              <a:t>trophic</a:t>
            </a:r>
            <a:r>
              <a:rPr lang="en-US" dirty="0" smtClean="0"/>
              <a:t> levels: producers, primary consumer, secondary consumer, decomposer)</a:t>
            </a:r>
          </a:p>
          <a:p>
            <a:r>
              <a:rPr lang="en-US" dirty="0" smtClean="0"/>
              <a:t>Nutrient cycling – </a:t>
            </a:r>
          </a:p>
          <a:p>
            <a:pPr lvl="1"/>
            <a:r>
              <a:rPr lang="en-US" dirty="0" smtClean="0"/>
              <a:t>Conversion of inorganic carbon (CO2) to organic carbon (sugars, cellulose, living tissue)</a:t>
            </a:r>
          </a:p>
          <a:p>
            <a:pPr lvl="1"/>
            <a:r>
              <a:rPr lang="en-US" dirty="0" smtClean="0"/>
              <a:t>Conversion of inorganic nitrogen (N2) into organic nitrogen (amino acids, peptides, proteins)</a:t>
            </a:r>
          </a:p>
          <a:p>
            <a:r>
              <a:rPr lang="en-US" dirty="0" smtClean="0"/>
              <a:t>Filtration &amp; Removal of waste and pollutants</a:t>
            </a:r>
          </a:p>
          <a:p>
            <a:pPr lvl="1"/>
            <a:r>
              <a:rPr lang="en-US" dirty="0" smtClean="0"/>
              <a:t>Purification of water</a:t>
            </a:r>
          </a:p>
          <a:p>
            <a:pPr lvl="1"/>
            <a:r>
              <a:rPr lang="en-US" dirty="0" smtClean="0"/>
              <a:t>Air purification </a:t>
            </a:r>
          </a:p>
          <a:p>
            <a:r>
              <a:rPr lang="en-US" dirty="0" smtClean="0"/>
              <a:t>Reproduction and Genetic Diversity </a:t>
            </a:r>
          </a:p>
          <a:p>
            <a:pPr lvl="1"/>
            <a:r>
              <a:rPr lang="en-US" dirty="0" smtClean="0"/>
              <a:t>Pollination </a:t>
            </a:r>
          </a:p>
          <a:p>
            <a:pPr lvl="1"/>
            <a:r>
              <a:rPr lang="en-US" dirty="0" smtClean="0"/>
              <a:t>Species vigor (“weeding out the sick and lame”) created by predation and competition</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8001000" cy="1203960"/>
          </a:xfrm>
        </p:spPr>
        <p:txBody>
          <a:bodyPr>
            <a:normAutofit fontScale="90000"/>
          </a:bodyPr>
          <a:lstStyle/>
          <a:p>
            <a:r>
              <a:rPr lang="en-US" dirty="0" smtClean="0"/>
              <a:t>Hypothetical relationship between biodiversity and ecosystem function </a:t>
            </a:r>
            <a:endParaRPr lang="en-US" dirty="0"/>
          </a:p>
        </p:txBody>
      </p:sp>
      <p:sp>
        <p:nvSpPr>
          <p:cNvPr id="3" name="Content Placeholder 2"/>
          <p:cNvSpPr>
            <a:spLocks noGrp="1"/>
          </p:cNvSpPr>
          <p:nvPr>
            <p:ph idx="1"/>
          </p:nvPr>
        </p:nvSpPr>
        <p:spPr>
          <a:xfrm>
            <a:off x="533400" y="6269664"/>
            <a:ext cx="7620000" cy="435936"/>
          </a:xfrm>
        </p:spPr>
        <p:txBody>
          <a:bodyPr>
            <a:normAutofit fontScale="40000" lnSpcReduction="20000"/>
          </a:bodyPr>
          <a:lstStyle/>
          <a:p>
            <a:r>
              <a:rPr lang="en-US" dirty="0" smtClean="0"/>
              <a:t>Source: Schwartz, </a:t>
            </a:r>
            <a:r>
              <a:rPr lang="en-US" i="1" dirty="0" smtClean="0"/>
              <a:t>et. al.</a:t>
            </a:r>
            <a:r>
              <a:rPr lang="en-US" dirty="0" smtClean="0"/>
              <a:t> 1999.  Linking biodiversity to ecosystem function: implications for conservation ecology. UC-Davis </a:t>
            </a:r>
          </a:p>
          <a:p>
            <a:r>
              <a:rPr lang="en-US" dirty="0" smtClean="0">
                <a:hlinkClick r:id="rId3"/>
              </a:rPr>
              <a:t>http://bio.research.ucsc.edu/people/thompson/PublPDFs/Schwartzetal00.pdf</a:t>
            </a:r>
            <a:endParaRPr lang="en-US" dirty="0" smtClean="0"/>
          </a:p>
          <a:p>
            <a:endParaRPr lang="en-US" dirty="0"/>
          </a:p>
        </p:txBody>
      </p:sp>
      <p:pic>
        <p:nvPicPr>
          <p:cNvPr id="1027" name="Picture 3"/>
          <p:cNvPicPr>
            <a:picLocks noChangeAspect="1" noChangeArrowheads="1"/>
          </p:cNvPicPr>
          <p:nvPr/>
        </p:nvPicPr>
        <p:blipFill>
          <a:blip r:embed="rId4" cstate="print"/>
          <a:srcRect l="16875" t="23000" r="38125" b="25000"/>
          <a:stretch>
            <a:fillRect/>
          </a:stretch>
        </p:blipFill>
        <p:spPr bwMode="auto">
          <a:xfrm>
            <a:off x="457200" y="1502833"/>
            <a:ext cx="6553200" cy="4732867"/>
          </a:xfrm>
          <a:prstGeom prst="rect">
            <a:avLst/>
          </a:prstGeom>
          <a:noFill/>
          <a:ln w="9525">
            <a:noFill/>
            <a:miter lim="800000"/>
            <a:headEnd/>
            <a:tailEnd/>
          </a:ln>
        </p:spPr>
      </p:pic>
      <p:sp>
        <p:nvSpPr>
          <p:cNvPr id="5" name="Content Placeholder 2"/>
          <p:cNvSpPr txBox="1">
            <a:spLocks/>
          </p:cNvSpPr>
          <p:nvPr/>
        </p:nvSpPr>
        <p:spPr>
          <a:xfrm>
            <a:off x="1143000" y="1621464"/>
            <a:ext cx="7620000" cy="435936"/>
          </a:xfrm>
          <a:prstGeom prst="rect">
            <a:avLst/>
          </a:prstGeom>
        </p:spPr>
        <p:txBody>
          <a:bodyPr vert="horz">
            <a:normAutofit fontScale="92500" lnSpcReduction="10000"/>
          </a:bodyPr>
          <a:lstStyle/>
          <a:p>
            <a:pPr marL="274320" marR="0" lvl="0" indent="-274320" algn="l" defTabSz="914400" rtl="0" eaLnBrk="1" fontAlgn="auto" latinLnBrk="0" hangingPunct="1">
              <a:lnSpc>
                <a:spcPct val="100000"/>
              </a:lnSpc>
              <a:spcBef>
                <a:spcPts val="600"/>
              </a:spcBef>
              <a:spcAft>
                <a:spcPts val="0"/>
              </a:spcAft>
              <a:buClr>
                <a:schemeClr val="tx2"/>
              </a:buClr>
              <a:buSzPct val="73000"/>
              <a:buFont typeface="Wingdings 2"/>
              <a:buChar char=""/>
              <a:tabLst/>
              <a:defRPr/>
            </a:pPr>
            <a:r>
              <a:rPr kumimoji="0" lang="en-US" sz="2600" b="0" i="0" u="none" strike="noStrike" kern="1200" cap="none" spc="0" normalizeH="0" baseline="0" noProof="0" dirty="0" smtClean="0">
                <a:ln>
                  <a:noFill/>
                </a:ln>
                <a:solidFill>
                  <a:srgbClr val="FF0000"/>
                </a:solidFill>
                <a:effectLst/>
                <a:uLnTx/>
                <a:uFillTx/>
                <a:latin typeface="+mn-lt"/>
                <a:ea typeface="+mn-ea"/>
                <a:cs typeface="+mn-cs"/>
              </a:rPr>
              <a:t>TPS: Create a caption for </a:t>
            </a:r>
            <a:r>
              <a:rPr kumimoji="0" lang="en-US" sz="2600" b="0" i="0" u="none" strike="noStrike" kern="1200" cap="none" spc="0" normalizeH="0" noProof="0" dirty="0" smtClean="0">
                <a:ln>
                  <a:noFill/>
                </a:ln>
                <a:solidFill>
                  <a:srgbClr val="FF0000"/>
                </a:solidFill>
                <a:effectLst/>
                <a:uLnTx/>
                <a:uFillTx/>
                <a:latin typeface="+mn-lt"/>
                <a:ea typeface="+mn-ea"/>
                <a:cs typeface="+mn-cs"/>
              </a:rPr>
              <a:t>this graph</a:t>
            </a:r>
            <a:endParaRPr kumimoji="0" lang="en-US" sz="2600" b="0" i="0" u="none" strike="noStrike" kern="1200" cap="none" spc="0" normalizeH="0" baseline="0" noProof="0" dirty="0">
              <a:ln>
                <a:noFill/>
              </a:ln>
              <a:solidFill>
                <a:srgbClr val="FF0000"/>
              </a:solidFill>
              <a:effectLst/>
              <a:uLnTx/>
              <a:uFillTx/>
              <a:latin typeface="+mn-lt"/>
              <a:ea typeface="+mn-ea"/>
              <a:cs typeface="+mn-c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Ecosystem Function </a:t>
            </a:r>
            <a:endParaRPr lang="en-US" dirty="0"/>
          </a:p>
        </p:txBody>
      </p:sp>
      <p:sp>
        <p:nvSpPr>
          <p:cNvPr id="3" name="Content Placeholder 2"/>
          <p:cNvSpPr>
            <a:spLocks noGrp="1"/>
          </p:cNvSpPr>
          <p:nvPr>
            <p:ph idx="1"/>
          </p:nvPr>
        </p:nvSpPr>
        <p:spPr/>
        <p:txBody>
          <a:bodyPr/>
          <a:lstStyle/>
          <a:p>
            <a:r>
              <a:rPr lang="en-US" dirty="0" smtClean="0"/>
              <a:t>It can be hard to imagine an ecosystem functioning at higher rates.</a:t>
            </a:r>
          </a:p>
          <a:p>
            <a:endParaRPr lang="en-US" dirty="0" smtClean="0"/>
          </a:p>
          <a:p>
            <a:r>
              <a:rPr lang="en-US" dirty="0" smtClean="0"/>
              <a:t>It might be easier to compare a normal ecosystem to a degraded natural area</a:t>
            </a:r>
          </a:p>
          <a:p>
            <a:endParaRPr lang="en-US" dirty="0" smtClean="0"/>
          </a:p>
          <a:p>
            <a:r>
              <a:rPr lang="en-US" dirty="0" smtClean="0"/>
              <a:t>Whiteboards: divide your board in half; then compare a well-functioning ecosystem to a degraded or polluted natural area. What makes them different?</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2241</TotalTime>
  <Words>805</Words>
  <Application>Microsoft Office PowerPoint</Application>
  <PresentationFormat>On-screen Show (4:3)</PresentationFormat>
  <Paragraphs>94</Paragraphs>
  <Slides>14</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Calibri</vt:lpstr>
      <vt:lpstr>Trebuchet MS</vt:lpstr>
      <vt:lpstr>Wingdings</vt:lpstr>
      <vt:lpstr>Wingdings 2</vt:lpstr>
      <vt:lpstr>Opulent</vt:lpstr>
      <vt:lpstr>Biodiversity</vt:lpstr>
      <vt:lpstr>Objectives</vt:lpstr>
      <vt:lpstr>Background</vt:lpstr>
      <vt:lpstr>3 levels of diversity </vt:lpstr>
      <vt:lpstr>Biodiversity, Defined</vt:lpstr>
      <vt:lpstr>Why Does Biodiversity Matter?</vt:lpstr>
      <vt:lpstr>Examples of Ecosystem Services</vt:lpstr>
      <vt:lpstr>Hypothetical relationship between biodiversity and ecosystem function </vt:lpstr>
      <vt:lpstr>Ecosystem Function </vt:lpstr>
      <vt:lpstr>Loss of Biodiversity = Loss of Life</vt:lpstr>
      <vt:lpstr>Community Analogy </vt:lpstr>
      <vt:lpstr>Community to Ecology </vt:lpstr>
      <vt:lpstr>Loss of Biodiversity</vt:lpstr>
      <vt:lpstr>Our Job</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Biodiversity</dc:title>
  <dc:creator>Mr. Craig A. Kohn</dc:creator>
  <cp:lastModifiedBy>Pease, Katherine J</cp:lastModifiedBy>
  <cp:revision>35</cp:revision>
  <dcterms:created xsi:type="dcterms:W3CDTF">2010-09-10T19:35:58Z</dcterms:created>
  <dcterms:modified xsi:type="dcterms:W3CDTF">2018-02-26T23:40:07Z</dcterms:modified>
</cp:coreProperties>
</file>