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92" r:id="rId2"/>
    <p:sldId id="293" r:id="rId3"/>
    <p:sldId id="294" r:id="rId4"/>
    <p:sldId id="295" r:id="rId5"/>
    <p:sldId id="296" r:id="rId6"/>
    <p:sldId id="297" r:id="rId7"/>
    <p:sldId id="298" r:id="rId8"/>
    <p:sldId id="299" r:id="rId9"/>
    <p:sldId id="300" r:id="rId10"/>
    <p:sldId id="301" r:id="rId11"/>
  </p:sldIdLst>
  <p:sldSz cx="9144000" cy="6858000" type="screen4x3"/>
  <p:notesSz cx="6858000" cy="9144000"/>
  <p:defaultTextStyle>
    <a:lvl1pPr marL="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7777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  <a:nwCell>
      <a:tcStyle>
        <a:tcBdr/>
      </a:tcStyle>
    </a:nw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  <a:nwCell>
      <a:tcStyle>
        <a:tcBdr/>
      </a:tcStyle>
    </a:nwCell>
  </a:tblStyle>
  <a:tblStyle styleId="{5C22544A-7EE6-4342-B048-85BDC9FD1C3A}" styleName="Medium Style 2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scrgbClr r="0" g="0" b="0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  <a:nwCell>
      <a:tcStyle>
        <a:tcBdr/>
      </a:tcStyle>
    </a:nw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1774" autoAdjust="0"/>
  </p:normalViewPr>
  <p:slideViewPr>
    <p:cSldViewPr>
      <p:cViewPr>
        <p:scale>
          <a:sx n="66" d="100"/>
          <a:sy n="66" d="100"/>
        </p:scale>
        <p:origin x="130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  <a:extLst/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  <a:extLst/>
          </a:lstStyle>
          <a:p>
            <a:fld id="{C238408C-6839-46EE-8131-EDA75C487F2E}" type="datetimeFigureOut">
              <a:rPr lang="en-US" smtClean="0"/>
              <a:pPr/>
              <a:t>8/29/2018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  <a:extLst/>
          </a:lstStyle>
          <a:p>
            <a:fld id="{87D77045-401A-4D5E-BFE3-54C21A8A663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2312C91-A626-44BD-9D80-3624C0792878}"/>
              </a:ext>
            </a:extLst>
          </p:cNvPr>
          <p:cNvSpPr/>
          <p:nvPr userDrawn="1"/>
        </p:nvSpPr>
        <p:spPr>
          <a:xfrm>
            <a:off x="0" y="2372264"/>
            <a:ext cx="9144000" cy="2113472"/>
          </a:xfrm>
          <a:prstGeom prst="rect">
            <a:avLst/>
          </a:prstGeom>
          <a:solidFill>
            <a:schemeClr val="bg2">
              <a:lumMod val="50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</p:spPr>
        <p:txBody>
          <a:bodyPr/>
          <a:lstStyle>
            <a:lvl1pPr>
              <a:defRPr>
                <a:latin typeface="+mn-lt"/>
                <a:cs typeface="Arial" pitchFamily="34" charset="0"/>
              </a:defRPr>
            </a:lvl1pPr>
            <a:extLst/>
          </a:lstStyle>
          <a:p>
            <a:fld id="{743653DA-8BF4-4869-96FE-9BCF43372D46}" type="datetimeFigureOut">
              <a:rPr lang="en-US" smtClean="0"/>
              <a:pPr/>
              <a:t>8/29/2018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</p:spPr>
        <p:txBody>
          <a:bodyPr/>
          <a:lstStyle/>
          <a:p>
            <a:fld id="{72AC53DF-4216-466D-99A7-94400E6C2A2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 hasCustomPrompt="1"/>
          </p:nvPr>
        </p:nvSpPr>
        <p:spPr>
          <a:xfrm>
            <a:off x="533400" y="2819400"/>
            <a:ext cx="8153400" cy="691896"/>
          </a:xfrm>
        </p:spPr>
        <p:txBody>
          <a:bodyPr/>
          <a:lstStyle>
            <a:lvl1pPr marR="9144" algn="ctr">
              <a:defRPr sz="3800" cap="all" spc="0" baseline="0">
                <a:solidFill>
                  <a:schemeClr val="tx1"/>
                </a:solidFill>
                <a:latin typeface="+mj-lt"/>
                <a:cs typeface="Arial" pitchFamily="34" charset="0"/>
              </a:defRPr>
            </a:lvl1pPr>
            <a:extLst/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38821DBD-8C89-4419-93B6-FC276602F95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57200" y="3638551"/>
            <a:ext cx="8229600" cy="639762"/>
          </a:xfrm>
        </p:spPr>
        <p:txBody>
          <a:bodyPr anchor="ctr"/>
          <a:lstStyle>
            <a:lvl1pPr marL="73152" indent="0" algn="ctr">
              <a:buNone/>
              <a:defRPr sz="2400" b="0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marL="0">
              <a:spcBef>
                <a:spcPts val="0"/>
              </a:spcBef>
            </a:pPr>
            <a:r>
              <a:rPr lang="en-US" dirty="0"/>
              <a:t>Your name, Your teacher’s name</a:t>
            </a:r>
          </a:p>
          <a:p>
            <a:pPr marL="0">
              <a:spcBef>
                <a:spcPts val="0"/>
              </a:spcBef>
            </a:pPr>
            <a:r>
              <a:rPr lang="en-US" dirty="0"/>
              <a:t>Your school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/>
          <a:lstStyle>
            <a:lvl1pPr algn="ctr">
              <a:defRPr b="0" cap="all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defRPr>
            </a:lvl1pPr>
            <a:extLst/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572000"/>
          </a:xfrm>
        </p:spPr>
        <p:txBody>
          <a:bodyPr/>
          <a:lstStyle>
            <a:lvl1pPr algn="ctr">
              <a:defRPr>
                <a:latin typeface="+mn-lt"/>
              </a:defRPr>
            </a:lvl1pPr>
            <a:lvl2pPr algn="ctr">
              <a:defRPr>
                <a:latin typeface="+mn-lt"/>
              </a:defRPr>
            </a:lvl2pPr>
            <a:lvl3pPr algn="ctr">
              <a:defRPr>
                <a:latin typeface="+mn-lt"/>
              </a:defRPr>
            </a:lvl3pPr>
            <a:lvl4pPr algn="ctr">
              <a:defRPr>
                <a:latin typeface="+mn-lt"/>
              </a:defRPr>
            </a:lvl4pPr>
            <a:lvl5pPr algn="ctr">
              <a:defRPr>
                <a:latin typeface="+mn-lt"/>
              </a:defRPr>
            </a:lvl5pPr>
            <a:extLst/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29108-AC8D-4212-9283-60D9E99BF07A}" type="datetimeFigureOut">
              <a:rPr lang="en-US" smtClean="0"/>
              <a:pPr/>
              <a:t>8/29/2018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352800"/>
            <a:ext cx="7772400" cy="1974059"/>
          </a:xfrm>
          <a:effectLst/>
        </p:spPr>
        <p:txBody>
          <a:bodyPr anchor="b">
            <a:scene3d>
              <a:camera prst="orthographicFront">
                <a:rot lat="0" lon="0" rev="0"/>
              </a:camera>
              <a:lightRig rig="contrasting" dir="t">
                <a:rot lat="0" lon="0" rev="7500000"/>
              </a:lightRig>
            </a:scene3d>
            <a:sp3d contourW="6350" prstMaterial="metal">
              <a:bevelT w="13081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l">
              <a:buNone/>
              <a:defRPr lang="en-US" sz="4000" b="1" cap="all" dirty="0">
                <a:ln/>
                <a:solidFill>
                  <a:schemeClr val="tx1"/>
                </a:soli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334000"/>
            <a:ext cx="7772400" cy="1052512"/>
          </a:xfrm>
        </p:spPr>
        <p:txBody>
          <a:bodyPr anchor="t"/>
          <a:lstStyle>
            <a:lvl1pPr marL="374904">
              <a:buNone/>
              <a:defRPr sz="20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ED3D3-6235-4F4C-B439-DF277FB555A7}" type="datetimeFigureOut">
              <a:rPr lang="en-US" smtClean="0"/>
              <a:pPr/>
              <a:t>8/29/2018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18D2517-69F4-4EEB-BA9B-124035414E72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5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cap="all" baseline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8629"/>
            <a:ext cx="8229600" cy="586416"/>
          </a:xfrm>
        </p:spPr>
        <p:txBody>
          <a:bodyPr anchor="ctr"/>
          <a:lstStyle>
            <a:lvl1pPr>
              <a:defRPr>
                <a:solidFill>
                  <a:schemeClr val="bg2"/>
                </a:solidFill>
              </a:defRPr>
            </a:lvl1pPr>
            <a:extLst/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371600"/>
            <a:ext cx="4038600" cy="4525963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3716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extLst/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extLst/>
          </a:lstStyle>
          <a:p>
            <a:fld id="{3B5F1E3E-4B2F-4895-B65E-28B2E64F39F6}" type="datetimeFigureOut">
              <a:rPr lang="en-US" smtClean="0"/>
              <a:pPr/>
              <a:t>8/29/2018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extLst/>
          </a:lstStyle>
          <a:p>
            <a:fld id="{1AD93096-5B34-4342-9326-69289CEAE4C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557308"/>
            <a:ext cx="7772400" cy="639762"/>
          </a:xfrm>
        </p:spPr>
        <p:txBody>
          <a:bodyPr anchor="t"/>
          <a:lstStyle>
            <a:lvl1pPr algn="ctr">
              <a:defRPr sz="3200">
                <a:solidFill>
                  <a:schemeClr val="tx1"/>
                </a:solidFill>
              </a:defRPr>
            </a:lvl1pPr>
            <a:extLst/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85435-8225-4333-BFFA-0096413F0D76}" type="datetimeFigureOut">
              <a:rPr lang="en-US" smtClean="0"/>
              <a:pPr/>
              <a:t>8/29/2018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/>
          <a:lstStyle>
            <a:lvl1pPr algn="ctr">
              <a:defRPr sz="3200" cap="none" baseline="0">
                <a:solidFill>
                  <a:schemeClr val="tx1"/>
                </a:solidFill>
              </a:defRPr>
            </a:lvl1pPr>
            <a:extLst/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494-2A87-468C-A21B-CB14FB9ABB00}" type="datetimeFigureOut">
              <a:rPr lang="en-US" smtClean="0"/>
              <a:pPr/>
              <a:t>8/29/2018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80FA0-5B31-4864-A2BB-719EA5A679C6}" type="datetimeFigureOut">
              <a:rPr lang="en-US" smtClean="0"/>
              <a:pPr/>
              <a:t>8/29/2018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1975"/>
            <a:ext cx="8229600" cy="577850"/>
          </a:xfrm>
        </p:spPr>
        <p:txBody>
          <a:bodyPr anchor="ctr"/>
          <a:lstStyle>
            <a:lvl1pPr algn="ctr">
              <a:buNone/>
              <a:defRPr sz="3200" b="0">
                <a:solidFill>
                  <a:schemeClr val="tx1"/>
                </a:solidFill>
              </a:defRPr>
            </a:lvl1pPr>
            <a:extLst/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76400"/>
            <a:ext cx="2514600" cy="43307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0" y="1676400"/>
            <a:ext cx="5486400" cy="43307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CC0C8-36B8-442A-833D-B6AACE86BB77}" type="datetimeFigureOut">
              <a:rPr lang="en-US" smtClean="0"/>
              <a:pPr/>
              <a:t>8/29/2018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EE1EBC-E51B-4190-8159-3AE4D1D4E97F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5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cap="all" baseline="0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85800" y="684306"/>
            <a:ext cx="7772400" cy="534894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85800" y="1582777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>
              <a:defRPr sz="1100">
                <a:solidFill>
                  <a:schemeClr val="tx2"/>
                </a:solidFill>
              </a:defRPr>
            </a:lvl1pPr>
            <a:extLst/>
          </a:lstStyle>
          <a:p>
            <a:fld id="{8D3816DF-213E-421B-92D3-C068DBB023D6}" type="datetimeFigureOut">
              <a:rPr lang="en-US" smtClean="0">
                <a:solidFill>
                  <a:schemeClr val="tx2"/>
                </a:solidFill>
              </a:rPr>
              <a:pPr/>
              <a:t>8/29/2018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  <a:extLst/>
          </a:lstStyle>
          <a:p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>
              <a:defRPr sz="1200">
                <a:solidFill>
                  <a:schemeClr val="tx2"/>
                </a:solidFill>
              </a:defRPr>
            </a:lvl1pPr>
            <a:extLst/>
          </a:lstStyle>
          <a:p>
            <a:pPr algn="l"/>
            <a:fld id="{72AC53DF-4216-466D-99A7-94400E6C2A25}" type="slidenum">
              <a:rPr lang="en-US" sz="1200" smtClean="0">
                <a:solidFill>
                  <a:schemeClr val="tx2"/>
                </a:solidFill>
              </a:rPr>
              <a:pPr algn="l"/>
              <a:t>‹#›</a:t>
            </a:fld>
            <a:endParaRPr lang="en-US" sz="1200" dirty="0">
              <a:solidFill>
                <a:schemeClr val="tx2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0315360-7115-4341-8A2E-EB70634BF6AE}"/>
              </a:ext>
            </a:extLst>
          </p:cNvPr>
          <p:cNvCxnSpPr/>
          <p:nvPr userDrawn="1"/>
        </p:nvCxnSpPr>
        <p:spPr>
          <a:xfrm>
            <a:off x="4076700" y="1371600"/>
            <a:ext cx="990600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ctr" rtl="0" eaLnBrk="1" latinLnBrk="0" hangingPunct="1">
        <a:spcBef>
          <a:spcPct val="0"/>
        </a:spcBef>
        <a:buNone/>
        <a:defRPr sz="3200" kern="1200" cap="all" spc="-150" baseline="0">
          <a:solidFill>
            <a:schemeClr val="tx1"/>
          </a:solidFill>
          <a:effectLst>
            <a:outerShdw blurRad="50800" dist="50800" dir="2700000" algn="tl" rotWithShape="0">
              <a:srgbClr val="000000">
                <a:alpha val="43137"/>
              </a:srgbClr>
            </a:outerShdw>
          </a:effectLst>
          <a:latin typeface="+mj-lt"/>
          <a:ea typeface="+mj-ea"/>
          <a:cs typeface="Arial" pitchFamily="34" charset="0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SzPct val="95000"/>
        <a:buFont typeface="Wingdings"/>
        <a:buChar char="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sz="1800" kern="1200">
          <a:solidFill>
            <a:schemeClr val="tx1"/>
          </a:solidFill>
          <a:latin typeface="+mn-lt"/>
          <a:ea typeface="+mn-ea"/>
          <a:cs typeface="Arial" pitchFamily="34" charset="0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sz="1600" kern="1200">
          <a:solidFill>
            <a:schemeClr val="tx1"/>
          </a:solidFill>
          <a:latin typeface="+mn-lt"/>
          <a:ea typeface="+mn-ea"/>
          <a:cs typeface="Arial" pitchFamily="34" charset="0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sz="1600" kern="1200">
          <a:solidFill>
            <a:schemeClr val="tx1"/>
          </a:solidFill>
          <a:latin typeface="+mn-lt"/>
          <a:ea typeface="+mn-ea"/>
          <a:cs typeface="Arial" pitchFamily="34" charset="0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sz="1400" kern="120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oachpease.com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ochpease.com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143000"/>
            <a:ext cx="8153400" cy="1072896"/>
          </a:xfrm>
        </p:spPr>
        <p:txBody>
          <a:bodyPr/>
          <a:lstStyle/>
          <a:p>
            <a:r>
              <a:rPr lang="en-US" sz="7200" u="sng" dirty="0">
                <a:ln w="19050">
                  <a:solidFill>
                    <a:schemeClr val="tx1"/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August </a:t>
            </a:r>
            <a:r>
              <a:rPr lang="en-US" sz="7200" u="sng" dirty="0">
                <a:ln w="19050">
                  <a:solidFill>
                    <a:schemeClr val="bg1"/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30,2019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84735A-F5BB-4C4D-93E0-8DCF8CEA9F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0" y="1301496"/>
            <a:ext cx="8763000" cy="5434266"/>
          </a:xfrm>
        </p:spPr>
        <p:txBody>
          <a:bodyPr wrap="square" tIns="0">
            <a:normAutofit/>
          </a:bodyPr>
          <a:lstStyle/>
          <a:p>
            <a:pPr marL="457200" indent="-457200" algn="l">
              <a:spcBef>
                <a:spcPts val="0"/>
              </a:spcBef>
              <a:buAutoNum type="arabicPeriod"/>
            </a:pPr>
            <a:r>
              <a:rPr lang="en-US" sz="4000" dirty="0">
                <a:latin typeface="Arial Black" panose="020B0A04020102020204" pitchFamily="34" charset="0"/>
              </a:rPr>
              <a:t>Collect DOL Quiz from Blue Basket</a:t>
            </a:r>
          </a:p>
          <a:p>
            <a:pPr marL="457200" indent="-457200" algn="l">
              <a:spcBef>
                <a:spcPts val="0"/>
              </a:spcBef>
              <a:buAutoNum type="arabicPeriod"/>
            </a:pPr>
            <a:r>
              <a:rPr lang="en-US" sz="4000" dirty="0">
                <a:latin typeface="Arial Black" panose="020B0A04020102020204" pitchFamily="34" charset="0"/>
              </a:rPr>
              <a:t>Sharpen Pencil</a:t>
            </a:r>
          </a:p>
          <a:p>
            <a:pPr marL="457200" indent="-457200" algn="l">
              <a:spcBef>
                <a:spcPts val="0"/>
              </a:spcBef>
              <a:buAutoNum type="arabicPeriod"/>
            </a:pPr>
            <a:r>
              <a:rPr lang="en-US" sz="4000" dirty="0">
                <a:latin typeface="Arial Black" panose="020B0A04020102020204" pitchFamily="34" charset="0"/>
              </a:rPr>
              <a:t>Sit in seat silently</a:t>
            </a:r>
          </a:p>
          <a:p>
            <a:pPr marL="457200" indent="-457200" algn="l">
              <a:spcBef>
                <a:spcPts val="0"/>
              </a:spcBef>
              <a:buAutoNum type="arabicPeriod"/>
            </a:pPr>
            <a:r>
              <a:rPr lang="en-US" sz="4000" dirty="0">
                <a:latin typeface="Arial Black" panose="020B0A04020102020204" pitchFamily="34" charset="0"/>
              </a:rPr>
              <a:t>Complete the DOL quiz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7B6ACB-D82E-460A-B62C-0CEECD30B0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52400"/>
            <a:ext cx="8915400" cy="662940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sz="3600" b="1" dirty="0"/>
              <a:t>4. The four inner planets are rocky and small. Which description best fits the next four outer planets? </a:t>
            </a:r>
            <a:endParaRPr lang="en-US" sz="3600" dirty="0"/>
          </a:p>
          <a:p>
            <a:pPr algn="l"/>
            <a:r>
              <a:rPr lang="en-US" sz="3600" b="1" dirty="0"/>
              <a:t>A. They are also rocky and small. </a:t>
            </a:r>
            <a:endParaRPr lang="en-US" sz="3600" dirty="0"/>
          </a:p>
          <a:p>
            <a:pPr algn="l"/>
            <a:r>
              <a:rPr lang="en-US" sz="3600" b="1" dirty="0"/>
              <a:t>B. They are very large and made of ice. </a:t>
            </a:r>
            <a:endParaRPr lang="en-US" sz="3600" dirty="0"/>
          </a:p>
          <a:p>
            <a:pPr algn="l"/>
            <a:r>
              <a:rPr lang="en-US" sz="3600" b="1" dirty="0"/>
              <a:t>C. They are small and made of ice. </a:t>
            </a:r>
            <a:endParaRPr lang="en-US" sz="3600" dirty="0"/>
          </a:p>
          <a:p>
            <a:pPr algn="l"/>
            <a:r>
              <a:rPr lang="en-US" sz="3600" b="1" dirty="0"/>
              <a:t>D. They are very large and made of gases.</a:t>
            </a:r>
            <a:endParaRPr lang="en-US" sz="3600" dirty="0"/>
          </a:p>
          <a:p>
            <a:pPr algn="l"/>
            <a:endParaRPr lang="en-US" sz="3600" b="1" dirty="0"/>
          </a:p>
          <a:p>
            <a:pPr algn="l"/>
            <a:r>
              <a:rPr lang="en-US" sz="3600" b="1" dirty="0"/>
              <a:t>5. What are comets mostly made of?</a:t>
            </a:r>
            <a:endParaRPr lang="en-US" sz="3600" dirty="0"/>
          </a:p>
          <a:p>
            <a:pPr marL="68580" indent="0" algn="l">
              <a:buNone/>
            </a:pPr>
            <a:r>
              <a:rPr lang="en-US" sz="3600" b="1" dirty="0"/>
              <a:t>	A: Ammonia		 C: Ice</a:t>
            </a:r>
            <a:endParaRPr lang="en-US" sz="3600" dirty="0"/>
          </a:p>
          <a:p>
            <a:pPr marL="68580" indent="0" algn="l">
              <a:buNone/>
            </a:pPr>
            <a:r>
              <a:rPr lang="en-US" sz="3600" b="1" dirty="0"/>
              <a:t>	B: Hydrogen 		D: Iron</a:t>
            </a:r>
            <a:endParaRPr lang="en-US" sz="3600" dirty="0"/>
          </a:p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4634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olar sistem graphics">
            <a:extLst>
              <a:ext uri="{FF2B5EF4-FFF2-40B4-BE49-F238E27FC236}">
                <a16:creationId xmlns:a16="http://schemas.microsoft.com/office/drawing/2014/main" id="{A2C37C07-C6D0-4A36-9424-B76A1EB553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793"/>
          <a:stretch/>
        </p:blipFill>
        <p:spPr>
          <a:xfrm>
            <a:off x="152399" y="108857"/>
            <a:ext cx="8861659" cy="914400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0770" y="457200"/>
            <a:ext cx="7772400" cy="977767"/>
          </a:xfrm>
        </p:spPr>
        <p:txBody>
          <a:bodyPr/>
          <a:lstStyle/>
          <a:p>
            <a:pPr algn="ctr"/>
            <a:r>
              <a:rPr lang="en-US" sz="6000" b="1" dirty="0">
                <a:solidFill>
                  <a:schemeClr val="tx1"/>
                </a:solidFill>
              </a:rPr>
              <a:t>TEKS 6.11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>
          <a:xfrm>
            <a:off x="152399" y="1434967"/>
            <a:ext cx="8861659" cy="5314176"/>
          </a:xfrm>
        </p:spPr>
        <p:txBody>
          <a:bodyPr>
            <a:noAutofit/>
          </a:bodyPr>
          <a:lstStyle/>
          <a:p>
            <a:pPr algn="l"/>
            <a:r>
              <a:rPr lang="en-US" sz="3500" dirty="0"/>
              <a:t>(A) describe the physical properties, locations, and movements of the Sun, planets, moons, meteors, asteroids, and comets; </a:t>
            </a:r>
          </a:p>
          <a:p>
            <a:pPr algn="l"/>
            <a:r>
              <a:rPr lang="en-US" sz="3500" dirty="0"/>
              <a:t>(B) understand that gravity is the force that governs the motion of our solar system; and </a:t>
            </a:r>
          </a:p>
          <a:p>
            <a:pPr algn="l"/>
            <a:r>
              <a:rPr lang="en-US" sz="3500" dirty="0"/>
              <a:t>(C) describe the history and future of space exploration, including the types of equipment and transportation needed for space travel.</a:t>
            </a:r>
          </a:p>
          <a:p>
            <a:br>
              <a:rPr lang="en-US" sz="3500" dirty="0"/>
            </a:br>
            <a:endParaRPr lang="en-US" sz="3500" dirty="0">
              <a:solidFill>
                <a:srgbClr val="FFC000"/>
              </a:solidFill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7F997DC-7786-41EE-A29E-20B463B06868}"/>
              </a:ext>
            </a:extLst>
          </p:cNvPr>
          <p:cNvSpPr txBox="1">
            <a:spLocks/>
          </p:cNvSpPr>
          <p:nvPr/>
        </p:nvSpPr>
        <p:spPr>
          <a:xfrm>
            <a:off x="685800" y="5151120"/>
            <a:ext cx="7962900" cy="124968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411480" indent="-342900" algn="l" rtl="0" eaLnBrk="1" latinLnBrk="0" hangingPunct="1">
              <a:spcBef>
                <a:spcPts val="700"/>
              </a:spcBef>
              <a:buSzPct val="95000"/>
              <a:buFont typeface="Wingdings"/>
              <a:buChar char="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740664" indent="-28575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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marL="1261872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3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 marL="14813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sz="14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68580" indent="0" algn="ctr">
              <a:buNone/>
            </a:pPr>
            <a:endParaRPr lang="en-US" sz="14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olar sistem graphics">
            <a:extLst>
              <a:ext uri="{FF2B5EF4-FFF2-40B4-BE49-F238E27FC236}">
                <a16:creationId xmlns:a16="http://schemas.microsoft.com/office/drawing/2014/main" id="{F742DED3-62F7-425E-A6B3-9AD612887D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793"/>
          <a:stretch/>
        </p:blipFill>
        <p:spPr>
          <a:xfrm>
            <a:off x="152399" y="108857"/>
            <a:ext cx="8861659" cy="914400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599"/>
            <a:ext cx="8229600" cy="566603"/>
          </a:xfrm>
        </p:spPr>
        <p:txBody>
          <a:bodyPr/>
          <a:lstStyle/>
          <a:p>
            <a:r>
              <a:rPr lang="en-US" sz="6600" b="1" dirty="0">
                <a:solidFill>
                  <a:schemeClr val="tx1"/>
                </a:solidFill>
                <a:latin typeface="Arial Black" panose="020B0A04020102020204" pitchFamily="34" charset="0"/>
              </a:rPr>
              <a:t>L.O.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C505C0-82A6-46F8-840C-9B9F2F2AC505}"/>
              </a:ext>
            </a:extLst>
          </p:cNvPr>
          <p:cNvSpPr txBox="1"/>
          <p:nvPr/>
        </p:nvSpPr>
        <p:spPr>
          <a:xfrm>
            <a:off x="76200" y="1295400"/>
            <a:ext cx="4800600" cy="5309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0000FF"/>
                </a:solidFill>
                <a:latin typeface="Lato"/>
              </a:rPr>
              <a:t>Regular:</a:t>
            </a:r>
            <a:r>
              <a:rPr lang="en-US" altLang="en-US" sz="4000" dirty="0">
                <a:solidFill>
                  <a:srgbClr val="000000"/>
                </a:solidFill>
                <a:latin typeface="Lato"/>
              </a:rPr>
              <a:t>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000000"/>
                </a:solidFill>
                <a:latin typeface="Lato"/>
              </a:rPr>
              <a:t> </a:t>
            </a:r>
            <a:r>
              <a:rPr lang="en-US" altLang="en-US" sz="4000" dirty="0">
                <a:solidFill>
                  <a:schemeClr val="tx2"/>
                </a:solidFill>
                <a:latin typeface="Lato"/>
              </a:rPr>
              <a:t>Student will compare/contrast different objects found in space through completing a vocabulary activity.</a:t>
            </a:r>
            <a:endParaRPr lang="en-US" altLang="en-US" sz="4000" dirty="0">
              <a:solidFill>
                <a:schemeClr val="tx2"/>
              </a:solidFill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00" dirty="0"/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2B465A-E444-44A8-8B1E-9E519E47E3EA}"/>
              </a:ext>
            </a:extLst>
          </p:cNvPr>
          <p:cNvSpPr txBox="1"/>
          <p:nvPr/>
        </p:nvSpPr>
        <p:spPr>
          <a:xfrm>
            <a:off x="4800600" y="1371600"/>
            <a:ext cx="4114800" cy="4570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FF00FF"/>
                </a:solidFill>
                <a:latin typeface="Lato"/>
              </a:rPr>
              <a:t>Honors: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chemeClr val="tx2"/>
                </a:solidFill>
                <a:latin typeface="Lato"/>
              </a:rPr>
              <a:t>Student will create a celestial object book to compare/contrast different objects found in space.</a:t>
            </a:r>
            <a:endParaRPr lang="en-US" altLang="en-US" sz="3600" dirty="0">
              <a:solidFill>
                <a:schemeClr val="tx2"/>
              </a:solidFill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en-US" altLang="en-US" sz="1050" dirty="0">
                <a:solidFill>
                  <a:schemeClr val="tx2"/>
                </a:solidFill>
                <a:latin typeface="Arial" panose="020B0604020202020204" pitchFamily="34" charset="0"/>
              </a:rPr>
            </a:br>
            <a:endParaRPr lang="en-US" altLang="en-US" sz="1050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6C31601-7A36-4882-92A6-EEE615144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399" y="1371600"/>
            <a:ext cx="8861659" cy="5486400"/>
          </a:xfrm>
        </p:spPr>
        <p:txBody>
          <a:bodyPr>
            <a:noAutofit/>
          </a:bodyPr>
          <a:lstStyle/>
          <a:p>
            <a:r>
              <a:rPr lang="en-US" sz="6000" dirty="0"/>
              <a:t>Student will complete 5/5 questions over objects in space such as planets, asteroids, comets, meteors, and/or the sun with 80% accuracy or higher.</a:t>
            </a:r>
          </a:p>
        </p:txBody>
      </p:sp>
      <p:pic>
        <p:nvPicPr>
          <p:cNvPr id="9" name="Picture 8" descr="solar sistem graphics">
            <a:extLst>
              <a:ext uri="{FF2B5EF4-FFF2-40B4-BE49-F238E27FC236}">
                <a16:creationId xmlns:a16="http://schemas.microsoft.com/office/drawing/2014/main" id="{7DFDFCEC-0B5E-49B6-AEE1-1BE550BF10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793"/>
          <a:stretch/>
        </p:blipFill>
        <p:spPr>
          <a:xfrm>
            <a:off x="152399" y="108857"/>
            <a:ext cx="8861659" cy="914400"/>
          </a:xfrm>
          <a:prstGeom prst="rect">
            <a:avLst/>
          </a:prstGeom>
          <a:effectLst/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57D513A-488F-42A1-93BC-11402B8A2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9599"/>
            <a:ext cx="8229600" cy="566603"/>
          </a:xfrm>
        </p:spPr>
        <p:txBody>
          <a:bodyPr/>
          <a:lstStyle/>
          <a:p>
            <a:r>
              <a:rPr lang="en-US" sz="6600" b="1" dirty="0">
                <a:latin typeface="Arial Black" panose="020B0A04020102020204" pitchFamily="34" charset="0"/>
              </a:rPr>
              <a:t>D</a:t>
            </a:r>
            <a:r>
              <a:rPr lang="en-US" sz="6600" b="1" dirty="0">
                <a:solidFill>
                  <a:schemeClr val="tx1"/>
                </a:solidFill>
                <a:latin typeface="Arial Black" panose="020B0A04020102020204" pitchFamily="34" charset="0"/>
              </a:rPr>
              <a:t>.O.L.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Honors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8915400" cy="5181600"/>
          </a:xfrm>
        </p:spPr>
        <p:txBody>
          <a:bodyPr>
            <a:normAutofit fontScale="85000" lnSpcReduction="20000"/>
          </a:bodyPr>
          <a:lstStyle/>
          <a:p>
            <a:pPr algn="l" fontAlgn="base"/>
            <a:r>
              <a:rPr lang="en-US" sz="4700" dirty="0"/>
              <a:t>Continue to work on Celestial Objects Book</a:t>
            </a:r>
          </a:p>
          <a:p>
            <a:pPr algn="l" fontAlgn="base"/>
            <a:r>
              <a:rPr lang="en-US" sz="4700" dirty="0"/>
              <a:t>Resources:</a:t>
            </a:r>
          </a:p>
          <a:p>
            <a:pPr lvl="1" algn="l" fontAlgn="base"/>
            <a:r>
              <a:rPr lang="en-US" sz="4700" dirty="0"/>
              <a:t>Textbook, starts of page 356</a:t>
            </a:r>
          </a:p>
          <a:p>
            <a:pPr lvl="1" algn="l" fontAlgn="base"/>
            <a:r>
              <a:rPr lang="en-US" sz="4700" dirty="0"/>
              <a:t>Print out resources (Coach Pease has on lab table 3)</a:t>
            </a:r>
          </a:p>
          <a:p>
            <a:pPr lvl="1" algn="l" fontAlgn="base"/>
            <a:r>
              <a:rPr lang="en-US" sz="4700" u="sng" dirty="0">
                <a:hlinkClick r:id="rId2"/>
              </a:rPr>
              <a:t>www.coachpease.com</a:t>
            </a:r>
            <a:endParaRPr lang="en-US" sz="4700" dirty="0"/>
          </a:p>
          <a:p>
            <a:pPr lvl="2" algn="l" fontAlgn="base"/>
            <a:r>
              <a:rPr lang="en-US" sz="4700" dirty="0"/>
              <a:t>Links</a:t>
            </a:r>
          </a:p>
          <a:p>
            <a:pPr lvl="2" algn="l" fontAlgn="base"/>
            <a:r>
              <a:rPr lang="en-US" sz="4700" dirty="0"/>
              <a:t>Celestial Objects / Space</a:t>
            </a:r>
          </a:p>
          <a:p>
            <a:pPr algn="l"/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0115C-1A9E-4366-BAD7-001E457DC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1423"/>
            <a:ext cx="7772400" cy="609600"/>
          </a:xfrm>
        </p:spPr>
        <p:txBody>
          <a:bodyPr/>
          <a:lstStyle/>
          <a:p>
            <a:r>
              <a:rPr lang="en-US" dirty="0"/>
              <a:t>Regular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F8F668-ECBF-4117-ABA1-D2FA513691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41023"/>
            <a:ext cx="9144000" cy="6216977"/>
          </a:xfrm>
        </p:spPr>
        <p:txBody>
          <a:bodyPr>
            <a:noAutofit/>
          </a:bodyPr>
          <a:lstStyle/>
          <a:p>
            <a:r>
              <a:rPr lang="en-US" sz="2400" dirty="0"/>
              <a:t>Students will create a diagram of the solar system to compare/contrast different objects in space.</a:t>
            </a:r>
          </a:p>
          <a:p>
            <a:pPr algn="l"/>
            <a:r>
              <a:rPr lang="en-US" sz="3400" dirty="0"/>
              <a:t>1. Diagram must contain:</a:t>
            </a:r>
          </a:p>
          <a:p>
            <a:pPr marL="68580" indent="0" algn="l">
              <a:buNone/>
            </a:pPr>
            <a:r>
              <a:rPr lang="en-US" sz="3400" dirty="0"/>
              <a:t>	Sun			All 8 Planets	Comets</a:t>
            </a:r>
          </a:p>
          <a:p>
            <a:pPr marL="68580" indent="0" algn="l">
              <a:buNone/>
            </a:pPr>
            <a:r>
              <a:rPr lang="en-US" sz="3400" dirty="0"/>
              <a:t>	Asteroid Belt	Meteors	</a:t>
            </a:r>
          </a:p>
          <a:p>
            <a:pPr marL="68580" indent="0" algn="l">
              <a:buNone/>
            </a:pPr>
            <a:r>
              <a:rPr lang="en-US" sz="3400" dirty="0"/>
              <a:t>2. Label all items in the diagram</a:t>
            </a:r>
          </a:p>
          <a:p>
            <a:pPr marL="68580" indent="0" algn="l">
              <a:buNone/>
            </a:pPr>
            <a:r>
              <a:rPr lang="en-US" sz="3400" dirty="0"/>
              <a:t>3. All planets must contain information  below written inside of  the planet</a:t>
            </a:r>
          </a:p>
          <a:p>
            <a:pPr marL="68580" indent="0" algn="l">
              <a:buNone/>
            </a:pPr>
            <a:r>
              <a:rPr lang="en-US" sz="3400" dirty="0"/>
              <a:t>	Name		Distance from the Sun</a:t>
            </a:r>
          </a:p>
          <a:p>
            <a:pPr marL="68580" indent="0" algn="l">
              <a:buNone/>
            </a:pPr>
            <a:r>
              <a:rPr lang="en-US" sz="3400" dirty="0"/>
              <a:t>	Mass		Atmosphere (gasses)</a:t>
            </a:r>
          </a:p>
          <a:p>
            <a:pPr marL="68580" indent="0" algn="l">
              <a:buNone/>
            </a:pPr>
            <a:r>
              <a:rPr lang="en-US" sz="3400" dirty="0"/>
              <a:t>	Composition (material made out of)</a:t>
            </a:r>
          </a:p>
        </p:txBody>
      </p:sp>
    </p:spTree>
    <p:extLst>
      <p:ext uri="{BB962C8B-B14F-4D97-AF65-F5344CB8AC3E}">
        <p14:creationId xmlns:p14="http://schemas.microsoft.com/office/powerpoint/2010/main" val="1857513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B94B6-8D9E-4D56-BCC9-71916B9E2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 to Assist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8AFF85-DB6A-44B3-88CE-238CD2AAA6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95400"/>
            <a:ext cx="6248400" cy="5562600"/>
          </a:xfrm>
        </p:spPr>
        <p:txBody>
          <a:bodyPr>
            <a:normAutofit/>
          </a:bodyPr>
          <a:lstStyle/>
          <a:p>
            <a:pPr algn="l"/>
            <a:r>
              <a:rPr lang="en-US" sz="4000" dirty="0"/>
              <a:t>Textbook, starts on page 356</a:t>
            </a:r>
          </a:p>
          <a:p>
            <a:pPr algn="l"/>
            <a:r>
              <a:rPr lang="en-US" sz="4000" dirty="0"/>
              <a:t>Pre-Ran </a:t>
            </a:r>
            <a:r>
              <a:rPr lang="en-US" sz="4000" dirty="0" err="1"/>
              <a:t>Powerpoint</a:t>
            </a:r>
            <a:r>
              <a:rPr lang="en-US" sz="4000" dirty="0"/>
              <a:t> notes</a:t>
            </a:r>
          </a:p>
          <a:p>
            <a:pPr algn="l"/>
            <a:r>
              <a:rPr lang="en-US" sz="4000" dirty="0"/>
              <a:t>Vocabulary Foldable</a:t>
            </a:r>
          </a:p>
          <a:p>
            <a:pPr algn="l"/>
            <a:r>
              <a:rPr lang="en-US" sz="4000" dirty="0">
                <a:hlinkClick r:id="rId2"/>
              </a:rPr>
              <a:t>www.cochpease.com</a:t>
            </a:r>
            <a:endParaRPr lang="en-US" sz="4000" dirty="0"/>
          </a:p>
          <a:p>
            <a:pPr lvl="1" algn="l"/>
            <a:r>
              <a:rPr lang="en-US" sz="4000" dirty="0"/>
              <a:t>“1</a:t>
            </a:r>
            <a:r>
              <a:rPr lang="en-US" sz="4000" baseline="30000" dirty="0"/>
              <a:t>st</a:t>
            </a:r>
            <a:r>
              <a:rPr lang="en-US" sz="4000" dirty="0"/>
              <a:t> 6 Weeks” Link and/or “Links” link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EBA2F17-688E-4A62-A91B-16421A481324}"/>
              </a:ext>
            </a:extLst>
          </p:cNvPr>
          <p:cNvSpPr/>
          <p:nvPr/>
        </p:nvSpPr>
        <p:spPr>
          <a:xfrm>
            <a:off x="5943600" y="990600"/>
            <a:ext cx="3048000" cy="5562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11CF45-3CE5-4C9E-A302-FFC51FD4B8FB}"/>
              </a:ext>
            </a:extLst>
          </p:cNvPr>
          <p:cNvSpPr/>
          <p:nvPr/>
        </p:nvSpPr>
        <p:spPr>
          <a:xfrm>
            <a:off x="6742080" y="1138535"/>
            <a:ext cx="14510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u="sng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C33186-5CD5-49E9-9281-2C2725886260}"/>
              </a:ext>
            </a:extLst>
          </p:cNvPr>
          <p:cNvSpPr txBox="1"/>
          <p:nvPr/>
        </p:nvSpPr>
        <p:spPr>
          <a:xfrm>
            <a:off x="6057900" y="1779925"/>
            <a:ext cx="31242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</a:t>
            </a:r>
            <a:r>
              <a:rPr lang="en-US" sz="2800" dirty="0">
                <a:latin typeface="Arial Black" panose="020B0A04020102020204" pitchFamily="34" charset="0"/>
              </a:rPr>
              <a:t>Mass:</a:t>
            </a:r>
          </a:p>
          <a:p>
            <a:endParaRPr lang="en-US" dirty="0">
              <a:latin typeface="Arial Black" panose="020B0A04020102020204" pitchFamily="34" charset="0"/>
            </a:endParaRPr>
          </a:p>
          <a:p>
            <a:r>
              <a:rPr lang="en-US" sz="2800" dirty="0">
                <a:latin typeface="Arial Black" panose="020B0A04020102020204" pitchFamily="34" charset="0"/>
              </a:rPr>
              <a:t>Distance from Sun:</a:t>
            </a:r>
          </a:p>
          <a:p>
            <a:r>
              <a:rPr lang="en-US" sz="2800" dirty="0">
                <a:latin typeface="Arial Black" panose="020B0A04020102020204" pitchFamily="34" charset="0"/>
              </a:rPr>
              <a:t>Atmosphere</a:t>
            </a:r>
            <a:r>
              <a:rPr lang="en-US" dirty="0">
                <a:latin typeface="Arial Black" panose="020B0A04020102020204" pitchFamily="34" charset="0"/>
              </a:rPr>
              <a:t> (Gasses):</a:t>
            </a:r>
          </a:p>
          <a:p>
            <a:endParaRPr lang="en-US" dirty="0">
              <a:latin typeface="Arial Black" panose="020B0A04020102020204" pitchFamily="34" charset="0"/>
            </a:endParaRPr>
          </a:p>
          <a:p>
            <a:r>
              <a:rPr lang="en-US" sz="2800" dirty="0">
                <a:latin typeface="Arial Black" panose="020B0A04020102020204" pitchFamily="34" charset="0"/>
              </a:rPr>
              <a:t>Composition </a:t>
            </a:r>
          </a:p>
          <a:p>
            <a:r>
              <a:rPr lang="en-US" sz="1600" dirty="0">
                <a:latin typeface="Arial Black" panose="020B0A04020102020204" pitchFamily="34" charset="0"/>
              </a:rPr>
              <a:t>(materials made out of):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16E5D30-B5E9-4E0B-A06C-9EF63AF0241C}"/>
              </a:ext>
            </a:extLst>
          </p:cNvPr>
          <p:cNvCxnSpPr/>
          <p:nvPr/>
        </p:nvCxnSpPr>
        <p:spPr>
          <a:xfrm>
            <a:off x="6536896" y="2442865"/>
            <a:ext cx="2073704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1CEFF1B-C335-4AD0-BC59-01478EA55E64}"/>
              </a:ext>
            </a:extLst>
          </p:cNvPr>
          <p:cNvCxnSpPr/>
          <p:nvPr/>
        </p:nvCxnSpPr>
        <p:spPr>
          <a:xfrm>
            <a:off x="6430748" y="5562600"/>
            <a:ext cx="2073704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3E4DEE1-667D-49A4-BB61-D53D1F202221}"/>
              </a:ext>
            </a:extLst>
          </p:cNvPr>
          <p:cNvCxnSpPr/>
          <p:nvPr/>
        </p:nvCxnSpPr>
        <p:spPr>
          <a:xfrm>
            <a:off x="6384496" y="4343400"/>
            <a:ext cx="2073704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B28DF77-1B76-4B7A-849A-9E1F57D1CFDF}"/>
              </a:ext>
            </a:extLst>
          </p:cNvPr>
          <p:cNvCxnSpPr/>
          <p:nvPr/>
        </p:nvCxnSpPr>
        <p:spPr>
          <a:xfrm>
            <a:off x="7063226" y="3276600"/>
            <a:ext cx="2073704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2C58A40-98A7-4F77-93C9-0BBD9B8C17D0}"/>
              </a:ext>
            </a:extLst>
          </p:cNvPr>
          <p:cNvCxnSpPr/>
          <p:nvPr/>
        </p:nvCxnSpPr>
        <p:spPr>
          <a:xfrm>
            <a:off x="6384496" y="5257800"/>
            <a:ext cx="2073704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85611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F495E-609D-4992-8C5D-046DF2084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6" y="201776"/>
            <a:ext cx="9144000" cy="609600"/>
          </a:xfrm>
        </p:spPr>
        <p:txBody>
          <a:bodyPr/>
          <a:lstStyle/>
          <a:p>
            <a:r>
              <a:rPr lang="en-US" dirty="0"/>
              <a:t>DOL Quiz     Name: _______________  Per.___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A12C2C-0AD2-4993-81E2-041AA5C6DF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4191000"/>
            <a:ext cx="990600" cy="1981200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en-US" sz="4000" dirty="0"/>
              <a:t>1.</a:t>
            </a:r>
          </a:p>
        </p:txBody>
      </p:sp>
      <p:pic>
        <p:nvPicPr>
          <p:cNvPr id="2050" name="Picture 2" descr="https://lh6.googleusercontent.com/New5VjsdBdKZ4uogj-vjhwVZIYsCbVkRsgX2UaUK5B6qavTaNxfvlAaWWS8bgCSR78rGtj-DHywzR4AREtw9FOci1xwIJsYeyqijoL2Fnh1LWF_sMIsz-5YVOZifnDwS7ohGJSA7uME">
            <a:extLst>
              <a:ext uri="{FF2B5EF4-FFF2-40B4-BE49-F238E27FC236}">
                <a16:creationId xmlns:a16="http://schemas.microsoft.com/office/drawing/2014/main" id="{F9FB65B8-FDC7-417F-9A7A-005FBA32C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858361"/>
            <a:ext cx="7924800" cy="5782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56798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B3365D84-CFC6-4BF9-BAEC-380D3CA2DE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88769"/>
            <a:ext cx="609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098" name="Picture 2" descr="https://lh6.googleusercontent.com/qt5MI97WnWuYn_pbUlB9v4BHioYuhapkecWuDAlWP-rR6OGOtfTPTskd8hMfD0oleu-QrGkw30o_27fXb2a0bygwkaZmEt8sKmdxLqBcSUE-fendLxr2sq7rD35qYRuZfCiOwh-yGPk">
            <a:extLst>
              <a:ext uri="{FF2B5EF4-FFF2-40B4-BE49-F238E27FC236}">
                <a16:creationId xmlns:a16="http://schemas.microsoft.com/office/drawing/2014/main" id="{4F7F797C-34B2-4415-9B45-D622A2B9D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8769"/>
            <a:ext cx="822960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7FD08FB-AA9C-4038-8B53-C56A67FFA79E}"/>
              </a:ext>
            </a:extLst>
          </p:cNvPr>
          <p:cNvSpPr/>
          <p:nvPr/>
        </p:nvSpPr>
        <p:spPr>
          <a:xfrm>
            <a:off x="83756" y="-49731"/>
            <a:ext cx="7104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C8321E-5D10-488E-A89B-82E6C5158A0E}"/>
              </a:ext>
            </a:extLst>
          </p:cNvPr>
          <p:cNvSpPr txBox="1"/>
          <p:nvPr/>
        </p:nvSpPr>
        <p:spPr>
          <a:xfrm>
            <a:off x="533400" y="2286000"/>
            <a:ext cx="838200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600" dirty="0"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majority of asteroids are found in a belt located between what two planets?</a:t>
            </a:r>
            <a:endParaRPr lang="en-US" altLang="en-US" sz="4000" dirty="0">
              <a:solidFill>
                <a:schemeClr val="tx2"/>
              </a:solidFill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Earth and Mars </a:t>
            </a:r>
            <a:endParaRPr lang="en-US" altLang="en-US" sz="4000" dirty="0">
              <a:solidFill>
                <a:schemeClr val="tx2"/>
              </a:solidFill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Mars and Venus </a:t>
            </a:r>
            <a:endParaRPr lang="en-US" altLang="en-US" sz="4000" dirty="0">
              <a:solidFill>
                <a:schemeClr val="tx2"/>
              </a:solidFill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Mars and Jupiter </a:t>
            </a:r>
            <a:endParaRPr lang="en-US" altLang="en-US" sz="4000" dirty="0">
              <a:solidFill>
                <a:schemeClr val="tx2"/>
              </a:solidFill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Jupiter and Saturn</a:t>
            </a:r>
            <a:endParaRPr lang="en-US" altLang="en-US" sz="4000" dirty="0">
              <a:solidFill>
                <a:schemeClr val="tx2"/>
              </a:solidFill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41268F1A-2882-492F-948B-4551263E2D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241169"/>
            <a:ext cx="609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C6FDE20A-52BC-49A7-A66E-9ABD6EFB68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93569"/>
            <a:ext cx="609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8EE4841-9F56-4775-B4B9-BA60067C1EAE}"/>
              </a:ext>
            </a:extLst>
          </p:cNvPr>
          <p:cNvSpPr/>
          <p:nvPr/>
        </p:nvSpPr>
        <p:spPr>
          <a:xfrm>
            <a:off x="105509" y="2398879"/>
            <a:ext cx="7104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3.</a:t>
            </a:r>
          </a:p>
        </p:txBody>
      </p:sp>
    </p:spTree>
    <p:extLst>
      <p:ext uri="{BB962C8B-B14F-4D97-AF65-F5344CB8AC3E}">
        <p14:creationId xmlns:p14="http://schemas.microsoft.com/office/powerpoint/2010/main" val="95858171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roducingPowerPoint2007">
  <a:themeElements>
    <a:clrScheme name="Custom 57">
      <a:dk1>
        <a:srgbClr val="262140"/>
      </a:dk1>
      <a:lt1>
        <a:srgbClr val="FFFFFF"/>
      </a:lt1>
      <a:dk2>
        <a:srgbClr val="3A3363"/>
      </a:dk2>
      <a:lt2>
        <a:srgbClr val="FFFFFF"/>
      </a:lt2>
      <a:accent1>
        <a:srgbClr val="F3D569"/>
      </a:accent1>
      <a:accent2>
        <a:srgbClr val="7DC6F3"/>
      </a:accent2>
      <a:accent3>
        <a:srgbClr val="F3D569"/>
      </a:accent3>
      <a:accent4>
        <a:srgbClr val="2F4B83"/>
      </a:accent4>
      <a:accent5>
        <a:srgbClr val="13C4D7"/>
      </a:accent5>
      <a:accent6>
        <a:srgbClr val="07AD85"/>
      </a:accent6>
      <a:hlink>
        <a:srgbClr val="ECBE18"/>
      </a:hlink>
      <a:folHlink>
        <a:srgbClr val="ECBE18"/>
      </a:folHlink>
    </a:clrScheme>
    <a:fontScheme name="Custom 33">
      <a:majorFont>
        <a:latin typeface="Microsoft Sans Serif"/>
        <a:ea typeface=""/>
        <a:cs typeface=""/>
      </a:majorFont>
      <a:minorFont>
        <a:latin typeface="Calibri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53000"/>
                <a:satMod val="200000"/>
              </a:schemeClr>
              <a:schemeClr val="phClr">
                <a:tint val="78000"/>
                <a:satMod val="230000"/>
              </a:schemeClr>
            </a:duotone>
          </a:blip>
          <a:tile tx="0" ty="0" sx="90000" sy="90000" flip="none" algn="t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10290551 - School presentation - NEW.potx" id="{614775B2-47AF-45EF-B89F-DB698A6AD457}" vid="{787785BD-75BA-4822-BC77-7195AD76C87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School project solar system</Template>
  <TotalTime>41</TotalTime>
  <Words>385</Words>
  <Application>Microsoft Office PowerPoint</Application>
  <PresentationFormat>On-screen Show (4:3)</PresentationFormat>
  <Paragraphs>73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Arial</vt:lpstr>
      <vt:lpstr>Arial Black</vt:lpstr>
      <vt:lpstr>Calibri</vt:lpstr>
      <vt:lpstr>Lato</vt:lpstr>
      <vt:lpstr>Microsoft Sans Serif</vt:lpstr>
      <vt:lpstr>Wingdings</vt:lpstr>
      <vt:lpstr>Wingdings 2</vt:lpstr>
      <vt:lpstr>Wingdings 3</vt:lpstr>
      <vt:lpstr>IntroducingPowerPoint2007</vt:lpstr>
      <vt:lpstr>August 30,2019</vt:lpstr>
      <vt:lpstr>TEKS 6.11</vt:lpstr>
      <vt:lpstr>L.O.</vt:lpstr>
      <vt:lpstr>D.O.L.</vt:lpstr>
      <vt:lpstr>Honors</vt:lpstr>
      <vt:lpstr>Regular</vt:lpstr>
      <vt:lpstr>Resources to Assist</vt:lpstr>
      <vt:lpstr>DOL Quiz     Name: _______________  Per.___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August 30,2019</dc:title>
  <dc:creator>Katherine Pease</dc:creator>
  <cp:lastModifiedBy>Katherine Pease</cp:lastModifiedBy>
  <cp:revision>1</cp:revision>
  <dcterms:created xsi:type="dcterms:W3CDTF">2018-08-30T01:45:30Z</dcterms:created>
  <dcterms:modified xsi:type="dcterms:W3CDTF">2018-08-30T02:26:30Z</dcterms:modified>
</cp:coreProperties>
</file>