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8" d="100"/>
          <a:sy n="88" d="100"/>
        </p:scale>
        <p:origin x="163" y="10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8A54F8-342B-424E-9F63-8240D78AE7EE}" type="datetimeFigureOut">
              <a:rPr lang="en-US" smtClean="0"/>
              <a:t>4/28/2016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8C71A0-0A25-424F-BA06-37EE2F6BEC87}" type="slidenum">
              <a:rPr lang="en-US" smtClean="0"/>
              <a:t>‹#›</a:t>
            </a:fld>
            <a:endParaRPr lang="en-US" dirty="0"/>
          </a:p>
        </p:txBody>
      </p:sp>
    </p:spTree>
    <p:extLst>
      <p:ext uri="{BB962C8B-B14F-4D97-AF65-F5344CB8AC3E}">
        <p14:creationId xmlns:p14="http://schemas.microsoft.com/office/powerpoint/2010/main" val="161882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8A54F8-342B-424E-9F63-8240D78AE7EE}" type="datetimeFigureOut">
              <a:rPr lang="en-US" smtClean="0"/>
              <a:t>4/28/2016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8C71A0-0A25-424F-BA06-37EE2F6BEC87}" type="slidenum">
              <a:rPr lang="en-US" smtClean="0"/>
              <a:t>‹#›</a:t>
            </a:fld>
            <a:endParaRPr lang="en-US" dirty="0"/>
          </a:p>
        </p:txBody>
      </p:sp>
    </p:spTree>
    <p:extLst>
      <p:ext uri="{BB962C8B-B14F-4D97-AF65-F5344CB8AC3E}">
        <p14:creationId xmlns:p14="http://schemas.microsoft.com/office/powerpoint/2010/main" val="3358044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8A54F8-342B-424E-9F63-8240D78AE7EE}" type="datetimeFigureOut">
              <a:rPr lang="en-US" smtClean="0"/>
              <a:t>4/28/2016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8C71A0-0A25-424F-BA06-37EE2F6BEC87}" type="slidenum">
              <a:rPr lang="en-US" smtClean="0"/>
              <a:t>‹#›</a:t>
            </a:fld>
            <a:endParaRPr lang="en-US" dirty="0"/>
          </a:p>
        </p:txBody>
      </p:sp>
    </p:spTree>
    <p:extLst>
      <p:ext uri="{BB962C8B-B14F-4D97-AF65-F5344CB8AC3E}">
        <p14:creationId xmlns:p14="http://schemas.microsoft.com/office/powerpoint/2010/main" val="1774601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8A54F8-342B-424E-9F63-8240D78AE7EE}" type="datetimeFigureOut">
              <a:rPr lang="en-US" smtClean="0"/>
              <a:t>4/28/2016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8C71A0-0A25-424F-BA06-37EE2F6BEC87}" type="slidenum">
              <a:rPr lang="en-US" smtClean="0"/>
              <a:t>‹#›</a:t>
            </a:fld>
            <a:endParaRPr lang="en-US" dirty="0"/>
          </a:p>
        </p:txBody>
      </p:sp>
    </p:spTree>
    <p:extLst>
      <p:ext uri="{BB962C8B-B14F-4D97-AF65-F5344CB8AC3E}">
        <p14:creationId xmlns:p14="http://schemas.microsoft.com/office/powerpoint/2010/main" val="3587801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38A54F8-342B-424E-9F63-8240D78AE7EE}" type="datetimeFigureOut">
              <a:rPr lang="en-US" smtClean="0"/>
              <a:t>4/28/2016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8C71A0-0A25-424F-BA06-37EE2F6BEC87}" type="slidenum">
              <a:rPr lang="en-US" smtClean="0"/>
              <a:t>‹#›</a:t>
            </a:fld>
            <a:endParaRPr lang="en-US" dirty="0"/>
          </a:p>
        </p:txBody>
      </p:sp>
    </p:spTree>
    <p:extLst>
      <p:ext uri="{BB962C8B-B14F-4D97-AF65-F5344CB8AC3E}">
        <p14:creationId xmlns:p14="http://schemas.microsoft.com/office/powerpoint/2010/main" val="174054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8A54F8-342B-424E-9F63-8240D78AE7EE}" type="datetimeFigureOut">
              <a:rPr lang="en-US" smtClean="0"/>
              <a:t>4/28/2016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8C71A0-0A25-424F-BA06-37EE2F6BEC87}" type="slidenum">
              <a:rPr lang="en-US" smtClean="0"/>
              <a:t>‹#›</a:t>
            </a:fld>
            <a:endParaRPr lang="en-US" dirty="0"/>
          </a:p>
        </p:txBody>
      </p:sp>
    </p:spTree>
    <p:extLst>
      <p:ext uri="{BB962C8B-B14F-4D97-AF65-F5344CB8AC3E}">
        <p14:creationId xmlns:p14="http://schemas.microsoft.com/office/powerpoint/2010/main" val="2322718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8A54F8-342B-424E-9F63-8240D78AE7EE}" type="datetimeFigureOut">
              <a:rPr lang="en-US" smtClean="0"/>
              <a:t>4/28/2016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78C71A0-0A25-424F-BA06-37EE2F6BEC87}" type="slidenum">
              <a:rPr lang="en-US" smtClean="0"/>
              <a:t>‹#›</a:t>
            </a:fld>
            <a:endParaRPr lang="en-US" dirty="0"/>
          </a:p>
        </p:txBody>
      </p:sp>
    </p:spTree>
    <p:extLst>
      <p:ext uri="{BB962C8B-B14F-4D97-AF65-F5344CB8AC3E}">
        <p14:creationId xmlns:p14="http://schemas.microsoft.com/office/powerpoint/2010/main" val="2585444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8A54F8-342B-424E-9F63-8240D78AE7EE}" type="datetimeFigureOut">
              <a:rPr lang="en-US" smtClean="0"/>
              <a:t>4/28/2016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78C71A0-0A25-424F-BA06-37EE2F6BEC87}" type="slidenum">
              <a:rPr lang="en-US" smtClean="0"/>
              <a:t>‹#›</a:t>
            </a:fld>
            <a:endParaRPr lang="en-US" dirty="0"/>
          </a:p>
        </p:txBody>
      </p:sp>
    </p:spTree>
    <p:extLst>
      <p:ext uri="{BB962C8B-B14F-4D97-AF65-F5344CB8AC3E}">
        <p14:creationId xmlns:p14="http://schemas.microsoft.com/office/powerpoint/2010/main" val="522047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8A54F8-342B-424E-9F63-8240D78AE7EE}" type="datetimeFigureOut">
              <a:rPr lang="en-US" smtClean="0"/>
              <a:t>4/28/2016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78C71A0-0A25-424F-BA06-37EE2F6BEC87}" type="slidenum">
              <a:rPr lang="en-US" smtClean="0"/>
              <a:t>‹#›</a:t>
            </a:fld>
            <a:endParaRPr lang="en-US" dirty="0"/>
          </a:p>
        </p:txBody>
      </p:sp>
    </p:spTree>
    <p:extLst>
      <p:ext uri="{BB962C8B-B14F-4D97-AF65-F5344CB8AC3E}">
        <p14:creationId xmlns:p14="http://schemas.microsoft.com/office/powerpoint/2010/main" val="1160702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38A54F8-342B-424E-9F63-8240D78AE7EE}" type="datetimeFigureOut">
              <a:rPr lang="en-US" smtClean="0"/>
              <a:t>4/28/2016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8C71A0-0A25-424F-BA06-37EE2F6BEC87}" type="slidenum">
              <a:rPr lang="en-US" smtClean="0"/>
              <a:t>‹#›</a:t>
            </a:fld>
            <a:endParaRPr lang="en-US" dirty="0"/>
          </a:p>
        </p:txBody>
      </p:sp>
    </p:spTree>
    <p:extLst>
      <p:ext uri="{BB962C8B-B14F-4D97-AF65-F5344CB8AC3E}">
        <p14:creationId xmlns:p14="http://schemas.microsoft.com/office/powerpoint/2010/main" val="727913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38A54F8-342B-424E-9F63-8240D78AE7EE}" type="datetimeFigureOut">
              <a:rPr lang="en-US" smtClean="0"/>
              <a:t>4/28/2016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8C71A0-0A25-424F-BA06-37EE2F6BEC87}" type="slidenum">
              <a:rPr lang="en-US" smtClean="0"/>
              <a:t>‹#›</a:t>
            </a:fld>
            <a:endParaRPr lang="en-US" dirty="0"/>
          </a:p>
        </p:txBody>
      </p:sp>
    </p:spTree>
    <p:extLst>
      <p:ext uri="{BB962C8B-B14F-4D97-AF65-F5344CB8AC3E}">
        <p14:creationId xmlns:p14="http://schemas.microsoft.com/office/powerpoint/2010/main" val="25341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A54F8-342B-424E-9F63-8240D78AE7EE}" type="datetimeFigureOut">
              <a:rPr lang="en-US" smtClean="0"/>
              <a:t>4/28/2016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8C71A0-0A25-424F-BA06-37EE2F6BEC87}" type="slidenum">
              <a:rPr lang="en-US" smtClean="0"/>
              <a:t>‹#›</a:t>
            </a:fld>
            <a:endParaRPr lang="en-US" dirty="0"/>
          </a:p>
        </p:txBody>
      </p:sp>
    </p:spTree>
    <p:extLst>
      <p:ext uri="{BB962C8B-B14F-4D97-AF65-F5344CB8AC3E}">
        <p14:creationId xmlns:p14="http://schemas.microsoft.com/office/powerpoint/2010/main" val="5506028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sp.yimg.com/xj/th?id=OIP.M4c1c687fbbefbf5d31d32e479aa2d325H0&amp;pid=15.1&amp;P=0&amp;w=317&amp;h=179"/>
          <p:cNvPicPr>
            <a:picLocks noChangeAspect="1" noChangeArrowheads="1"/>
          </p:cNvPicPr>
          <p:nvPr/>
        </p:nvPicPr>
        <p:blipFill rotWithShape="1">
          <a:blip r:embed="rId2">
            <a:extLst>
              <a:ext uri="{28A0092B-C50C-407E-A947-70E740481C1C}">
                <a14:useLocalDpi xmlns:a14="http://schemas.microsoft.com/office/drawing/2010/main" val="0"/>
              </a:ext>
            </a:extLst>
          </a:blip>
          <a:srcRect r="10400"/>
          <a:stretch/>
        </p:blipFill>
        <p:spPr bwMode="auto">
          <a:xfrm>
            <a:off x="-1" y="0"/>
            <a:ext cx="12906103"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0" y="0"/>
            <a:ext cx="12192000" cy="915443"/>
          </a:xfrm>
        </p:spPr>
        <p:txBody>
          <a:bodyPr/>
          <a:lstStyle/>
          <a:p>
            <a:r>
              <a:rPr lang="en-US" u="sng" dirty="0" smtClean="0">
                <a:solidFill>
                  <a:schemeClr val="bg1"/>
                </a:solidFill>
                <a:latin typeface="Algerian" panose="04020705040A02060702" pitchFamily="82" charset="0"/>
              </a:rPr>
              <a:t>April 28, 2016 Please Do Now</a:t>
            </a:r>
            <a:endParaRPr lang="en-US" u="sng" dirty="0">
              <a:solidFill>
                <a:schemeClr val="bg1"/>
              </a:solidFill>
              <a:latin typeface="Algerian" panose="04020705040A02060702" pitchFamily="82" charset="0"/>
            </a:endParaRPr>
          </a:p>
        </p:txBody>
      </p:sp>
      <p:sp>
        <p:nvSpPr>
          <p:cNvPr id="3" name="Subtitle 2"/>
          <p:cNvSpPr>
            <a:spLocks noGrp="1"/>
          </p:cNvSpPr>
          <p:nvPr>
            <p:ph type="subTitle" idx="1"/>
          </p:nvPr>
        </p:nvSpPr>
        <p:spPr>
          <a:xfrm>
            <a:off x="0" y="915443"/>
            <a:ext cx="12192000" cy="5942557"/>
          </a:xfrm>
        </p:spPr>
        <p:txBody>
          <a:bodyPr>
            <a:normAutofit/>
          </a:bodyPr>
          <a:lstStyle/>
          <a:p>
            <a:pPr marL="457200" indent="-457200" algn="l">
              <a:buAutoNum type="arabicPeriod"/>
            </a:pPr>
            <a:r>
              <a:rPr lang="en-US" sz="4800" dirty="0" smtClean="0">
                <a:solidFill>
                  <a:schemeClr val="bg1"/>
                </a:solidFill>
              </a:rPr>
              <a:t>Sharpen Pencil</a:t>
            </a:r>
          </a:p>
          <a:p>
            <a:pPr marL="457200" indent="-457200" algn="l">
              <a:buAutoNum type="arabicPeriod"/>
            </a:pPr>
            <a:r>
              <a:rPr lang="en-US" sz="4800" dirty="0" smtClean="0">
                <a:solidFill>
                  <a:schemeClr val="bg1"/>
                </a:solidFill>
              </a:rPr>
              <a:t>Collect Please Do Now from blue basket, chrome book, clicker, pen/pencil that works</a:t>
            </a:r>
          </a:p>
          <a:p>
            <a:pPr marL="457200" indent="-457200" algn="l">
              <a:buFont typeface="Arial" panose="020B0604020202020204" pitchFamily="34" charset="0"/>
              <a:buAutoNum type="arabicPeriod"/>
            </a:pPr>
            <a:r>
              <a:rPr lang="en-US" sz="4800" dirty="0" smtClean="0">
                <a:solidFill>
                  <a:schemeClr val="bg1"/>
                </a:solidFill>
              </a:rPr>
              <a:t>Take out Textbook and turn to pg.   to complete please do now </a:t>
            </a:r>
          </a:p>
          <a:p>
            <a:pPr algn="l"/>
            <a:r>
              <a:rPr lang="en-US" sz="4800" dirty="0">
                <a:solidFill>
                  <a:schemeClr val="bg1"/>
                </a:solidFill>
              </a:rPr>
              <a:t>	</a:t>
            </a:r>
            <a:r>
              <a:rPr lang="en-US" sz="4800" dirty="0" smtClean="0">
                <a:solidFill>
                  <a:schemeClr val="bg1"/>
                </a:solidFill>
              </a:rPr>
              <a:t>(</a:t>
            </a:r>
            <a:r>
              <a:rPr lang="en-US" sz="4800" dirty="0">
                <a:solidFill>
                  <a:schemeClr val="bg1"/>
                </a:solidFill>
              </a:rPr>
              <a:t>Remember that Clicker Grades go directly </a:t>
            </a:r>
            <a:r>
              <a:rPr lang="en-US" sz="4800" dirty="0" smtClean="0">
                <a:solidFill>
                  <a:schemeClr val="bg1"/>
                </a:solidFill>
              </a:rPr>
              <a:t>	into </a:t>
            </a:r>
            <a:r>
              <a:rPr lang="en-US" sz="4800" dirty="0">
                <a:solidFill>
                  <a:schemeClr val="bg1"/>
                </a:solidFill>
              </a:rPr>
              <a:t>gradebook, so Don’t Guess!)</a:t>
            </a:r>
          </a:p>
          <a:p>
            <a:r>
              <a:rPr lang="en-US" dirty="0" smtClean="0"/>
              <a:t> </a:t>
            </a:r>
            <a:endParaRPr lang="en-US" dirty="0"/>
          </a:p>
        </p:txBody>
      </p:sp>
    </p:spTree>
    <p:extLst>
      <p:ext uri="{BB962C8B-B14F-4D97-AF65-F5344CB8AC3E}">
        <p14:creationId xmlns:p14="http://schemas.microsoft.com/office/powerpoint/2010/main" val="150701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sp.yimg.com/xj/th?id=OIP.M4c1c687fbbefbf5d31d32e479aa2d325H0&amp;pid=15.1&amp;P=0&amp;w=317&amp;h=179"/>
          <p:cNvPicPr>
            <a:picLocks noChangeAspect="1" noChangeArrowheads="1"/>
          </p:cNvPicPr>
          <p:nvPr/>
        </p:nvPicPr>
        <p:blipFill rotWithShape="1">
          <a:blip r:embed="rId2">
            <a:extLst>
              <a:ext uri="{28A0092B-C50C-407E-A947-70E740481C1C}">
                <a14:useLocalDpi xmlns:a14="http://schemas.microsoft.com/office/drawing/2010/main" val="0"/>
              </a:ext>
            </a:extLst>
          </a:blip>
          <a:srcRect r="10400"/>
          <a:stretch/>
        </p:blipFill>
        <p:spPr bwMode="auto">
          <a:xfrm>
            <a:off x="-1" y="0"/>
            <a:ext cx="12906103"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normAutofit/>
          </a:bodyPr>
          <a:lstStyle/>
          <a:p>
            <a:r>
              <a:rPr lang="en-US" sz="6000" u="sng" dirty="0" smtClean="0">
                <a:solidFill>
                  <a:schemeClr val="bg1"/>
                </a:solidFill>
                <a:latin typeface="Algerian" panose="04020705040A02060702" pitchFamily="82" charset="0"/>
              </a:rPr>
              <a:t>Agenda</a:t>
            </a:r>
            <a:endParaRPr lang="en-US" sz="6000" u="sng" dirty="0">
              <a:solidFill>
                <a:schemeClr val="bg1"/>
              </a:solidFill>
              <a:latin typeface="Algerian" panose="04020705040A02060702" pitchFamily="82" charset="0"/>
            </a:endParaRPr>
          </a:p>
        </p:txBody>
      </p:sp>
      <p:sp>
        <p:nvSpPr>
          <p:cNvPr id="3" name="Content Placeholder 2"/>
          <p:cNvSpPr>
            <a:spLocks noGrp="1"/>
          </p:cNvSpPr>
          <p:nvPr>
            <p:ph idx="1"/>
          </p:nvPr>
        </p:nvSpPr>
        <p:spPr>
          <a:xfrm>
            <a:off x="838200" y="1825624"/>
            <a:ext cx="10515600" cy="4784181"/>
          </a:xfrm>
        </p:spPr>
        <p:txBody>
          <a:bodyPr>
            <a:noAutofit/>
          </a:bodyPr>
          <a:lstStyle/>
          <a:p>
            <a:r>
              <a:rPr lang="en-US" sz="7200" dirty="0" smtClean="0">
                <a:solidFill>
                  <a:schemeClr val="bg1"/>
                </a:solidFill>
              </a:rPr>
              <a:t>Please Do Now</a:t>
            </a:r>
          </a:p>
          <a:p>
            <a:r>
              <a:rPr lang="en-US" sz="7200" dirty="0" smtClean="0">
                <a:solidFill>
                  <a:schemeClr val="bg1"/>
                </a:solidFill>
              </a:rPr>
              <a:t>Flashcard Vocabulary Race</a:t>
            </a:r>
          </a:p>
          <a:p>
            <a:r>
              <a:rPr lang="en-US" sz="7200" dirty="0" smtClean="0">
                <a:solidFill>
                  <a:schemeClr val="bg1"/>
                </a:solidFill>
              </a:rPr>
              <a:t>Playlist Station 3 / 4</a:t>
            </a:r>
          </a:p>
          <a:p>
            <a:r>
              <a:rPr lang="en-US" sz="7200" dirty="0" smtClean="0">
                <a:solidFill>
                  <a:schemeClr val="bg1"/>
                </a:solidFill>
              </a:rPr>
              <a:t>DOL</a:t>
            </a:r>
            <a:endParaRPr lang="en-US" sz="7200" dirty="0">
              <a:solidFill>
                <a:schemeClr val="bg1"/>
              </a:solidFill>
            </a:endParaRPr>
          </a:p>
        </p:txBody>
      </p:sp>
    </p:spTree>
    <p:extLst>
      <p:ext uri="{BB962C8B-B14F-4D97-AF65-F5344CB8AC3E}">
        <p14:creationId xmlns:p14="http://schemas.microsoft.com/office/powerpoint/2010/main" val="1885714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s://sp.yimg.com/xj/th?id=OIP.M4c1c687fbbefbf5d31d32e479aa2d325H0&amp;pid=15.1&amp;P=0&amp;w=317&amp;h=179"/>
          <p:cNvPicPr>
            <a:picLocks noChangeAspect="1" noChangeArrowheads="1"/>
          </p:cNvPicPr>
          <p:nvPr/>
        </p:nvPicPr>
        <p:blipFill rotWithShape="1">
          <a:blip r:embed="rId2">
            <a:duotone>
              <a:schemeClr val="accent3">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rcRect r="10400"/>
          <a:stretch/>
        </p:blipFill>
        <p:spPr bwMode="auto">
          <a:xfrm>
            <a:off x="0" y="0"/>
            <a:ext cx="12906103" cy="68580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https://sp.yimg.com/xj/th?id=OIP.M4c1c687fbbefbf5d31d32e479aa2d325H0&amp;pid=15.1&amp;P=0&amp;w=317&amp;h=179"/>
          <p:cNvPicPr>
            <a:picLocks noChangeAspect="1" noChangeArrowheads="1"/>
          </p:cNvPicPr>
          <p:nvPr/>
        </p:nvPicPr>
        <p:blipFill rotWithShape="1">
          <a:blip r:embed="rId4">
            <a:extLst>
              <a:ext uri="{28A0092B-C50C-407E-A947-70E740481C1C}">
                <a14:useLocalDpi xmlns:a14="http://schemas.microsoft.com/office/drawing/2010/main" val="0"/>
              </a:ext>
            </a:extLst>
          </a:blip>
          <a:srcRect r="10400"/>
          <a:stretch/>
        </p:blipFill>
        <p:spPr bwMode="auto">
          <a:xfrm>
            <a:off x="0" y="0"/>
            <a:ext cx="14865533"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Shape 272"/>
          <p:cNvSpPr txBox="1"/>
          <p:nvPr/>
        </p:nvSpPr>
        <p:spPr>
          <a:xfrm>
            <a:off x="0" y="685800"/>
            <a:ext cx="12191997" cy="1064623"/>
          </a:xfrm>
          <a:prstGeom prst="rect">
            <a:avLst/>
          </a:prstGeom>
          <a:noFill/>
          <a:ln>
            <a:noFill/>
          </a:ln>
        </p:spPr>
        <p:txBody>
          <a:bodyPr lIns="91425" tIns="45700" rIns="91425" bIns="45700" anchor="t" anchorCtr="0">
            <a:noAutofit/>
          </a:bodyPr>
          <a:lstStyle/>
          <a:p>
            <a:pPr marL="228600" marR="0" lvl="0" indent="-228600" algn="l" rtl="0">
              <a:lnSpc>
                <a:spcPct val="80000"/>
              </a:lnSpc>
              <a:spcBef>
                <a:spcPts val="0"/>
              </a:spcBef>
              <a:buClr>
                <a:schemeClr val="dk1"/>
              </a:buClr>
              <a:buSzPct val="100000"/>
              <a:buFont typeface="Arial"/>
              <a:buChar char="•"/>
            </a:pPr>
            <a:r>
              <a:rPr lang="en-US" sz="2800" dirty="0">
                <a:solidFill>
                  <a:schemeClr val="tx2">
                    <a:lumMod val="20000"/>
                    <a:lumOff val="80000"/>
                  </a:schemeClr>
                </a:solidFill>
                <a:latin typeface="Calibri"/>
                <a:ea typeface="Calibri"/>
                <a:cs typeface="Calibri"/>
                <a:sym typeface="Calibri"/>
              </a:rPr>
              <a:t>Directions: Students will pick correct answer choice to answer the question/statement. </a:t>
            </a:r>
            <a:r>
              <a:rPr lang="en-US" sz="2800" dirty="0" smtClean="0">
                <a:solidFill>
                  <a:schemeClr val="tx2">
                    <a:lumMod val="20000"/>
                    <a:lumOff val="80000"/>
                  </a:schemeClr>
                </a:solidFill>
                <a:latin typeface="Calibri"/>
                <a:ea typeface="Calibri"/>
                <a:cs typeface="Calibri"/>
                <a:sym typeface="Calibri"/>
              </a:rPr>
              <a:t> Students will use pg. 240-249 in </a:t>
            </a:r>
            <a:r>
              <a:rPr lang="en-US" sz="2000" dirty="0" smtClean="0">
                <a:solidFill>
                  <a:schemeClr val="tx2">
                    <a:lumMod val="20000"/>
                    <a:lumOff val="80000"/>
                  </a:schemeClr>
                </a:solidFill>
                <a:latin typeface="Calibri"/>
                <a:ea typeface="Calibri"/>
                <a:cs typeface="Calibri"/>
                <a:sym typeface="Calibri"/>
              </a:rPr>
              <a:t>textbook</a:t>
            </a:r>
            <a:r>
              <a:rPr lang="en-US" sz="2800" dirty="0" smtClean="0">
                <a:solidFill>
                  <a:schemeClr val="tx2">
                    <a:lumMod val="20000"/>
                    <a:lumOff val="80000"/>
                  </a:schemeClr>
                </a:solidFill>
                <a:latin typeface="Calibri"/>
                <a:ea typeface="Calibri"/>
                <a:cs typeface="Calibri"/>
                <a:sym typeface="Calibri"/>
              </a:rPr>
              <a:t>. Student </a:t>
            </a:r>
            <a:r>
              <a:rPr lang="en-US" sz="2800" dirty="0">
                <a:solidFill>
                  <a:schemeClr val="tx2">
                    <a:lumMod val="20000"/>
                    <a:lumOff val="80000"/>
                  </a:schemeClr>
                </a:solidFill>
                <a:latin typeface="Calibri"/>
                <a:ea typeface="Calibri"/>
                <a:cs typeface="Calibri"/>
                <a:sym typeface="Calibri"/>
              </a:rPr>
              <a:t>will circle / click in correct answer.</a:t>
            </a:r>
          </a:p>
        </p:txBody>
      </p:sp>
      <p:graphicFrame>
        <p:nvGraphicFramePr>
          <p:cNvPr id="7" name="Shape 275"/>
          <p:cNvGraphicFramePr/>
          <p:nvPr>
            <p:extLst>
              <p:ext uri="{D42A27DB-BD31-4B8C-83A1-F6EECF244321}">
                <p14:modId xmlns:p14="http://schemas.microsoft.com/office/powerpoint/2010/main" val="2672024224"/>
              </p:ext>
            </p:extLst>
          </p:nvPr>
        </p:nvGraphicFramePr>
        <p:xfrm>
          <a:off x="129612" y="1750423"/>
          <a:ext cx="12637153" cy="4660427"/>
        </p:xfrm>
        <a:graphic>
          <a:graphicData uri="http://schemas.openxmlformats.org/drawingml/2006/table">
            <a:tbl>
              <a:tblPr firstRow="1" bandRow="1">
                <a:noFill/>
              </a:tblPr>
              <a:tblGrid>
                <a:gridCol w="208300"/>
                <a:gridCol w="7343048"/>
                <a:gridCol w="1926517"/>
                <a:gridCol w="3159288"/>
              </a:tblGrid>
              <a:tr h="462025">
                <a:tc>
                  <a:txBody>
                    <a:bodyPr/>
                    <a:lstStyle/>
                    <a:p>
                      <a:pPr marL="0" marR="0" lvl="0" indent="0" algn="l" rtl="0">
                        <a:spcBef>
                          <a:spcPts val="0"/>
                        </a:spcBef>
                        <a:buSzPct val="25000"/>
                        <a:buNone/>
                      </a:pPr>
                      <a:r>
                        <a:rPr lang="en-US" sz="1800" dirty="0">
                          <a:solidFill>
                            <a:schemeClr val="tx2">
                              <a:lumMod val="20000"/>
                              <a:lumOff val="80000"/>
                            </a:schemeClr>
                          </a:solidFill>
                        </a:rPr>
                        <a:t>#</a:t>
                      </a:r>
                    </a:p>
                  </a:txBody>
                  <a:tcPr marL="91450" marR="91450" marT="45725" marB="45725"/>
                </a:tc>
                <a:tc>
                  <a:txBody>
                    <a:bodyPr/>
                    <a:lstStyle/>
                    <a:p>
                      <a:pPr marL="0" marR="0" lvl="0" indent="0" algn="l" rtl="0">
                        <a:spcBef>
                          <a:spcPts val="0"/>
                        </a:spcBef>
                        <a:buSzPct val="25000"/>
                        <a:buNone/>
                      </a:pPr>
                      <a:r>
                        <a:rPr lang="en-US" sz="1800" dirty="0">
                          <a:solidFill>
                            <a:schemeClr val="tx2">
                              <a:lumMod val="20000"/>
                              <a:lumOff val="80000"/>
                            </a:schemeClr>
                          </a:solidFill>
                        </a:rPr>
                        <a:t>Question / Statement To Answer</a:t>
                      </a:r>
                    </a:p>
                  </a:txBody>
                  <a:tcPr marL="91450" marR="91450" marT="45725" marB="45725"/>
                </a:tc>
                <a:tc>
                  <a:txBody>
                    <a:bodyPr/>
                    <a:lstStyle/>
                    <a:p>
                      <a:pPr marL="0" marR="0" lvl="0" indent="0" algn="l" rtl="0">
                        <a:spcBef>
                          <a:spcPts val="0"/>
                        </a:spcBef>
                        <a:buSzPct val="25000"/>
                        <a:buNone/>
                      </a:pPr>
                      <a:r>
                        <a:rPr lang="en-US" sz="1800" dirty="0">
                          <a:solidFill>
                            <a:schemeClr val="tx2">
                              <a:lumMod val="20000"/>
                              <a:lumOff val="80000"/>
                            </a:schemeClr>
                          </a:solidFill>
                        </a:rPr>
                        <a:t>Answer Choice A</a:t>
                      </a:r>
                    </a:p>
                  </a:txBody>
                  <a:tcPr marL="91450" marR="91450" marT="45725" marB="45725"/>
                </a:tc>
                <a:tc>
                  <a:txBody>
                    <a:bodyPr/>
                    <a:lstStyle/>
                    <a:p>
                      <a:pPr marL="0" marR="0" lvl="0" indent="0" algn="l" rtl="0">
                        <a:spcBef>
                          <a:spcPts val="0"/>
                        </a:spcBef>
                        <a:buSzPct val="25000"/>
                        <a:buNone/>
                      </a:pPr>
                      <a:r>
                        <a:rPr lang="en-US" sz="1800" dirty="0">
                          <a:solidFill>
                            <a:schemeClr val="tx2">
                              <a:lumMod val="20000"/>
                              <a:lumOff val="80000"/>
                            </a:schemeClr>
                          </a:solidFill>
                        </a:rPr>
                        <a:t>Answer Choice B</a:t>
                      </a:r>
                    </a:p>
                  </a:txBody>
                  <a:tcPr marL="91450" marR="91450" marT="45725" marB="45725"/>
                </a:tc>
              </a:tr>
              <a:tr h="799825">
                <a:tc>
                  <a:txBody>
                    <a:bodyPr/>
                    <a:lstStyle/>
                    <a:p>
                      <a:pPr marL="0" marR="0" lvl="0" indent="0" algn="l" rtl="0">
                        <a:spcBef>
                          <a:spcPts val="0"/>
                        </a:spcBef>
                        <a:buSzPct val="25000"/>
                        <a:buNone/>
                      </a:pPr>
                      <a:r>
                        <a:rPr lang="en-US" sz="1800" dirty="0">
                          <a:solidFill>
                            <a:schemeClr val="tx2">
                              <a:lumMod val="20000"/>
                              <a:lumOff val="80000"/>
                            </a:schemeClr>
                          </a:solidFill>
                        </a:rPr>
                        <a:t>1</a:t>
                      </a:r>
                    </a:p>
                  </a:txBody>
                  <a:tcPr marL="91450" marR="91450" marT="45725" marB="45725"/>
                </a:tc>
                <a:tc>
                  <a:txBody>
                    <a:bodyPr/>
                    <a:lstStyle/>
                    <a:p>
                      <a:pPr marL="0" marR="0" lvl="0" indent="0" algn="l" rtl="0">
                        <a:spcBef>
                          <a:spcPts val="0"/>
                        </a:spcBef>
                        <a:buSzPct val="25000"/>
                        <a:buNone/>
                      </a:pPr>
                      <a:r>
                        <a:rPr lang="en-US" sz="2000" dirty="0" smtClean="0">
                          <a:solidFill>
                            <a:schemeClr val="bg1"/>
                          </a:solidFill>
                          <a:latin typeface="Adobe Gothic Std B" panose="020B0800000000000000" pitchFamily="34" charset="-128"/>
                          <a:ea typeface="Adobe Gothic Std B" panose="020B0800000000000000" pitchFamily="34" charset="-128"/>
                        </a:rPr>
                        <a:t>The genetic  material in cells is contained in a molecule called_____________________.</a:t>
                      </a:r>
                      <a:endParaRPr lang="en-US" sz="2000" dirty="0">
                        <a:solidFill>
                          <a:schemeClr val="bg1"/>
                        </a:solidFill>
                        <a:latin typeface="Adobe Gothic Std B" panose="020B0800000000000000" pitchFamily="34" charset="-128"/>
                        <a:ea typeface="Adobe Gothic Std B" panose="020B0800000000000000" pitchFamily="34" charset="-128"/>
                      </a:endParaRPr>
                    </a:p>
                  </a:txBody>
                  <a:tcPr marL="91450" marR="91450" marT="45725" marB="45725"/>
                </a:tc>
                <a:tc>
                  <a:txBody>
                    <a:bodyPr/>
                    <a:lstStyle/>
                    <a:p>
                      <a:pPr marL="0" marR="0" lvl="0" indent="0" algn="l" rtl="0">
                        <a:spcBef>
                          <a:spcPts val="0"/>
                        </a:spcBef>
                        <a:buSzPct val="25000"/>
                        <a:buNone/>
                      </a:pPr>
                      <a:r>
                        <a:rPr lang="en-US" sz="2000" baseline="0" dirty="0" smtClean="0">
                          <a:solidFill>
                            <a:schemeClr val="bg1"/>
                          </a:solidFill>
                          <a:latin typeface="Adobe Gothic Std B" panose="020B0800000000000000" pitchFamily="34" charset="-128"/>
                          <a:ea typeface="Adobe Gothic Std B" panose="020B0800000000000000" pitchFamily="34" charset="-128"/>
                        </a:rPr>
                        <a:t>Code</a:t>
                      </a:r>
                      <a:endParaRPr lang="en-US" sz="2000" baseline="0" dirty="0">
                        <a:solidFill>
                          <a:schemeClr val="bg1"/>
                        </a:solidFill>
                        <a:latin typeface="Adobe Gothic Std B" panose="020B0800000000000000" pitchFamily="34" charset="-128"/>
                        <a:ea typeface="Adobe Gothic Std B" panose="020B0800000000000000" pitchFamily="34" charset="-128"/>
                      </a:endParaRPr>
                    </a:p>
                  </a:txBody>
                  <a:tcPr marL="91450" marR="91450" marT="45725" marB="45725"/>
                </a:tc>
                <a:tc>
                  <a:txBody>
                    <a:bodyPr/>
                    <a:lstStyle/>
                    <a:p>
                      <a:pPr marL="0" marR="0" lvl="0" indent="0" algn="l" rtl="0">
                        <a:spcBef>
                          <a:spcPts val="0"/>
                        </a:spcBef>
                        <a:buSzPct val="25000"/>
                        <a:buNone/>
                      </a:pPr>
                      <a:r>
                        <a:rPr lang="en-US" sz="2000" baseline="0" dirty="0" smtClean="0">
                          <a:solidFill>
                            <a:schemeClr val="bg1"/>
                          </a:solidFill>
                          <a:latin typeface="Adobe Gothic Std B" panose="020B0800000000000000" pitchFamily="34" charset="-128"/>
                          <a:ea typeface="Adobe Gothic Std B" panose="020B0800000000000000" pitchFamily="34" charset="-128"/>
                        </a:rPr>
                        <a:t>Deoxyribonucleic Acid</a:t>
                      </a:r>
                    </a:p>
                    <a:p>
                      <a:pPr marL="0" marR="0" lvl="0" indent="0" algn="l" rtl="0">
                        <a:spcBef>
                          <a:spcPts val="0"/>
                        </a:spcBef>
                        <a:buSzPct val="25000"/>
                        <a:buNone/>
                      </a:pPr>
                      <a:r>
                        <a:rPr lang="en-US" sz="2000" baseline="0" dirty="0" smtClean="0">
                          <a:solidFill>
                            <a:schemeClr val="bg1"/>
                          </a:solidFill>
                          <a:latin typeface="Adobe Gothic Std B" panose="020B0800000000000000" pitchFamily="34" charset="-128"/>
                          <a:ea typeface="Adobe Gothic Std B" panose="020B0800000000000000" pitchFamily="34" charset="-128"/>
                        </a:rPr>
                        <a:t>DNA</a:t>
                      </a:r>
                      <a:endParaRPr lang="en-US" sz="2000" baseline="0" dirty="0">
                        <a:solidFill>
                          <a:schemeClr val="bg1"/>
                        </a:solidFill>
                        <a:latin typeface="Adobe Gothic Std B" panose="020B0800000000000000" pitchFamily="34" charset="-128"/>
                        <a:ea typeface="Adobe Gothic Std B" panose="020B0800000000000000" pitchFamily="34" charset="-128"/>
                      </a:endParaRPr>
                    </a:p>
                  </a:txBody>
                  <a:tcPr marL="91450" marR="91450" marT="45725" marB="45725"/>
                </a:tc>
              </a:tr>
              <a:tr h="799825">
                <a:tc>
                  <a:txBody>
                    <a:bodyPr/>
                    <a:lstStyle/>
                    <a:p>
                      <a:pPr marL="0" marR="0" lvl="0" indent="0" algn="l" rtl="0">
                        <a:spcBef>
                          <a:spcPts val="0"/>
                        </a:spcBef>
                        <a:buSzPct val="25000"/>
                        <a:buNone/>
                      </a:pPr>
                      <a:r>
                        <a:rPr lang="en-US" sz="1800" dirty="0">
                          <a:solidFill>
                            <a:schemeClr val="tx2">
                              <a:lumMod val="20000"/>
                              <a:lumOff val="80000"/>
                            </a:schemeClr>
                          </a:solidFill>
                        </a:rPr>
                        <a:t>2</a:t>
                      </a:r>
                    </a:p>
                  </a:txBody>
                  <a:tcPr marL="91450" marR="91450" marT="45725" marB="45725"/>
                </a:tc>
                <a:tc>
                  <a:txBody>
                    <a:bodyPr/>
                    <a:lstStyle/>
                    <a:p>
                      <a:pPr marL="0" marR="0" lvl="0" indent="0" algn="l" rtl="0">
                        <a:spcBef>
                          <a:spcPts val="0"/>
                        </a:spcBef>
                        <a:buSzPct val="25000"/>
                        <a:buNone/>
                      </a:pPr>
                      <a:r>
                        <a:rPr lang="en-US" sz="1800" dirty="0" smtClean="0">
                          <a:solidFill>
                            <a:schemeClr val="bg1"/>
                          </a:solidFill>
                          <a:latin typeface="Adobe Gothic Std B" panose="020B0800000000000000" pitchFamily="34" charset="-128"/>
                          <a:ea typeface="Adobe Gothic Std B" panose="020B0800000000000000" pitchFamily="34" charset="-128"/>
                        </a:rPr>
                        <a:t>A ___________ is a set of rules and symbols used to carry information in our DNA.</a:t>
                      </a:r>
                      <a:endParaRPr lang="en-US" sz="1800" dirty="0">
                        <a:solidFill>
                          <a:schemeClr val="bg1"/>
                        </a:solidFill>
                        <a:latin typeface="Adobe Gothic Std B" panose="020B0800000000000000" pitchFamily="34" charset="-128"/>
                        <a:ea typeface="Adobe Gothic Std B" panose="020B0800000000000000" pitchFamily="34" charset="-128"/>
                      </a:endParaRPr>
                    </a:p>
                  </a:txBody>
                  <a:tcPr marL="91450" marR="91450" marT="45725" marB="45725"/>
                </a:tc>
                <a:tc>
                  <a:txBody>
                    <a:bodyPr/>
                    <a:lstStyle/>
                    <a:p>
                      <a:pPr marL="0" marR="0" lvl="0" indent="0" algn="l" rtl="0">
                        <a:spcBef>
                          <a:spcPts val="0"/>
                        </a:spcBef>
                        <a:buSzPct val="25000"/>
                        <a:buNone/>
                      </a:pPr>
                      <a:r>
                        <a:rPr lang="en-US" sz="1800" baseline="0" dirty="0" smtClean="0">
                          <a:solidFill>
                            <a:schemeClr val="bg1"/>
                          </a:solidFill>
                          <a:latin typeface="Adobe Gothic Std B" panose="020B0800000000000000" pitchFamily="34" charset="-128"/>
                          <a:ea typeface="Adobe Gothic Std B" panose="020B0800000000000000" pitchFamily="34" charset="-128"/>
                        </a:rPr>
                        <a:t>Code</a:t>
                      </a:r>
                      <a:endParaRPr lang="en-US" sz="1800" baseline="0" dirty="0">
                        <a:solidFill>
                          <a:schemeClr val="bg1"/>
                        </a:solidFill>
                        <a:latin typeface="Adobe Gothic Std B" panose="020B0800000000000000" pitchFamily="34" charset="-128"/>
                        <a:ea typeface="Adobe Gothic Std B" panose="020B0800000000000000" pitchFamily="34" charset="-128"/>
                      </a:endParaRPr>
                    </a:p>
                  </a:txBody>
                  <a:tcPr marL="91450" marR="91450" marT="45725" marB="45725"/>
                </a:tc>
                <a:tc>
                  <a:txBody>
                    <a:bodyPr/>
                    <a:lstStyle/>
                    <a:p>
                      <a:pPr marL="0" marR="0" lvl="0" indent="0" algn="l" rtl="0">
                        <a:spcBef>
                          <a:spcPts val="0"/>
                        </a:spcBef>
                        <a:buSzPct val="25000"/>
                        <a:buNone/>
                      </a:pPr>
                      <a:r>
                        <a:rPr lang="en-US" sz="1800" baseline="0" dirty="0" smtClean="0">
                          <a:solidFill>
                            <a:schemeClr val="bg1"/>
                          </a:solidFill>
                          <a:latin typeface="Adobe Gothic Std B" panose="020B0800000000000000" pitchFamily="34" charset="-128"/>
                          <a:ea typeface="Adobe Gothic Std B" panose="020B0800000000000000" pitchFamily="34" charset="-128"/>
                        </a:rPr>
                        <a:t>Deoxyribonucleic Acid</a:t>
                      </a:r>
                    </a:p>
                    <a:p>
                      <a:pPr marL="0" marR="0" lvl="0" indent="0" algn="l" rtl="0">
                        <a:spcBef>
                          <a:spcPts val="0"/>
                        </a:spcBef>
                        <a:buSzPct val="25000"/>
                        <a:buNone/>
                      </a:pPr>
                      <a:r>
                        <a:rPr lang="en-US" sz="1800" baseline="0" dirty="0" smtClean="0">
                          <a:solidFill>
                            <a:schemeClr val="bg1"/>
                          </a:solidFill>
                          <a:latin typeface="Adobe Gothic Std B" panose="020B0800000000000000" pitchFamily="34" charset="-128"/>
                          <a:ea typeface="Adobe Gothic Std B" panose="020B0800000000000000" pitchFamily="34" charset="-128"/>
                        </a:rPr>
                        <a:t>DNA</a:t>
                      </a:r>
                      <a:endParaRPr lang="en-US" sz="1800" baseline="0" dirty="0">
                        <a:solidFill>
                          <a:schemeClr val="bg1"/>
                        </a:solidFill>
                        <a:latin typeface="Adobe Gothic Std B" panose="020B0800000000000000" pitchFamily="34" charset="-128"/>
                        <a:ea typeface="Adobe Gothic Std B" panose="020B0800000000000000" pitchFamily="34" charset="-128"/>
                      </a:endParaRPr>
                    </a:p>
                  </a:txBody>
                  <a:tcPr marL="91450" marR="91450" marT="45725" marB="45725"/>
                </a:tc>
              </a:tr>
              <a:tr h="799825">
                <a:tc>
                  <a:txBody>
                    <a:bodyPr/>
                    <a:lstStyle/>
                    <a:p>
                      <a:pPr marL="0" marR="0" lvl="0" indent="0" algn="l" rtl="0">
                        <a:spcBef>
                          <a:spcPts val="0"/>
                        </a:spcBef>
                        <a:buSzPct val="25000"/>
                        <a:buNone/>
                      </a:pPr>
                      <a:r>
                        <a:rPr lang="en-US" sz="1800" dirty="0">
                          <a:solidFill>
                            <a:schemeClr val="tx2">
                              <a:lumMod val="20000"/>
                              <a:lumOff val="80000"/>
                            </a:schemeClr>
                          </a:solidFill>
                        </a:rPr>
                        <a:t>3</a:t>
                      </a:r>
                    </a:p>
                  </a:txBody>
                  <a:tcPr marL="91450" marR="91450" marT="45725" marB="45725"/>
                </a:tc>
                <a:tc>
                  <a:txBody>
                    <a:bodyPr/>
                    <a:lstStyle/>
                    <a:p>
                      <a:pPr marL="0" marR="0" lvl="0" indent="0" algn="l" rtl="0">
                        <a:spcBef>
                          <a:spcPts val="0"/>
                        </a:spcBef>
                        <a:buSzPct val="25000"/>
                        <a:buNone/>
                      </a:pPr>
                      <a:r>
                        <a:rPr lang="en-US" sz="1800" dirty="0" smtClean="0">
                          <a:solidFill>
                            <a:schemeClr val="bg1"/>
                          </a:solidFill>
                          <a:latin typeface="Adobe Gothic Std B" panose="020B0800000000000000" pitchFamily="34" charset="-128"/>
                          <a:ea typeface="Adobe Gothic Std B" panose="020B0800000000000000" pitchFamily="34" charset="-128"/>
                        </a:rPr>
                        <a:t>A base, a sugar, and a phosphate group</a:t>
                      </a:r>
                      <a:r>
                        <a:rPr lang="en-US" sz="1800" baseline="0" dirty="0" smtClean="0">
                          <a:solidFill>
                            <a:schemeClr val="bg1"/>
                          </a:solidFill>
                          <a:latin typeface="Adobe Gothic Std B" panose="020B0800000000000000" pitchFamily="34" charset="-128"/>
                          <a:ea typeface="Adobe Gothic Std B" panose="020B0800000000000000" pitchFamily="34" charset="-128"/>
                        </a:rPr>
                        <a:t> make a building block of DNA know as a ______________.</a:t>
                      </a:r>
                      <a:endParaRPr lang="en-US" sz="1800" dirty="0">
                        <a:solidFill>
                          <a:schemeClr val="bg1"/>
                        </a:solidFill>
                        <a:latin typeface="Adobe Gothic Std B" panose="020B0800000000000000" pitchFamily="34" charset="-128"/>
                        <a:ea typeface="Adobe Gothic Std B" panose="020B0800000000000000" pitchFamily="34" charset="-128"/>
                      </a:endParaRPr>
                    </a:p>
                  </a:txBody>
                  <a:tcPr marL="91450" marR="91450" marT="45725" marB="45725"/>
                </a:tc>
                <a:tc>
                  <a:txBody>
                    <a:bodyPr/>
                    <a:lstStyle/>
                    <a:p>
                      <a:pPr marL="0" marR="0" lvl="0" indent="0" algn="l" rtl="0">
                        <a:spcBef>
                          <a:spcPts val="0"/>
                        </a:spcBef>
                        <a:buSzPct val="25000"/>
                        <a:buNone/>
                      </a:pPr>
                      <a:r>
                        <a:rPr lang="en-US" sz="1800" baseline="0" dirty="0" smtClean="0">
                          <a:solidFill>
                            <a:schemeClr val="bg1"/>
                          </a:solidFill>
                          <a:latin typeface="Adobe Gothic Std B" panose="020B0800000000000000" pitchFamily="34" charset="-128"/>
                          <a:ea typeface="Adobe Gothic Std B" panose="020B0800000000000000" pitchFamily="34" charset="-128"/>
                        </a:rPr>
                        <a:t>Nucleotide</a:t>
                      </a:r>
                      <a:endParaRPr lang="en-US" sz="1800" baseline="0" dirty="0">
                        <a:solidFill>
                          <a:schemeClr val="bg1"/>
                        </a:solidFill>
                        <a:latin typeface="Adobe Gothic Std B" panose="020B0800000000000000" pitchFamily="34" charset="-128"/>
                        <a:ea typeface="Adobe Gothic Std B" panose="020B0800000000000000" pitchFamily="34" charset="-128"/>
                      </a:endParaRPr>
                    </a:p>
                  </a:txBody>
                  <a:tcPr marL="91450" marR="91450" marT="45725" marB="45725"/>
                </a:tc>
                <a:tc>
                  <a:txBody>
                    <a:bodyPr/>
                    <a:lstStyle/>
                    <a:p>
                      <a:pPr marL="0" marR="0" lvl="0" indent="0" algn="l" rtl="0">
                        <a:spcBef>
                          <a:spcPts val="0"/>
                        </a:spcBef>
                        <a:buSzPct val="25000"/>
                        <a:buNone/>
                      </a:pPr>
                      <a:r>
                        <a:rPr lang="en-US" sz="1800" baseline="0" dirty="0" smtClean="0">
                          <a:solidFill>
                            <a:schemeClr val="bg1"/>
                          </a:solidFill>
                          <a:latin typeface="Adobe Gothic Std B" panose="020B0800000000000000" pitchFamily="34" charset="-128"/>
                          <a:ea typeface="Adobe Gothic Std B" panose="020B0800000000000000" pitchFamily="34" charset="-128"/>
                        </a:rPr>
                        <a:t>Ribosome</a:t>
                      </a:r>
                      <a:endParaRPr lang="en-US" sz="1800" baseline="0" dirty="0">
                        <a:solidFill>
                          <a:schemeClr val="bg1"/>
                        </a:solidFill>
                        <a:latin typeface="Adobe Gothic Std B" panose="020B0800000000000000" pitchFamily="34" charset="-128"/>
                        <a:ea typeface="Adobe Gothic Std B" panose="020B0800000000000000" pitchFamily="34" charset="-128"/>
                      </a:endParaRPr>
                    </a:p>
                  </a:txBody>
                  <a:tcPr marL="91450" marR="91450" marT="45725" marB="45725"/>
                </a:tc>
              </a:tr>
              <a:tr h="999102">
                <a:tc>
                  <a:txBody>
                    <a:bodyPr/>
                    <a:lstStyle/>
                    <a:p>
                      <a:pPr marL="0" marR="0" lvl="0" indent="0" algn="l" rtl="0">
                        <a:spcBef>
                          <a:spcPts val="0"/>
                        </a:spcBef>
                        <a:buSzPct val="25000"/>
                        <a:buNone/>
                      </a:pPr>
                      <a:r>
                        <a:rPr lang="en-US" sz="1800" dirty="0">
                          <a:solidFill>
                            <a:schemeClr val="tx2">
                              <a:lumMod val="20000"/>
                              <a:lumOff val="80000"/>
                            </a:schemeClr>
                          </a:solidFill>
                        </a:rPr>
                        <a:t>4</a:t>
                      </a:r>
                    </a:p>
                  </a:txBody>
                  <a:tcPr marL="91450" marR="91450" marT="45725" marB="45725"/>
                </a:tc>
                <a:tc>
                  <a:txBody>
                    <a:bodyPr/>
                    <a:lstStyle/>
                    <a:p>
                      <a:pPr marL="0" marR="0" lvl="0" indent="0" algn="l" rtl="0">
                        <a:spcBef>
                          <a:spcPts val="0"/>
                        </a:spcBef>
                        <a:buSzPct val="25000"/>
                        <a:buNone/>
                      </a:pPr>
                      <a:r>
                        <a:rPr lang="en-US" sz="2000" dirty="0" smtClean="0">
                          <a:solidFill>
                            <a:schemeClr val="bg1"/>
                          </a:solidFill>
                          <a:latin typeface="Adobe Gothic Std B" panose="020B0800000000000000" pitchFamily="34" charset="-128"/>
                          <a:ea typeface="Adobe Gothic Std B" panose="020B0800000000000000" pitchFamily="34" charset="-128"/>
                        </a:rPr>
                        <a:t>_______ are segments of DNA that relate</a:t>
                      </a:r>
                      <a:r>
                        <a:rPr lang="en-US" sz="2000" baseline="0" dirty="0" smtClean="0">
                          <a:solidFill>
                            <a:schemeClr val="bg1"/>
                          </a:solidFill>
                          <a:latin typeface="Adobe Gothic Std B" panose="020B0800000000000000" pitchFamily="34" charset="-128"/>
                          <a:ea typeface="Adobe Gothic Std B" panose="020B0800000000000000" pitchFamily="34" charset="-128"/>
                        </a:rPr>
                        <a:t> to a certain trait.</a:t>
                      </a:r>
                      <a:endParaRPr lang="en-US" sz="2000" dirty="0">
                        <a:solidFill>
                          <a:schemeClr val="bg1"/>
                        </a:solidFill>
                        <a:latin typeface="Adobe Gothic Std B" panose="020B0800000000000000" pitchFamily="34" charset="-128"/>
                        <a:ea typeface="Adobe Gothic Std B" panose="020B0800000000000000" pitchFamily="34" charset="-128"/>
                      </a:endParaRPr>
                    </a:p>
                  </a:txBody>
                  <a:tcPr marL="91450" marR="91450" marT="45725" marB="45725"/>
                </a:tc>
                <a:tc>
                  <a:txBody>
                    <a:bodyPr/>
                    <a:lstStyle/>
                    <a:p>
                      <a:pPr marL="0" marR="0" lvl="0" indent="0" algn="l" rtl="0">
                        <a:spcBef>
                          <a:spcPts val="0"/>
                        </a:spcBef>
                        <a:buSzPct val="25000"/>
                        <a:buNone/>
                      </a:pPr>
                      <a:r>
                        <a:rPr lang="en-US" sz="2000" baseline="0" dirty="0" smtClean="0">
                          <a:solidFill>
                            <a:schemeClr val="bg1"/>
                          </a:solidFill>
                          <a:latin typeface="Adobe Gothic Std B" panose="020B0800000000000000" pitchFamily="34" charset="-128"/>
                          <a:ea typeface="Adobe Gothic Std B" panose="020B0800000000000000" pitchFamily="34" charset="-128"/>
                        </a:rPr>
                        <a:t>Ribosome</a:t>
                      </a:r>
                      <a:endParaRPr lang="en-US" sz="2000" baseline="0" dirty="0">
                        <a:solidFill>
                          <a:schemeClr val="bg1"/>
                        </a:solidFill>
                        <a:latin typeface="Adobe Gothic Std B" panose="020B0800000000000000" pitchFamily="34" charset="-128"/>
                        <a:ea typeface="Adobe Gothic Std B" panose="020B0800000000000000" pitchFamily="34" charset="-128"/>
                      </a:endParaRPr>
                    </a:p>
                  </a:txBody>
                  <a:tcPr marL="91450" marR="91450" marT="45725" marB="45725"/>
                </a:tc>
                <a:tc>
                  <a:txBody>
                    <a:bodyPr/>
                    <a:lstStyle/>
                    <a:p>
                      <a:pPr marL="0" marR="0" lvl="0" indent="0" algn="l" rtl="0">
                        <a:spcBef>
                          <a:spcPts val="0"/>
                        </a:spcBef>
                        <a:buSzPct val="25000"/>
                        <a:buNone/>
                      </a:pPr>
                      <a:r>
                        <a:rPr lang="en-US" sz="2000" baseline="0" dirty="0" smtClean="0">
                          <a:solidFill>
                            <a:schemeClr val="bg1"/>
                          </a:solidFill>
                          <a:latin typeface="Adobe Gothic Std B" panose="020B0800000000000000" pitchFamily="34" charset="-128"/>
                          <a:ea typeface="Adobe Gothic Std B" panose="020B0800000000000000" pitchFamily="34" charset="-128"/>
                        </a:rPr>
                        <a:t>Gene</a:t>
                      </a:r>
                      <a:endParaRPr lang="en-US" sz="2000" baseline="0" dirty="0">
                        <a:solidFill>
                          <a:schemeClr val="bg1"/>
                        </a:solidFill>
                        <a:latin typeface="Adobe Gothic Std B" panose="020B0800000000000000" pitchFamily="34" charset="-128"/>
                        <a:ea typeface="Adobe Gothic Std B" panose="020B0800000000000000" pitchFamily="34" charset="-128"/>
                      </a:endParaRPr>
                    </a:p>
                  </a:txBody>
                  <a:tcPr marL="91450" marR="91450" marT="45725" marB="45725"/>
                </a:tc>
              </a:tr>
              <a:tr h="799825">
                <a:tc>
                  <a:txBody>
                    <a:bodyPr/>
                    <a:lstStyle/>
                    <a:p>
                      <a:pPr marL="0" marR="0" lvl="0" indent="0" algn="l" rtl="0">
                        <a:spcBef>
                          <a:spcPts val="0"/>
                        </a:spcBef>
                        <a:buSzPct val="25000"/>
                        <a:buNone/>
                      </a:pPr>
                      <a:r>
                        <a:rPr lang="en-US" sz="1800" dirty="0">
                          <a:solidFill>
                            <a:schemeClr val="tx2">
                              <a:lumMod val="20000"/>
                              <a:lumOff val="80000"/>
                            </a:schemeClr>
                          </a:solidFill>
                        </a:rPr>
                        <a:t>5</a:t>
                      </a:r>
                    </a:p>
                  </a:txBody>
                  <a:tcPr marL="91450" marR="91450" marT="45725" marB="45725"/>
                </a:tc>
                <a:tc>
                  <a:txBody>
                    <a:bodyPr/>
                    <a:lstStyle/>
                    <a:p>
                      <a:pPr marL="0" marR="0" lvl="0" indent="0" algn="l" rtl="0">
                        <a:spcBef>
                          <a:spcPts val="0"/>
                        </a:spcBef>
                        <a:buSzPct val="25000"/>
                        <a:buNone/>
                      </a:pPr>
                      <a:r>
                        <a:rPr lang="en-US" sz="1800" dirty="0" smtClean="0">
                          <a:solidFill>
                            <a:schemeClr val="bg1"/>
                          </a:solidFill>
                          <a:latin typeface="Adobe Gothic Std B" panose="020B0800000000000000" pitchFamily="34" charset="-128"/>
                          <a:ea typeface="Adobe Gothic Std B" panose="020B0800000000000000" pitchFamily="34" charset="-128"/>
                        </a:rPr>
                        <a:t>The types of _____________ your body makes helps to determine</a:t>
                      </a:r>
                      <a:r>
                        <a:rPr lang="en-US" sz="1800" baseline="0" dirty="0" smtClean="0">
                          <a:solidFill>
                            <a:schemeClr val="bg1"/>
                          </a:solidFill>
                          <a:latin typeface="Adobe Gothic Std B" panose="020B0800000000000000" pitchFamily="34" charset="-128"/>
                          <a:ea typeface="Adobe Gothic Std B" panose="020B0800000000000000" pitchFamily="34" charset="-128"/>
                        </a:rPr>
                        <a:t> your traits.</a:t>
                      </a:r>
                      <a:endParaRPr lang="en-US" sz="1800" dirty="0">
                        <a:solidFill>
                          <a:schemeClr val="bg1"/>
                        </a:solidFill>
                        <a:latin typeface="Adobe Gothic Std B" panose="020B0800000000000000" pitchFamily="34" charset="-128"/>
                        <a:ea typeface="Adobe Gothic Std B" panose="020B0800000000000000" pitchFamily="34" charset="-128"/>
                      </a:endParaRPr>
                    </a:p>
                  </a:txBody>
                  <a:tcPr marL="91450" marR="91450" marT="45725" marB="45725"/>
                </a:tc>
                <a:tc>
                  <a:txBody>
                    <a:bodyPr/>
                    <a:lstStyle/>
                    <a:p>
                      <a:pPr marL="0" marR="0" lvl="0" indent="0" algn="l" rtl="0">
                        <a:spcBef>
                          <a:spcPts val="0"/>
                        </a:spcBef>
                        <a:buSzPct val="25000"/>
                        <a:buNone/>
                      </a:pPr>
                      <a:r>
                        <a:rPr lang="en-US" sz="1800" baseline="0" dirty="0" smtClean="0">
                          <a:solidFill>
                            <a:schemeClr val="bg1"/>
                          </a:solidFill>
                          <a:latin typeface="Adobe Gothic Std B" panose="020B0800000000000000" pitchFamily="34" charset="-128"/>
                          <a:ea typeface="Adobe Gothic Std B" panose="020B0800000000000000" pitchFamily="34" charset="-128"/>
                        </a:rPr>
                        <a:t>Proteins</a:t>
                      </a:r>
                      <a:endParaRPr lang="en-US" sz="1800" baseline="0" dirty="0">
                        <a:solidFill>
                          <a:schemeClr val="bg1"/>
                        </a:solidFill>
                        <a:latin typeface="Adobe Gothic Std B" panose="020B0800000000000000" pitchFamily="34" charset="-128"/>
                        <a:ea typeface="Adobe Gothic Std B" panose="020B0800000000000000" pitchFamily="34" charset="-128"/>
                      </a:endParaRPr>
                    </a:p>
                  </a:txBody>
                  <a:tcPr marL="91450" marR="91450" marT="45725" marB="45725"/>
                </a:tc>
                <a:tc>
                  <a:txBody>
                    <a:bodyPr/>
                    <a:lstStyle/>
                    <a:p>
                      <a:pPr marL="0" marR="0" lvl="0" indent="0" algn="l" rtl="0">
                        <a:spcBef>
                          <a:spcPts val="0"/>
                        </a:spcBef>
                        <a:buSzPct val="25000"/>
                        <a:buNone/>
                      </a:pPr>
                      <a:r>
                        <a:rPr lang="en-US" sz="1800" baseline="0" dirty="0" smtClean="0">
                          <a:solidFill>
                            <a:schemeClr val="bg1"/>
                          </a:solidFill>
                          <a:latin typeface="Adobe Gothic Std B" panose="020B0800000000000000" pitchFamily="34" charset="-128"/>
                          <a:ea typeface="Adobe Gothic Std B" panose="020B0800000000000000" pitchFamily="34" charset="-128"/>
                        </a:rPr>
                        <a:t>Genes</a:t>
                      </a:r>
                      <a:endParaRPr lang="en-US" sz="1800" baseline="0" dirty="0">
                        <a:solidFill>
                          <a:schemeClr val="bg1"/>
                        </a:solidFill>
                        <a:latin typeface="Adobe Gothic Std B" panose="020B0800000000000000" pitchFamily="34" charset="-128"/>
                        <a:ea typeface="Adobe Gothic Std B" panose="020B0800000000000000" pitchFamily="34" charset="-128"/>
                      </a:endParaRPr>
                    </a:p>
                  </a:txBody>
                  <a:tcPr marL="91450" marR="91450" marT="45725" marB="45725"/>
                </a:tc>
              </a:tr>
            </a:tbl>
          </a:graphicData>
        </a:graphic>
      </p:graphicFrame>
      <p:sp>
        <p:nvSpPr>
          <p:cNvPr id="9" name="Shape 267"/>
          <p:cNvSpPr txBox="1"/>
          <p:nvPr/>
        </p:nvSpPr>
        <p:spPr>
          <a:xfrm>
            <a:off x="-211183" y="89413"/>
            <a:ext cx="12192000" cy="630936"/>
          </a:xfrm>
          <a:prstGeom prst="rect">
            <a:avLst/>
          </a:prstGeom>
          <a:noFill/>
          <a:ln>
            <a:noFill/>
          </a:ln>
        </p:spPr>
        <p:txBody>
          <a:bodyPr lIns="91425" tIns="45700" rIns="91425" bIns="45700" anchor="ctr" anchorCtr="0">
            <a:noAutofit/>
          </a:bodyPr>
          <a:lstStyle/>
          <a:p>
            <a:pPr marL="0" marR="0" lvl="0" indent="0" algn="ctr" rtl="0">
              <a:lnSpc>
                <a:spcPct val="90000"/>
              </a:lnSpc>
              <a:spcBef>
                <a:spcPts val="0"/>
              </a:spcBef>
              <a:buClr>
                <a:schemeClr val="dk1"/>
              </a:buClr>
              <a:buSzPct val="25000"/>
              <a:buFont typeface="Caveat"/>
              <a:buNone/>
            </a:pPr>
            <a:r>
              <a:rPr lang="en-US" sz="4400" u="sng" dirty="0">
                <a:solidFill>
                  <a:schemeClr val="tx2">
                    <a:lumMod val="20000"/>
                    <a:lumOff val="80000"/>
                  </a:schemeClr>
                </a:solidFill>
                <a:latin typeface="Caveat"/>
                <a:ea typeface="Caveat"/>
                <a:cs typeface="Caveat"/>
                <a:sym typeface="Caveat"/>
              </a:rPr>
              <a:t>Please Do Now: </a:t>
            </a:r>
            <a:r>
              <a:rPr lang="en-US" sz="4400" u="sng" dirty="0" smtClean="0">
                <a:solidFill>
                  <a:schemeClr val="tx2">
                    <a:lumMod val="20000"/>
                    <a:lumOff val="80000"/>
                  </a:schemeClr>
                </a:solidFill>
                <a:latin typeface="Caveat"/>
                <a:ea typeface="Caveat"/>
                <a:cs typeface="Caveat"/>
                <a:sym typeface="Caveat"/>
              </a:rPr>
              <a:t>DNA Structure/Function</a:t>
            </a:r>
            <a:endParaRPr lang="en-US" sz="4400" u="sng" dirty="0">
              <a:solidFill>
                <a:schemeClr val="tx2">
                  <a:lumMod val="20000"/>
                  <a:lumOff val="80000"/>
                </a:schemeClr>
              </a:solidFill>
              <a:latin typeface="Caveat"/>
              <a:ea typeface="Caveat"/>
              <a:cs typeface="Caveat"/>
              <a:sym typeface="Caveat"/>
            </a:endParaRPr>
          </a:p>
        </p:txBody>
      </p:sp>
    </p:spTree>
    <p:extLst>
      <p:ext uri="{BB962C8B-B14F-4D97-AF65-F5344CB8AC3E}">
        <p14:creationId xmlns:p14="http://schemas.microsoft.com/office/powerpoint/2010/main" val="3366941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sp.yimg.com/xj/th?id=OIP.M4c1c687fbbefbf5d31d32e479aa2d325H0&amp;pid=15.1&amp;P=0&amp;w=317&amp;h=179"/>
          <p:cNvPicPr>
            <a:picLocks noChangeAspect="1" noChangeArrowheads="1"/>
          </p:cNvPicPr>
          <p:nvPr/>
        </p:nvPicPr>
        <p:blipFill rotWithShape="1">
          <a:blip r:embed="rId2">
            <a:extLst>
              <a:ext uri="{28A0092B-C50C-407E-A947-70E740481C1C}">
                <a14:useLocalDpi xmlns:a14="http://schemas.microsoft.com/office/drawing/2010/main" val="0"/>
              </a:ext>
            </a:extLst>
          </a:blip>
          <a:srcRect r="10400"/>
          <a:stretch/>
        </p:blipFill>
        <p:spPr bwMode="auto">
          <a:xfrm>
            <a:off x="-1" y="0"/>
            <a:ext cx="12906103"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838200" y="-248830"/>
            <a:ext cx="10515600" cy="1325563"/>
          </a:xfrm>
        </p:spPr>
        <p:txBody>
          <a:bodyPr/>
          <a:lstStyle/>
          <a:p>
            <a:r>
              <a:rPr lang="en-US" u="sng" dirty="0" smtClean="0">
                <a:solidFill>
                  <a:schemeClr val="bg1"/>
                </a:solidFill>
                <a:latin typeface="Algerian" panose="04020705040A02060702" pitchFamily="82" charset="0"/>
              </a:rPr>
              <a:t>Flashcard Vocabulary Race</a:t>
            </a:r>
            <a:endParaRPr lang="en-US" u="sng" dirty="0">
              <a:solidFill>
                <a:schemeClr val="bg1"/>
              </a:solidFill>
              <a:latin typeface="Algerian" panose="04020705040A02060702" pitchFamily="82" charset="0"/>
            </a:endParaRPr>
          </a:p>
        </p:txBody>
      </p:sp>
      <p:sp>
        <p:nvSpPr>
          <p:cNvPr id="3" name="Content Placeholder 2"/>
          <p:cNvSpPr>
            <a:spLocks noGrp="1"/>
          </p:cNvSpPr>
          <p:nvPr>
            <p:ph idx="1"/>
          </p:nvPr>
        </p:nvSpPr>
        <p:spPr>
          <a:xfrm>
            <a:off x="0" y="757646"/>
            <a:ext cx="12192000" cy="6100354"/>
          </a:xfrm>
        </p:spPr>
        <p:txBody>
          <a:bodyPr>
            <a:normAutofit fontScale="92500" lnSpcReduction="20000"/>
          </a:bodyPr>
          <a:lstStyle/>
          <a:p>
            <a:r>
              <a:rPr lang="en-US" dirty="0" smtClean="0">
                <a:solidFill>
                  <a:schemeClr val="bg1"/>
                </a:solidFill>
              </a:rPr>
              <a:t>1. Shuffle the flashcard deck of cards</a:t>
            </a:r>
          </a:p>
          <a:p>
            <a:r>
              <a:rPr lang="en-US" dirty="0" smtClean="0">
                <a:solidFill>
                  <a:schemeClr val="bg1"/>
                </a:solidFill>
              </a:rPr>
              <a:t>2. Place the deck in the middle of the table, between the players in the small group (make sure all vocabulary words are facing up and the definitions are facing down)</a:t>
            </a:r>
          </a:p>
          <a:p>
            <a:r>
              <a:rPr lang="en-US" dirty="0" smtClean="0">
                <a:solidFill>
                  <a:schemeClr val="bg1"/>
                </a:solidFill>
              </a:rPr>
              <a:t>3. The person who’s first name comes first in the alphabet goes first and then play continues to the right</a:t>
            </a:r>
          </a:p>
          <a:p>
            <a:r>
              <a:rPr lang="en-US" dirty="0" smtClean="0">
                <a:solidFill>
                  <a:schemeClr val="bg1"/>
                </a:solidFill>
              </a:rPr>
              <a:t>4. The first person draws the top card and makes sure that no one else sees the definition.</a:t>
            </a:r>
          </a:p>
          <a:p>
            <a:r>
              <a:rPr lang="en-US" dirty="0" smtClean="0">
                <a:solidFill>
                  <a:schemeClr val="bg1"/>
                </a:solidFill>
              </a:rPr>
              <a:t>5. The first person will show the person on the right the vocabulary word and ask them to tell the definition in their own words, the first person may give 1 clue if needed.</a:t>
            </a:r>
          </a:p>
          <a:p>
            <a:r>
              <a:rPr lang="en-US" dirty="0" smtClean="0">
                <a:solidFill>
                  <a:schemeClr val="bg1"/>
                </a:solidFill>
              </a:rPr>
              <a:t>6. If the person to the right of the person holding the card gets the definition correct they get to keep the card, if they do not get it correct the card returns to the bottom of the deck </a:t>
            </a:r>
          </a:p>
          <a:p>
            <a:r>
              <a:rPr lang="en-US" dirty="0" smtClean="0">
                <a:solidFill>
                  <a:schemeClr val="bg1"/>
                </a:solidFill>
              </a:rPr>
              <a:t>7. Play continues to the next person, the person who tried to guess the definition is now the person who draws the card and shows the vocabulary word to the next person on the right</a:t>
            </a:r>
          </a:p>
          <a:p>
            <a:r>
              <a:rPr lang="en-US" dirty="0" smtClean="0">
                <a:solidFill>
                  <a:schemeClr val="bg1"/>
                </a:solidFill>
              </a:rPr>
              <a:t>8. Players will continue steps 4-7 till all definitions have been correctly stated or teacher calls time up.  The player with the most correctly explained cards is the winner</a:t>
            </a:r>
          </a:p>
        </p:txBody>
      </p:sp>
    </p:spTree>
    <p:extLst>
      <p:ext uri="{BB962C8B-B14F-4D97-AF65-F5344CB8AC3E}">
        <p14:creationId xmlns:p14="http://schemas.microsoft.com/office/powerpoint/2010/main" val="2151508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sp.yimg.com/xj/th?id=OIP.M4c1c687fbbefbf5d31d32e479aa2d325H0&amp;pid=15.1&amp;P=0&amp;w=317&amp;h=179"/>
          <p:cNvPicPr>
            <a:picLocks noChangeAspect="1" noChangeArrowheads="1"/>
          </p:cNvPicPr>
          <p:nvPr/>
        </p:nvPicPr>
        <p:blipFill rotWithShape="1">
          <a:blip r:embed="rId2">
            <a:extLst>
              <a:ext uri="{28A0092B-C50C-407E-A947-70E740481C1C}">
                <a14:useLocalDpi xmlns:a14="http://schemas.microsoft.com/office/drawing/2010/main" val="0"/>
              </a:ext>
            </a:extLst>
          </a:blip>
          <a:srcRect r="10400"/>
          <a:stretch/>
        </p:blipFill>
        <p:spPr bwMode="auto">
          <a:xfrm>
            <a:off x="-1" y="0"/>
            <a:ext cx="12906103"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1524000" y="0"/>
            <a:ext cx="9144000" cy="928506"/>
          </a:xfrm>
        </p:spPr>
        <p:txBody>
          <a:bodyPr/>
          <a:lstStyle/>
          <a:p>
            <a:r>
              <a:rPr lang="en-US" u="sng" dirty="0" smtClean="0">
                <a:solidFill>
                  <a:schemeClr val="bg1"/>
                </a:solidFill>
                <a:latin typeface="Algerian" panose="04020705040A02060702" pitchFamily="82" charset="0"/>
              </a:rPr>
              <a:t>Playlist Stations</a:t>
            </a:r>
            <a:endParaRPr lang="en-US" u="sng" dirty="0">
              <a:solidFill>
                <a:schemeClr val="bg1"/>
              </a:solidFill>
              <a:latin typeface="Algerian" panose="04020705040A02060702" pitchFamily="82" charset="0"/>
            </a:endParaRPr>
          </a:p>
        </p:txBody>
      </p:sp>
      <p:sp>
        <p:nvSpPr>
          <p:cNvPr id="3" name="Subtitle 2"/>
          <p:cNvSpPr>
            <a:spLocks noGrp="1"/>
          </p:cNvSpPr>
          <p:nvPr>
            <p:ph type="subTitle" idx="1"/>
          </p:nvPr>
        </p:nvSpPr>
        <p:spPr>
          <a:xfrm>
            <a:off x="0" y="822960"/>
            <a:ext cx="12192000" cy="6035040"/>
          </a:xfrm>
        </p:spPr>
        <p:txBody>
          <a:bodyPr>
            <a:normAutofit/>
          </a:bodyPr>
          <a:lstStyle/>
          <a:p>
            <a:pPr marL="457200" indent="-457200" algn="l">
              <a:buAutoNum type="arabicPeriod"/>
            </a:pPr>
            <a:r>
              <a:rPr lang="en-US" sz="6000" dirty="0" smtClean="0">
                <a:solidFill>
                  <a:schemeClr val="bg1"/>
                </a:solidFill>
              </a:rPr>
              <a:t>Heredity / Genetics Foldable   (Turned in on Tuesday)</a:t>
            </a:r>
          </a:p>
          <a:p>
            <a:pPr marL="457200" indent="-457200" algn="l">
              <a:buAutoNum type="arabicPeriod"/>
            </a:pPr>
            <a:r>
              <a:rPr lang="en-US" sz="6000" dirty="0" smtClean="0">
                <a:solidFill>
                  <a:schemeClr val="bg1"/>
                </a:solidFill>
              </a:rPr>
              <a:t>Harry Potter Genetics               (Turned in on Tuesday)</a:t>
            </a:r>
          </a:p>
          <a:p>
            <a:pPr marL="457200" indent="-457200" algn="l">
              <a:buAutoNum type="arabicPeriod"/>
            </a:pPr>
            <a:r>
              <a:rPr lang="en-US" sz="6000" dirty="0" smtClean="0">
                <a:solidFill>
                  <a:schemeClr val="bg1"/>
                </a:solidFill>
              </a:rPr>
              <a:t>Monster Babies Genetics</a:t>
            </a:r>
          </a:p>
          <a:p>
            <a:pPr marL="457200" indent="-457200" algn="l">
              <a:buAutoNum type="arabicPeriod"/>
            </a:pPr>
            <a:r>
              <a:rPr lang="en-US" sz="6000" dirty="0" smtClean="0">
                <a:solidFill>
                  <a:schemeClr val="bg1"/>
                </a:solidFill>
              </a:rPr>
              <a:t>DNA Scavenger Hunt</a:t>
            </a:r>
            <a:endParaRPr lang="en-US" sz="6000" dirty="0">
              <a:solidFill>
                <a:schemeClr val="bg1"/>
              </a:solidFill>
            </a:endParaRPr>
          </a:p>
        </p:txBody>
      </p:sp>
    </p:spTree>
    <p:extLst>
      <p:ext uri="{BB962C8B-B14F-4D97-AF65-F5344CB8AC3E}">
        <p14:creationId xmlns:p14="http://schemas.microsoft.com/office/powerpoint/2010/main" val="1102898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sp.yimg.com/xj/th?id=OIP.M4c1c687fbbefbf5d31d32e479aa2d325H0&amp;pid=15.1&amp;P=0&amp;w=317&amp;h=179"/>
          <p:cNvPicPr>
            <a:picLocks noChangeAspect="1" noChangeArrowheads="1"/>
          </p:cNvPicPr>
          <p:nvPr/>
        </p:nvPicPr>
        <p:blipFill rotWithShape="1">
          <a:blip r:embed="rId2">
            <a:extLst>
              <a:ext uri="{28A0092B-C50C-407E-A947-70E740481C1C}">
                <a14:useLocalDpi xmlns:a14="http://schemas.microsoft.com/office/drawing/2010/main" val="0"/>
              </a:ext>
            </a:extLst>
          </a:blip>
          <a:srcRect r="10400"/>
          <a:stretch/>
        </p:blipFill>
        <p:spPr bwMode="auto">
          <a:xfrm>
            <a:off x="-1" y="0"/>
            <a:ext cx="12906103"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u="sng" dirty="0" smtClean="0">
                <a:solidFill>
                  <a:schemeClr val="bg1"/>
                </a:solidFill>
                <a:latin typeface="Algerian" panose="04020705040A02060702" pitchFamily="82" charset="0"/>
              </a:rPr>
              <a:t>Monster Babies Genetics</a:t>
            </a:r>
            <a:endParaRPr lang="en-US" u="sng" dirty="0">
              <a:solidFill>
                <a:schemeClr val="bg1"/>
              </a:solidFill>
              <a:latin typeface="Algerian" panose="04020705040A02060702" pitchFamily="82" charset="0"/>
            </a:endParaRPr>
          </a:p>
        </p:txBody>
      </p:sp>
      <p:sp>
        <p:nvSpPr>
          <p:cNvPr id="3" name="Content Placeholder 2"/>
          <p:cNvSpPr>
            <a:spLocks noGrp="1"/>
          </p:cNvSpPr>
          <p:nvPr>
            <p:ph idx="1"/>
          </p:nvPr>
        </p:nvSpPr>
        <p:spPr>
          <a:xfrm>
            <a:off x="0" y="1825624"/>
            <a:ext cx="12192000" cy="5032375"/>
          </a:xfrm>
        </p:spPr>
        <p:txBody>
          <a:bodyPr>
            <a:normAutofit/>
          </a:bodyPr>
          <a:lstStyle/>
          <a:p>
            <a:r>
              <a:rPr lang="en-US" sz="4400" dirty="0" smtClean="0">
                <a:solidFill>
                  <a:schemeClr val="bg1"/>
                </a:solidFill>
              </a:rPr>
              <a:t>1. Complete DNA for Mom (pg.1)</a:t>
            </a:r>
          </a:p>
          <a:p>
            <a:r>
              <a:rPr lang="en-US" sz="4400" dirty="0" smtClean="0">
                <a:solidFill>
                  <a:schemeClr val="bg1"/>
                </a:solidFill>
              </a:rPr>
              <a:t>2. Complete DNA for Dad (pg.2)</a:t>
            </a:r>
          </a:p>
          <a:p>
            <a:r>
              <a:rPr lang="en-US" sz="4400" dirty="0" smtClean="0">
                <a:solidFill>
                  <a:schemeClr val="bg1"/>
                </a:solidFill>
              </a:rPr>
              <a:t>3. Complete Punnett Squares to predict Offspring’s Genes</a:t>
            </a:r>
          </a:p>
          <a:p>
            <a:r>
              <a:rPr lang="en-US" sz="4400" dirty="0" smtClean="0">
                <a:solidFill>
                  <a:schemeClr val="bg1"/>
                </a:solidFill>
              </a:rPr>
              <a:t>4. Create Monster Baby </a:t>
            </a:r>
            <a:r>
              <a:rPr lang="en-US" sz="4400" dirty="0" err="1" smtClean="0">
                <a:solidFill>
                  <a:schemeClr val="bg1"/>
                </a:solidFill>
              </a:rPr>
              <a:t>Protrait</a:t>
            </a:r>
            <a:r>
              <a:rPr lang="en-US" sz="4400" dirty="0" smtClean="0">
                <a:solidFill>
                  <a:schemeClr val="bg1"/>
                </a:solidFill>
              </a:rPr>
              <a:t> based off of Offspring’s DNA</a:t>
            </a:r>
            <a:endParaRPr lang="en-US" sz="4400" dirty="0">
              <a:solidFill>
                <a:schemeClr val="bg1"/>
              </a:solidFill>
            </a:endParaRPr>
          </a:p>
        </p:txBody>
      </p:sp>
    </p:spTree>
    <p:extLst>
      <p:ext uri="{BB962C8B-B14F-4D97-AF65-F5344CB8AC3E}">
        <p14:creationId xmlns:p14="http://schemas.microsoft.com/office/powerpoint/2010/main" val="975895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sp.yimg.com/xj/th?id=OIP.M4c1c687fbbefbf5d31d32e479aa2d325H0&amp;pid=15.1&amp;P=0&amp;w=317&amp;h=179"/>
          <p:cNvPicPr>
            <a:picLocks noChangeAspect="1" noChangeArrowheads="1"/>
          </p:cNvPicPr>
          <p:nvPr/>
        </p:nvPicPr>
        <p:blipFill rotWithShape="1">
          <a:blip r:embed="rId2">
            <a:extLst>
              <a:ext uri="{28A0092B-C50C-407E-A947-70E740481C1C}">
                <a14:useLocalDpi xmlns:a14="http://schemas.microsoft.com/office/drawing/2010/main" val="0"/>
              </a:ext>
            </a:extLst>
          </a:blip>
          <a:srcRect r="10400"/>
          <a:stretch/>
        </p:blipFill>
        <p:spPr bwMode="auto">
          <a:xfrm>
            <a:off x="-1" y="0"/>
            <a:ext cx="12906103"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838200" y="-288017"/>
            <a:ext cx="10515600" cy="1325563"/>
          </a:xfrm>
        </p:spPr>
        <p:txBody>
          <a:bodyPr/>
          <a:lstStyle/>
          <a:p>
            <a:pPr algn="ctr"/>
            <a:r>
              <a:rPr lang="en-US" u="sng" dirty="0" smtClean="0">
                <a:solidFill>
                  <a:schemeClr val="bg1"/>
                </a:solidFill>
                <a:latin typeface="Algerian" panose="04020705040A02060702" pitchFamily="82" charset="0"/>
              </a:rPr>
              <a:t>DNA Scavenger Hunt</a:t>
            </a:r>
            <a:endParaRPr lang="en-US" u="sng" dirty="0">
              <a:solidFill>
                <a:schemeClr val="bg1"/>
              </a:solidFill>
              <a:latin typeface="Algerian" panose="04020705040A02060702" pitchFamily="82" charset="0"/>
            </a:endParaRPr>
          </a:p>
        </p:txBody>
      </p:sp>
      <p:sp>
        <p:nvSpPr>
          <p:cNvPr id="3" name="Content Placeholder 2"/>
          <p:cNvSpPr>
            <a:spLocks noGrp="1"/>
          </p:cNvSpPr>
          <p:nvPr>
            <p:ph idx="1"/>
          </p:nvPr>
        </p:nvSpPr>
        <p:spPr>
          <a:xfrm>
            <a:off x="0" y="613954"/>
            <a:ext cx="10162903" cy="6923315"/>
          </a:xfrm>
        </p:spPr>
        <p:txBody>
          <a:bodyPr>
            <a:noAutofit/>
          </a:bodyPr>
          <a:lstStyle/>
          <a:p>
            <a:r>
              <a:rPr lang="en-US" sz="4000" dirty="0" smtClean="0">
                <a:solidFill>
                  <a:schemeClr val="bg1"/>
                </a:solidFill>
              </a:rPr>
              <a:t>1. Collect Handout from Playlist Station 4 Basket</a:t>
            </a:r>
          </a:p>
          <a:p>
            <a:r>
              <a:rPr lang="en-US" sz="4000" dirty="0" smtClean="0">
                <a:solidFill>
                  <a:schemeClr val="bg1"/>
                </a:solidFill>
              </a:rPr>
              <a:t>2. Collect chrome book, earbuds and pen/pencil</a:t>
            </a:r>
          </a:p>
          <a:p>
            <a:r>
              <a:rPr lang="en-US" sz="4000" dirty="0" smtClean="0">
                <a:solidFill>
                  <a:schemeClr val="bg1"/>
                </a:solidFill>
              </a:rPr>
              <a:t>3. Complete the Scavenger Hunt by finding the clue cards that will assist to answer questions on handout</a:t>
            </a:r>
          </a:p>
          <a:p>
            <a:pPr lvl="1"/>
            <a:r>
              <a:rPr lang="en-US" sz="3900" dirty="0" smtClean="0">
                <a:solidFill>
                  <a:schemeClr val="bg1"/>
                </a:solidFill>
              </a:rPr>
              <a:t>No more then 2 people per station/clue card at a time</a:t>
            </a:r>
          </a:p>
          <a:p>
            <a:pPr lvl="1"/>
            <a:r>
              <a:rPr lang="en-US" sz="3900" dirty="0" smtClean="0">
                <a:solidFill>
                  <a:schemeClr val="bg1"/>
                </a:solidFill>
              </a:rPr>
              <a:t>You DO NOT have to do the questions in order</a:t>
            </a:r>
            <a:endParaRPr lang="en-US" sz="3900" dirty="0">
              <a:solidFill>
                <a:schemeClr val="bg1"/>
              </a:solidFill>
            </a:endParaRPr>
          </a:p>
        </p:txBody>
      </p:sp>
    </p:spTree>
    <p:extLst>
      <p:ext uri="{BB962C8B-B14F-4D97-AF65-F5344CB8AC3E}">
        <p14:creationId xmlns:p14="http://schemas.microsoft.com/office/powerpoint/2010/main" val="4221369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sp.yimg.com/xj/th?id=OIP.M4c1c687fbbefbf5d31d32e479aa2d325H0&amp;pid=15.1&amp;P=0&amp;w=317&amp;h=179"/>
          <p:cNvPicPr>
            <a:picLocks noChangeAspect="1" noChangeArrowheads="1"/>
          </p:cNvPicPr>
          <p:nvPr/>
        </p:nvPicPr>
        <p:blipFill rotWithShape="1">
          <a:blip r:embed="rId2">
            <a:extLst>
              <a:ext uri="{28A0092B-C50C-407E-A947-70E740481C1C}">
                <a14:useLocalDpi xmlns:a14="http://schemas.microsoft.com/office/drawing/2010/main" val="0"/>
              </a:ext>
            </a:extLst>
          </a:blip>
          <a:srcRect r="10400"/>
          <a:stretch/>
        </p:blipFill>
        <p:spPr bwMode="auto">
          <a:xfrm>
            <a:off x="-1" y="0"/>
            <a:ext cx="12906103"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838200" y="-170452"/>
            <a:ext cx="10515600" cy="1045663"/>
          </a:xfrm>
        </p:spPr>
        <p:txBody>
          <a:bodyPr/>
          <a:lstStyle/>
          <a:p>
            <a:pPr algn="ctr"/>
            <a:r>
              <a:rPr lang="en-US" u="sng" dirty="0" smtClean="0">
                <a:solidFill>
                  <a:schemeClr val="bg1"/>
                </a:solidFill>
                <a:latin typeface="Algerian" panose="04020705040A02060702" pitchFamily="82" charset="0"/>
              </a:rPr>
              <a:t>DOL / Exit Slip</a:t>
            </a:r>
            <a:endParaRPr lang="en-US" u="sng" dirty="0">
              <a:solidFill>
                <a:schemeClr val="bg1"/>
              </a:solidFill>
              <a:latin typeface="Algerian" panose="04020705040A02060702" pitchFamily="82" charset="0"/>
            </a:endParaRPr>
          </a:p>
        </p:txBody>
      </p:sp>
      <p:sp>
        <p:nvSpPr>
          <p:cNvPr id="3" name="Content Placeholder 2"/>
          <p:cNvSpPr>
            <a:spLocks noGrp="1"/>
          </p:cNvSpPr>
          <p:nvPr>
            <p:ph idx="1"/>
          </p:nvPr>
        </p:nvSpPr>
        <p:spPr>
          <a:xfrm>
            <a:off x="0" y="627018"/>
            <a:ext cx="12475029" cy="6230982"/>
          </a:xfrm>
        </p:spPr>
        <p:txBody>
          <a:bodyPr>
            <a:noAutofit/>
          </a:bodyPr>
          <a:lstStyle/>
          <a:p>
            <a:r>
              <a:rPr lang="en-US" sz="4400" dirty="0" smtClean="0">
                <a:solidFill>
                  <a:schemeClr val="bg1"/>
                </a:solidFill>
              </a:rPr>
              <a:t>If working on Station 3 collect “Friday” DOL questions sheet (last Friday’s questions over heredity)</a:t>
            </a:r>
          </a:p>
          <a:p>
            <a:r>
              <a:rPr lang="en-US" sz="4400" dirty="0" smtClean="0">
                <a:solidFill>
                  <a:schemeClr val="bg1"/>
                </a:solidFill>
              </a:rPr>
              <a:t>If working on Station 4 collect “Thursday” DOL questions sheet</a:t>
            </a:r>
          </a:p>
          <a:p>
            <a:r>
              <a:rPr lang="en-US" sz="4400" dirty="0" smtClean="0">
                <a:solidFill>
                  <a:schemeClr val="bg1"/>
                </a:solidFill>
              </a:rPr>
              <a:t>Put name at top of paper </a:t>
            </a:r>
          </a:p>
          <a:p>
            <a:r>
              <a:rPr lang="en-US" sz="4400" dirty="0" smtClean="0">
                <a:solidFill>
                  <a:schemeClr val="bg1"/>
                </a:solidFill>
              </a:rPr>
              <a:t>Read the question and circle the correct answer</a:t>
            </a:r>
          </a:p>
          <a:p>
            <a:r>
              <a:rPr lang="en-US" sz="4400" dirty="0" smtClean="0">
                <a:solidFill>
                  <a:schemeClr val="bg1"/>
                </a:solidFill>
              </a:rPr>
              <a:t>Turn into class period turn into basket as you exit the room</a:t>
            </a:r>
            <a:endParaRPr lang="en-US" sz="4400" dirty="0">
              <a:solidFill>
                <a:schemeClr val="bg1"/>
              </a:solidFill>
            </a:endParaRPr>
          </a:p>
        </p:txBody>
      </p:sp>
    </p:spTree>
    <p:extLst>
      <p:ext uri="{BB962C8B-B14F-4D97-AF65-F5344CB8AC3E}">
        <p14:creationId xmlns:p14="http://schemas.microsoft.com/office/powerpoint/2010/main" val="39349841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0" y="606883"/>
            <a:ext cx="12192000" cy="6100354"/>
          </a:xfrm>
        </p:spPr>
        <p:txBody>
          <a:bodyPr>
            <a:normAutofit fontScale="92500" lnSpcReduction="20000"/>
          </a:bodyPr>
          <a:lstStyle/>
          <a:p>
            <a:r>
              <a:rPr lang="en-US" dirty="0" smtClean="0"/>
              <a:t>1. Shuffle the flashcard deck of cards</a:t>
            </a:r>
          </a:p>
          <a:p>
            <a:r>
              <a:rPr lang="en-US" dirty="0" smtClean="0"/>
              <a:t>2. Place the deck in the middle of the table, between the players in the small group (make sure all vocabulary words are facing up and the definitions are facing down)</a:t>
            </a:r>
          </a:p>
          <a:p>
            <a:r>
              <a:rPr lang="en-US" dirty="0" smtClean="0"/>
              <a:t>3. The person who’s first name comes first in the alphabet goes first and then play continues to the right</a:t>
            </a:r>
          </a:p>
          <a:p>
            <a:r>
              <a:rPr lang="en-US" dirty="0" smtClean="0"/>
              <a:t>4. The first person draws the top card and makes sure that no one else sees the definition.</a:t>
            </a:r>
          </a:p>
          <a:p>
            <a:r>
              <a:rPr lang="en-US" dirty="0" smtClean="0"/>
              <a:t>5. The first person will show the person on the right the vocabulary word and ask them to tell the definition in their own words, the first person may give 1 clue if needed.</a:t>
            </a:r>
          </a:p>
          <a:p>
            <a:r>
              <a:rPr lang="en-US" dirty="0" smtClean="0"/>
              <a:t>6. If the person to the right of the person holding the card gets the definition correct they get to keep the card, if they do not get it correct the card returns to the bottom of the deck </a:t>
            </a:r>
          </a:p>
          <a:p>
            <a:r>
              <a:rPr lang="en-US" dirty="0" smtClean="0"/>
              <a:t>7. Play continues to the next person, the person who tried to guess the definition is now the person who draws the card and shows the vocabulary word to the next person on the right</a:t>
            </a:r>
          </a:p>
          <a:p>
            <a:r>
              <a:rPr lang="en-US" dirty="0" smtClean="0"/>
              <a:t>8. Players will continue steps 4-7 till all definitions have been correctly stated or teacher calls time up.  The player with the most correctly explained cards is the winner</a:t>
            </a:r>
          </a:p>
        </p:txBody>
      </p:sp>
      <p:sp>
        <p:nvSpPr>
          <p:cNvPr id="5" name="Rectangle 4"/>
          <p:cNvSpPr/>
          <p:nvPr/>
        </p:nvSpPr>
        <p:spPr>
          <a:xfrm>
            <a:off x="1" y="0"/>
            <a:ext cx="12191999" cy="707886"/>
          </a:xfrm>
          <a:prstGeom prst="rect">
            <a:avLst/>
          </a:prstGeom>
        </p:spPr>
        <p:txBody>
          <a:bodyPr wrap="square">
            <a:spAutoFit/>
          </a:bodyPr>
          <a:lstStyle/>
          <a:p>
            <a:pPr algn="ctr"/>
            <a:r>
              <a:rPr lang="en-US" sz="4000" u="sng" dirty="0" smtClean="0">
                <a:latin typeface="Algerian" panose="04020705040A02060702" pitchFamily="82" charset="0"/>
              </a:rPr>
              <a:t>Flashcard Vocabulary Race</a:t>
            </a:r>
            <a:endParaRPr lang="en-US" sz="4000" dirty="0"/>
          </a:p>
        </p:txBody>
      </p:sp>
    </p:spTree>
    <p:extLst>
      <p:ext uri="{BB962C8B-B14F-4D97-AF65-F5344CB8AC3E}">
        <p14:creationId xmlns:p14="http://schemas.microsoft.com/office/powerpoint/2010/main" val="19098477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849</Words>
  <Application>Microsoft Office PowerPoint</Application>
  <PresentationFormat>Widescreen</PresentationFormat>
  <Paragraphs>79</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Adobe Gothic Std B</vt:lpstr>
      <vt:lpstr>Algerian</vt:lpstr>
      <vt:lpstr>Arial</vt:lpstr>
      <vt:lpstr>Calibri</vt:lpstr>
      <vt:lpstr>Calibri Light</vt:lpstr>
      <vt:lpstr>Caveat</vt:lpstr>
      <vt:lpstr>Office Theme</vt:lpstr>
      <vt:lpstr>April 28, 2016 Please Do Now</vt:lpstr>
      <vt:lpstr>Agenda</vt:lpstr>
      <vt:lpstr>PowerPoint Presentation</vt:lpstr>
      <vt:lpstr>Flashcard Vocabulary Race</vt:lpstr>
      <vt:lpstr>Playlist Stations</vt:lpstr>
      <vt:lpstr>Monster Babies Genetics</vt:lpstr>
      <vt:lpstr>DNA Scavenger Hunt</vt:lpstr>
      <vt:lpstr>DOL / Exit Slip</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April 28, 2016 Please Do Now</dc:title>
  <dc:creator>Katherine Pease</dc:creator>
  <cp:lastModifiedBy>Pease, Katherine J</cp:lastModifiedBy>
  <cp:revision>6</cp:revision>
  <dcterms:created xsi:type="dcterms:W3CDTF">2016-04-28T06:20:59Z</dcterms:created>
  <dcterms:modified xsi:type="dcterms:W3CDTF">2016-04-28T14:02:24Z</dcterms:modified>
</cp:coreProperties>
</file>