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59" r:id="rId6"/>
    <p:sldId id="263" r:id="rId7"/>
    <p:sldId id="264" r:id="rId8"/>
    <p:sldId id="260" r:id="rId9"/>
    <p:sldId id="262" r:id="rId1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774" autoAdjust="0"/>
  </p:normalViewPr>
  <p:slideViewPr>
    <p:cSldViewPr snapToGrid="0">
      <p:cViewPr varScale="1">
        <p:scale>
          <a:sx n="72" d="100"/>
          <a:sy n="72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DD54DC-7624-4A87-9E5C-02A695DBAA5B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AD11227-CF8C-4C91-9255-6158243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4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11227-CF8C-4C91-9255-6158243F87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3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11227-CF8C-4C91-9255-6158243F87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5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2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8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0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7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7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CF32-3ACA-44C8-86A3-ABEB5BE3228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8B15-71A3-471A-8EAB-43175F8FB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rkHKjfUmMs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1123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712"/>
            <a:ext cx="12192000" cy="87625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April 26, 2016 Please Do Now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31966"/>
            <a:ext cx="12192000" cy="582603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Collect Please Do Now from blue basket, chrome book, clicker, pen/pencil that works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Take out Heredity/Genetics Foldable from Friday, make sure name is on it and turn it in.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Take out TEXTBOOK, Open the book to pg.      Use this information to complete the Please Do Now (Remember that Clicker Grades go directly into gradebook, so Don’t Guess!)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778" y="5812971"/>
            <a:ext cx="5752221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9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0115" y="100194"/>
            <a:ext cx="7751883" cy="1590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833" y="365125"/>
            <a:ext cx="5984966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Agenda</a:t>
            </a:r>
            <a:endParaRPr lang="en-US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115" y="1590494"/>
            <a:ext cx="9395627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Correct DOL from Yesterday</a:t>
            </a:r>
          </a:p>
          <a:p>
            <a:r>
              <a:rPr lang="en-US" sz="4800" dirty="0" smtClean="0"/>
              <a:t>Please Do Now</a:t>
            </a:r>
          </a:p>
          <a:p>
            <a:r>
              <a:rPr lang="en-US" sz="4800" dirty="0" smtClean="0"/>
              <a:t>Monster Babies Activity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97" y="130629"/>
            <a:ext cx="4245218" cy="65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1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905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028" y="1513963"/>
            <a:ext cx="2352675" cy="15621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05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smtClean="0">
                <a:latin typeface="Informal Roman" panose="030604020304060B0204" pitchFamily="66" charset="0"/>
              </a:rPr>
              <a:t>Monday’s DOL/Exit Slip: Genetic Dominance</a:t>
            </a:r>
            <a:endParaRPr lang="en-US" u="sng" dirty="0">
              <a:latin typeface="Informal Roman" panose="030604020304060B0204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32130" y="937215"/>
            <a:ext cx="10959869" cy="813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Directions: Complete the chart below by predicting the outcome of two fish below. (pg. 223)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750" y="1461575"/>
            <a:ext cx="2171700" cy="1666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2332" y="1750423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7762" y="2836062"/>
            <a:ext cx="63856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(Blue Color is Dominant to Yellow)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9843" y="1483677"/>
            <a:ext cx="2042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Blue Fish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35" y="2495005"/>
            <a:ext cx="2478188" cy="397031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Answer Choice:</a:t>
            </a:r>
          </a:p>
          <a:p>
            <a:pPr marL="342900" indent="-342900">
              <a:buAutoNum type="alphaUcParenR"/>
            </a:pPr>
            <a:r>
              <a:rPr lang="en-US" sz="3600" dirty="0" smtClean="0"/>
              <a:t>All Blue</a:t>
            </a:r>
          </a:p>
          <a:p>
            <a:pPr marL="342900" indent="-342900">
              <a:buAutoNum type="alphaUcParenR"/>
            </a:pPr>
            <a:r>
              <a:rPr lang="en-US" sz="3600" dirty="0" smtClean="0"/>
              <a:t>½ Blue</a:t>
            </a:r>
          </a:p>
          <a:p>
            <a:pPr marL="342900" indent="-342900">
              <a:buAutoNum type="alphaUcParenR"/>
            </a:pPr>
            <a:r>
              <a:rPr lang="en-US" sz="3600" dirty="0" smtClean="0"/>
              <a:t>All Yellow</a:t>
            </a:r>
          </a:p>
          <a:p>
            <a:pPr marL="342900" indent="-342900">
              <a:buAutoNum type="alphaUcParenR"/>
            </a:pPr>
            <a:r>
              <a:rPr lang="en-US" sz="3600" dirty="0" smtClean="0"/>
              <a:t>½ Yellow</a:t>
            </a:r>
          </a:p>
          <a:p>
            <a:pPr marL="342900" indent="-342900">
              <a:buAutoNum type="alphaUcParenR"/>
            </a:pPr>
            <a:r>
              <a:rPr lang="en-US" sz="3600" dirty="0" smtClean="0"/>
              <a:t>Green</a:t>
            </a:r>
            <a:endParaRPr lang="en-US" sz="3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90208"/>
              </p:ext>
            </p:extLst>
          </p:nvPr>
        </p:nvGraphicFramePr>
        <p:xfrm>
          <a:off x="2782390" y="3472407"/>
          <a:ext cx="927462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542">
                  <a:extLst>
                    <a:ext uri="{9D8B030D-6E8A-4147-A177-3AD203B41FA5}">
                      <a16:colId xmlns:a16="http://schemas.microsoft.com/office/drawing/2014/main" xmlns="" val="2750859514"/>
                    </a:ext>
                  </a:extLst>
                </a:gridCol>
                <a:gridCol w="3091542">
                  <a:extLst>
                    <a:ext uri="{9D8B030D-6E8A-4147-A177-3AD203B41FA5}">
                      <a16:colId xmlns:a16="http://schemas.microsoft.com/office/drawing/2014/main" xmlns="" val="2912733512"/>
                    </a:ext>
                  </a:extLst>
                </a:gridCol>
                <a:gridCol w="3091542">
                  <a:extLst>
                    <a:ext uri="{9D8B030D-6E8A-4147-A177-3AD203B41FA5}">
                      <a16:colId xmlns:a16="http://schemas.microsoft.com/office/drawing/2014/main" xmlns="" val="2522973206"/>
                    </a:ext>
                  </a:extLst>
                </a:gridCol>
              </a:tblGrid>
              <a:tr h="116490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Complete Dominance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Incomplete Dominance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Codominance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3883435"/>
                  </a:ext>
                </a:extLst>
              </a:tr>
              <a:tr h="1162863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1.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2.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3.</a:t>
                      </a:r>
                    </a:p>
                    <a:p>
                      <a:endParaRPr lang="en-US" sz="4000" dirty="0" smtClean="0"/>
                    </a:p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94842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146705" y="1549586"/>
            <a:ext cx="2460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Yellow Fish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68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792389"/>
          </a:xfrm>
          <a:prstGeom prst="rect">
            <a:avLst/>
          </a:prstGeom>
        </p:spPr>
      </p:pic>
      <p:sp>
        <p:nvSpPr>
          <p:cNvPr id="10" name="Shape 198"/>
          <p:cNvSpPr txBox="1"/>
          <p:nvPr/>
        </p:nvSpPr>
        <p:spPr>
          <a:xfrm>
            <a:off x="0" y="-135333"/>
            <a:ext cx="12192000" cy="1059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veat"/>
              <a:buNone/>
            </a:pPr>
            <a:r>
              <a:rPr lang="en-US" sz="4400" u="sng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Please Do Now: Punnett Square</a:t>
            </a:r>
          </a:p>
        </p:txBody>
      </p:sp>
      <p:sp>
        <p:nvSpPr>
          <p:cNvPr id="11" name="Shape 199"/>
          <p:cNvSpPr txBox="1"/>
          <p:nvPr/>
        </p:nvSpPr>
        <p:spPr>
          <a:xfrm>
            <a:off x="138023" y="792389"/>
            <a:ext cx="12053975" cy="813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Directions: Students will pick correct answer choice to answer the question/statement. Student will circle / click in correct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answer. PG.230-237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Shape 201"/>
          <p:cNvGraphicFramePr/>
          <p:nvPr/>
        </p:nvGraphicFramePr>
        <p:xfrm>
          <a:off x="1052286" y="1604462"/>
          <a:ext cx="10913300" cy="49719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3200"/>
                <a:gridCol w="5163450"/>
                <a:gridCol w="2728325"/>
                <a:gridCol w="2728325"/>
              </a:tblGrid>
              <a:tr h="46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#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Question / Statement To Answer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Answer Choice 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Answer Choice B</a:t>
                      </a:r>
                    </a:p>
                  </a:txBody>
                  <a:tcPr marL="91450" marR="91450" marT="45725" marB="45725"/>
                </a:tc>
              </a:tr>
              <a:tr h="79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What is a graphic used to predict the possible genotypes of offspring in a given cross?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Punnett Square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Graphic Organizer</a:t>
                      </a:r>
                    </a:p>
                  </a:txBody>
                  <a:tcPr marL="91450" marR="91450" marT="45725" marB="45725"/>
                </a:tc>
              </a:tr>
              <a:tr h="79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A Punnett square tells the ________ , the mathematical chance of a specific outcome in relation to the total number of possible outcomes.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Ratio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Probability</a:t>
                      </a:r>
                    </a:p>
                  </a:txBody>
                  <a:tcPr marL="91450" marR="91450" marT="45725" marB="45725"/>
                </a:tc>
              </a:tr>
              <a:tr h="79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Probability is show as a _________, an expression that compares two quantities.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Ratio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Probability</a:t>
                      </a:r>
                    </a:p>
                  </a:txBody>
                  <a:tcPr marL="91450" marR="91450" marT="45725" marB="45725"/>
                </a:tc>
              </a:tr>
              <a:tr h="79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Probability can be expressed as a ratio or as a __________.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Fraction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Percentage %</a:t>
                      </a:r>
                    </a:p>
                  </a:txBody>
                  <a:tcPr marL="91450" marR="91450" marT="45725" marB="45725"/>
                </a:tc>
              </a:tr>
              <a:tr h="79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What traces the occurrence of a trait through generations of a family?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Heritage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Pedigree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4" name="Shape 202"/>
          <p:cNvSpPr/>
          <p:nvPr/>
        </p:nvSpPr>
        <p:spPr>
          <a:xfrm rot="-5400000">
            <a:off x="-1262869" y="4490285"/>
            <a:ext cx="3924471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cap="none" dirty="0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Name: 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2682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Essential Question</a:t>
            </a:r>
            <a:endParaRPr lang="en-US" b="1" u="sng" dirty="0"/>
          </a:p>
        </p:txBody>
      </p:sp>
      <p:sp>
        <p:nvSpPr>
          <p:cNvPr id="7" name="Rectangle 6"/>
          <p:cNvSpPr/>
          <p:nvPr/>
        </p:nvSpPr>
        <p:spPr>
          <a:xfrm>
            <a:off x="106325" y="1733329"/>
            <a:ext cx="71450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If we were to breed Sweetie to an </a:t>
            </a:r>
            <a:r>
              <a:rPr lang="en-US" sz="4400" dirty="0" smtClean="0"/>
              <a:t>homozygous dominant </a:t>
            </a:r>
            <a:r>
              <a:rPr lang="en-US" sz="4400" dirty="0"/>
              <a:t>black male what do you think the phenotype of the young would be?  What could you use to predict this outcome? How would you do it? Explain.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1283" r="4629"/>
          <a:stretch/>
        </p:blipFill>
        <p:spPr>
          <a:xfrm>
            <a:off x="6921796" y="1733329"/>
            <a:ext cx="5156789" cy="2924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59150" y="3734174"/>
            <a:ext cx="944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Bb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795" y="4712924"/>
            <a:ext cx="5156789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Video to assist with Essential Question</a:t>
            </a:r>
            <a:endParaRPr lang="en-US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www.youtube.com/watch?v=prkHKjfUmMs</a:t>
            </a:r>
            <a:endParaRPr lang="en-US" dirty="0" smtClean="0"/>
          </a:p>
          <a:p>
            <a:endParaRPr lang="en-US" dirty="0"/>
          </a:p>
          <a:p>
            <a:r>
              <a:rPr lang="en-US" sz="4000" dirty="0" smtClean="0"/>
              <a:t>Students take notes as watch the video</a:t>
            </a:r>
          </a:p>
          <a:p>
            <a:r>
              <a:rPr lang="en-US" sz="4000" dirty="0" smtClean="0"/>
              <a:t>Regroup and re-discuss question as a class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80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Sweetie's Sister who is Heterozygous Dominant (Bb) bred with a Homozygous Dominant Male (BB). What will the off springs genotype and phenotype be?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1729"/>
              </p:ext>
            </p:extLst>
          </p:nvPr>
        </p:nvGraphicFramePr>
        <p:xfrm>
          <a:off x="985979" y="2329479"/>
          <a:ext cx="5896344" cy="377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8172"/>
                <a:gridCol w="2948172"/>
              </a:tblGrid>
              <a:tr h="1888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88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41326" y="1460778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2794" y="2270972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54" y="4218433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608" y="2270972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9609" y="2270972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9608" y="4106962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4130" y="4106962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06950" y="4106961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6255" y="2254597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9746" y="1460778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5894" y="4106961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45473" y="2264503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7784" y="3101607"/>
            <a:ext cx="2951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Genotype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837318" y="2461951"/>
            <a:ext cx="1358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837318" y="2966484"/>
            <a:ext cx="1326868" cy="2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20184" y="3000668"/>
            <a:ext cx="1823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qual 23"/>
          <p:cNvSpPr/>
          <p:nvPr/>
        </p:nvSpPr>
        <p:spPr>
          <a:xfrm>
            <a:off x="9399181" y="2107533"/>
            <a:ext cx="297712" cy="3544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>
            <a:off x="9423320" y="2654754"/>
            <a:ext cx="297712" cy="3544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ivision 29"/>
          <p:cNvSpPr/>
          <p:nvPr/>
        </p:nvSpPr>
        <p:spPr>
          <a:xfrm rot="18902514">
            <a:off x="11164186" y="1815067"/>
            <a:ext cx="914400" cy="699215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Division 30"/>
          <p:cNvSpPr/>
          <p:nvPr/>
        </p:nvSpPr>
        <p:spPr>
          <a:xfrm rot="18902514">
            <a:off x="11022319" y="2319600"/>
            <a:ext cx="914400" cy="699215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9825294" y="4394947"/>
            <a:ext cx="1358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08159" y="4394947"/>
            <a:ext cx="1823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825294" y="4899480"/>
            <a:ext cx="1326868" cy="2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08160" y="4933664"/>
            <a:ext cx="1823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qual 35"/>
          <p:cNvSpPr/>
          <p:nvPr/>
        </p:nvSpPr>
        <p:spPr>
          <a:xfrm>
            <a:off x="9387157" y="4040529"/>
            <a:ext cx="297712" cy="3544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Equal 36"/>
          <p:cNvSpPr/>
          <p:nvPr/>
        </p:nvSpPr>
        <p:spPr>
          <a:xfrm>
            <a:off x="9411296" y="4587750"/>
            <a:ext cx="297712" cy="3544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Division 37"/>
          <p:cNvSpPr/>
          <p:nvPr/>
        </p:nvSpPr>
        <p:spPr>
          <a:xfrm rot="18902514">
            <a:off x="11010248" y="5027290"/>
            <a:ext cx="914400" cy="699215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ivision 38"/>
          <p:cNvSpPr/>
          <p:nvPr/>
        </p:nvSpPr>
        <p:spPr>
          <a:xfrm rot="18902514">
            <a:off x="10998178" y="4327797"/>
            <a:ext cx="914400" cy="699215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ivision 39"/>
          <p:cNvSpPr/>
          <p:nvPr/>
        </p:nvSpPr>
        <p:spPr>
          <a:xfrm rot="18902514">
            <a:off x="11022318" y="3727163"/>
            <a:ext cx="914400" cy="699215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7467738" y="5660222"/>
            <a:ext cx="1823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869216" y="5659354"/>
            <a:ext cx="1326868" cy="2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qual 42"/>
          <p:cNvSpPr/>
          <p:nvPr/>
        </p:nvSpPr>
        <p:spPr>
          <a:xfrm>
            <a:off x="9423320" y="5376897"/>
            <a:ext cx="297712" cy="3544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91738" y="1868538"/>
            <a:ext cx="1455847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Black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8071" y="3194302"/>
            <a:ext cx="18473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80753" y="4989935"/>
            <a:ext cx="18473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08186" y="4956711"/>
            <a:ext cx="18473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25917" y="1193549"/>
            <a:ext cx="3235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Phenotype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420183" y="2461951"/>
            <a:ext cx="1823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869808" y="1703009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48875" y="2393721"/>
            <a:ext cx="1513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White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74055" y="226450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26660" y="3635572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BB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045336" y="363022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45235" y="4174289"/>
            <a:ext cx="944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Bb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064444" y="419884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60093" y="4856612"/>
            <a:ext cx="825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082432" y="4893139"/>
            <a:ext cx="825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47" y="3090710"/>
            <a:ext cx="2152478" cy="99223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59" y="4879200"/>
            <a:ext cx="2216766" cy="112702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31" y="4899480"/>
            <a:ext cx="2393989" cy="112702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918" y="3013696"/>
            <a:ext cx="2469964" cy="11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47" grpId="0" animBg="1"/>
      <p:bldP spid="3" grpId="0" animBg="1"/>
      <p:bldP spid="44" grpId="0" animBg="1"/>
      <p:bldP spid="46" grpId="0" animBg="1"/>
      <p:bldP spid="19" grpId="0"/>
      <p:bldP spid="28" grpId="0"/>
      <p:bldP spid="29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12191999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Monster Babies Activity</a:t>
            </a:r>
            <a:endParaRPr lang="en-US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will pass out packet and explain directions to entire class as a whole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4" y="2625083"/>
            <a:ext cx="11717382" cy="40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7"/>
          <p:cNvSpPr txBox="1"/>
          <p:nvPr/>
        </p:nvSpPr>
        <p:spPr>
          <a:xfrm>
            <a:off x="0" y="0"/>
            <a:ext cx="12192000" cy="1059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veat"/>
              <a:buNone/>
            </a:pPr>
            <a:r>
              <a:rPr lang="en-US" sz="4400" u="sng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DOL/Exit Slip: Punnett Squares</a:t>
            </a:r>
          </a:p>
        </p:txBody>
      </p:sp>
      <p:sp>
        <p:nvSpPr>
          <p:cNvPr id="5" name="Shape 208"/>
          <p:cNvSpPr txBox="1"/>
          <p:nvPr/>
        </p:nvSpPr>
        <p:spPr>
          <a:xfrm>
            <a:off x="1232130" y="920699"/>
            <a:ext cx="10959868" cy="813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Directions: Complete the Punnett Square Below (pg. 231 in textbook)</a:t>
            </a:r>
          </a:p>
        </p:txBody>
      </p:sp>
      <p:graphicFrame>
        <p:nvGraphicFramePr>
          <p:cNvPr id="7" name="Shape 210"/>
          <p:cNvGraphicFramePr/>
          <p:nvPr/>
        </p:nvGraphicFramePr>
        <p:xfrm>
          <a:off x="2926080" y="2624981"/>
          <a:ext cx="8174450" cy="3966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79275"/>
                <a:gridCol w="3409400"/>
                <a:gridCol w="4085775"/>
              </a:tblGrid>
              <a:tr h="561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dirty="0"/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dirty="0"/>
                        <a:t>r</a:t>
                      </a:r>
                    </a:p>
                  </a:txBody>
                  <a:tcPr marL="91450" marR="91450" marT="45725" marB="45725"/>
                </a:tc>
              </a:tr>
              <a:tr h="1702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dirty="0"/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</a:tr>
              <a:tr h="1702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dirty="0"/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8" name="Shape 211"/>
          <p:cNvSpPr txBox="1"/>
          <p:nvPr/>
        </p:nvSpPr>
        <p:spPr>
          <a:xfrm>
            <a:off x="4310742" y="1760033"/>
            <a:ext cx="586522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Genotype: __________________________________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Phenotype: __________________________________</a:t>
            </a:r>
          </a:p>
        </p:txBody>
      </p:sp>
      <p:sp>
        <p:nvSpPr>
          <p:cNvPr id="9" name="Shape 212"/>
          <p:cNvSpPr txBox="1"/>
          <p:nvPr/>
        </p:nvSpPr>
        <p:spPr>
          <a:xfrm>
            <a:off x="148265" y="4065035"/>
            <a:ext cx="5678495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Genotype: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______________________</a:t>
            </a:r>
          </a:p>
        </p:txBody>
      </p:sp>
      <p:sp>
        <p:nvSpPr>
          <p:cNvPr id="10" name="Shape 213"/>
          <p:cNvSpPr txBox="1"/>
          <p:nvPr/>
        </p:nvSpPr>
        <p:spPr>
          <a:xfrm>
            <a:off x="3779453" y="4162967"/>
            <a:ext cx="298710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Genotype: 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Phenotype: ______________</a:t>
            </a:r>
          </a:p>
        </p:txBody>
      </p:sp>
      <p:sp>
        <p:nvSpPr>
          <p:cNvPr id="11" name="Shape 214"/>
          <p:cNvSpPr txBox="1"/>
          <p:nvPr/>
        </p:nvSpPr>
        <p:spPr>
          <a:xfrm>
            <a:off x="7715659" y="5859580"/>
            <a:ext cx="298710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Genotype: 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Phenotype: ______________</a:t>
            </a:r>
          </a:p>
        </p:txBody>
      </p:sp>
      <p:sp>
        <p:nvSpPr>
          <p:cNvPr id="12" name="Shape 215"/>
          <p:cNvSpPr txBox="1"/>
          <p:nvPr/>
        </p:nvSpPr>
        <p:spPr>
          <a:xfrm>
            <a:off x="3827316" y="5887303"/>
            <a:ext cx="298710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Genotype: 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Phenotype: ______________</a:t>
            </a:r>
          </a:p>
        </p:txBody>
      </p:sp>
      <p:sp>
        <p:nvSpPr>
          <p:cNvPr id="13" name="Shape 216"/>
          <p:cNvSpPr txBox="1"/>
          <p:nvPr/>
        </p:nvSpPr>
        <p:spPr>
          <a:xfrm>
            <a:off x="7516189" y="4255300"/>
            <a:ext cx="298710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Genotype: 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Phenotype: ______________</a:t>
            </a:r>
          </a:p>
        </p:txBody>
      </p:sp>
      <p:sp>
        <p:nvSpPr>
          <p:cNvPr id="14" name="Shape 217"/>
          <p:cNvSpPr/>
          <p:nvPr/>
        </p:nvSpPr>
        <p:spPr>
          <a:xfrm>
            <a:off x="3827316" y="3265714"/>
            <a:ext cx="2743300" cy="8972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218"/>
          <p:cNvSpPr/>
          <p:nvPr/>
        </p:nvSpPr>
        <p:spPr>
          <a:xfrm>
            <a:off x="7776650" y="4995085"/>
            <a:ext cx="2743300" cy="8972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219"/>
          <p:cNvSpPr/>
          <p:nvPr/>
        </p:nvSpPr>
        <p:spPr>
          <a:xfrm>
            <a:off x="3979714" y="4972732"/>
            <a:ext cx="2743300" cy="8972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220"/>
          <p:cNvSpPr/>
          <p:nvPr/>
        </p:nvSpPr>
        <p:spPr>
          <a:xfrm>
            <a:off x="7759995" y="3419051"/>
            <a:ext cx="2743300" cy="8972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Shape 221"/>
          <p:cNvPicPr preferRelativeResize="0"/>
          <p:nvPr/>
        </p:nvPicPr>
        <p:blipFill rotWithShape="1">
          <a:blip r:embed="rId3">
            <a:alphaModFix/>
          </a:blip>
          <a:srcRect l="27623" t="9638" r="24657" b="15714"/>
          <a:stretch/>
        </p:blipFill>
        <p:spPr>
          <a:xfrm>
            <a:off x="9426113" y="1570696"/>
            <a:ext cx="1077183" cy="89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222"/>
          <p:cNvPicPr preferRelativeResize="0"/>
          <p:nvPr/>
        </p:nvPicPr>
        <p:blipFill rotWithShape="1">
          <a:blip r:embed="rId3">
            <a:alphaModFix/>
          </a:blip>
          <a:srcRect l="27623" t="9638" r="24657" b="15714"/>
          <a:stretch/>
        </p:blipFill>
        <p:spPr>
          <a:xfrm>
            <a:off x="148265" y="2969601"/>
            <a:ext cx="1077183" cy="898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2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487</Words>
  <Application>Microsoft Office PowerPoint</Application>
  <PresentationFormat>Widescreen</PresentationFormat>
  <Paragraphs>113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Gothic Std B</vt:lpstr>
      <vt:lpstr>Aharoni</vt:lpstr>
      <vt:lpstr>Arial</vt:lpstr>
      <vt:lpstr>Calibri</vt:lpstr>
      <vt:lpstr>Calibri Light</vt:lpstr>
      <vt:lpstr>Caveat</vt:lpstr>
      <vt:lpstr>Informal Roman</vt:lpstr>
      <vt:lpstr>Office Theme</vt:lpstr>
      <vt:lpstr>April 26, 2016 Please Do Now</vt:lpstr>
      <vt:lpstr>Agenda</vt:lpstr>
      <vt:lpstr>PowerPoint Presentation</vt:lpstr>
      <vt:lpstr>PowerPoint Presentation</vt:lpstr>
      <vt:lpstr>Essential Question</vt:lpstr>
      <vt:lpstr>Video to assist with Essential Question</vt:lpstr>
      <vt:lpstr>Sweetie's Sister who is Heterozygous Dominant (Bb) bred with a Homozygous Dominant Male (BB). What will the off springs genotype and phenotype be?</vt:lpstr>
      <vt:lpstr>Monster Babies Activity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25, 2016 Please Do Now</dc:title>
  <dc:creator>Katherine Pease</dc:creator>
  <cp:lastModifiedBy>Pease, Katherine J</cp:lastModifiedBy>
  <cp:revision>20</cp:revision>
  <cp:lastPrinted>2016-04-26T13:48:32Z</cp:lastPrinted>
  <dcterms:created xsi:type="dcterms:W3CDTF">2016-04-25T01:33:21Z</dcterms:created>
  <dcterms:modified xsi:type="dcterms:W3CDTF">2016-04-26T15:36:00Z</dcterms:modified>
</cp:coreProperties>
</file>