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CF32-3ACA-44C8-86A3-ABEB5BE3228C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8B15-71A3-471A-8EAB-43175F8FB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62298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CF32-3ACA-44C8-86A3-ABEB5BE3228C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8B15-71A3-471A-8EAB-43175F8FB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482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CF32-3ACA-44C8-86A3-ABEB5BE3228C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8B15-71A3-471A-8EAB-43175F8FB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47739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CF32-3ACA-44C8-86A3-ABEB5BE3228C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8B15-71A3-471A-8EAB-43175F8FB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8086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CF32-3ACA-44C8-86A3-ABEB5BE3228C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8B15-71A3-471A-8EAB-43175F8FB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97704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CF32-3ACA-44C8-86A3-ABEB5BE3228C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8B15-71A3-471A-8EAB-43175F8FB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6879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CF32-3ACA-44C8-86A3-ABEB5BE3228C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8B15-71A3-471A-8EAB-43175F8FB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3714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CF32-3ACA-44C8-86A3-ABEB5BE3228C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8B15-71A3-471A-8EAB-43175F8FB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875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CF32-3ACA-44C8-86A3-ABEB5BE3228C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8B15-71A3-471A-8EAB-43175F8FB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88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CF32-3ACA-44C8-86A3-ABEB5BE3228C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8B15-71A3-471A-8EAB-43175F8FB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2252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4CF32-3ACA-44C8-86A3-ABEB5BE3228C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F28B15-71A3-471A-8EAB-43175F8FB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699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4CF32-3ACA-44C8-86A3-ABEB5BE3228C}" type="datetimeFigureOut">
              <a:rPr lang="en-US" smtClean="0"/>
              <a:t>4/25/2016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28B15-71A3-471A-8EAB-43175F8FB00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082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1.bin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191999" cy="11234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55712"/>
            <a:ext cx="12192000" cy="876254"/>
          </a:xfrm>
        </p:spPr>
        <p:txBody>
          <a:bodyPr>
            <a:normAutofit fontScale="90000"/>
          </a:bodyPr>
          <a:lstStyle/>
          <a:p>
            <a:r>
              <a:rPr lang="en-US" b="1" u="sng" dirty="0" smtClean="0"/>
              <a:t>April 25, 2016 Please Do Now</a:t>
            </a:r>
            <a:endParaRPr lang="en-US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1031966"/>
            <a:ext cx="12192000" cy="5826034"/>
          </a:xfrm>
        </p:spPr>
        <p:txBody>
          <a:bodyPr>
            <a:normAutofit/>
          </a:bodyPr>
          <a:lstStyle/>
          <a:p>
            <a:pPr marL="457200" indent="-457200" algn="l">
              <a:buAutoNum type="arabicPeriod"/>
            </a:pPr>
            <a:r>
              <a:rPr lang="en-US" sz="4000" dirty="0" smtClean="0"/>
              <a:t>Sharpen Pencil</a:t>
            </a:r>
          </a:p>
          <a:p>
            <a:pPr marL="457200" indent="-457200" algn="l">
              <a:buAutoNum type="arabicPeriod"/>
            </a:pPr>
            <a:r>
              <a:rPr lang="en-US" sz="4000" dirty="0" smtClean="0"/>
              <a:t>Collect Please Do Now from blue basket, chrome book, clicker, pen/pencil that works</a:t>
            </a:r>
          </a:p>
          <a:p>
            <a:pPr marL="457200" indent="-457200" algn="l">
              <a:buAutoNum type="arabicPeriod"/>
            </a:pPr>
            <a:r>
              <a:rPr lang="en-US" sz="4000" dirty="0" smtClean="0"/>
              <a:t>Take out Heredity/Genetics Foldable from Friday, make sure name is on it and ready to be turned in </a:t>
            </a:r>
          </a:p>
          <a:p>
            <a:pPr marL="457200" indent="-457200" algn="l">
              <a:buAutoNum type="arabicPeriod"/>
            </a:pPr>
            <a:r>
              <a:rPr lang="en-US" sz="4000" dirty="0" smtClean="0"/>
              <a:t>Take out TEXTBOOK, Open the book to pg.      Use this information to complete the Please Do Now (Remember that Clicker Grades go directly into gradebook, so Don’t Guess!)</a:t>
            </a:r>
            <a:endParaRPr lang="en-US" sz="4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9778" y="5812971"/>
            <a:ext cx="5752221" cy="104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2291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368833" y="0"/>
            <a:ext cx="6823165" cy="15904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68833" y="365125"/>
            <a:ext cx="5984966" cy="1325563"/>
          </a:xfrm>
        </p:spPr>
        <p:txBody>
          <a:bodyPr/>
          <a:lstStyle/>
          <a:p>
            <a:pPr algn="ctr"/>
            <a:r>
              <a:rPr lang="en-US" b="1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Agenda</a:t>
            </a:r>
            <a:endParaRPr lang="en-US" b="1" u="sng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8833" y="1590494"/>
            <a:ext cx="8466909" cy="4351338"/>
          </a:xfrm>
        </p:spPr>
        <p:txBody>
          <a:bodyPr>
            <a:normAutofit/>
          </a:bodyPr>
          <a:lstStyle/>
          <a:p>
            <a:r>
              <a:rPr lang="en-US" sz="4800" dirty="0" smtClean="0"/>
              <a:t>Please Do Now</a:t>
            </a:r>
          </a:p>
          <a:p>
            <a:r>
              <a:rPr lang="en-US" sz="4800" dirty="0" smtClean="0"/>
              <a:t>Review/Turn in Foldable</a:t>
            </a:r>
          </a:p>
          <a:p>
            <a:r>
              <a:rPr lang="en-US" sz="4800" dirty="0" smtClean="0"/>
              <a:t>Monster Babies Activity</a:t>
            </a:r>
            <a:endParaRPr lang="en-US" sz="4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897" y="130629"/>
            <a:ext cx="5173936" cy="657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44115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191999" cy="792389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0" y="0"/>
            <a:ext cx="12192000" cy="1059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u="sng" dirty="0" smtClean="0">
                <a:latin typeface="Informal Roman" panose="030604020304060B0204" pitchFamily="66" charset="0"/>
              </a:rPr>
              <a:t>Please Do Now: Genetic Dominance</a:t>
            </a:r>
            <a:endParaRPr lang="en-US" u="sng" dirty="0">
              <a:latin typeface="Informal Roman" panose="030604020304060B0204" pitchFamily="66" charset="0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1323440" y="792389"/>
            <a:ext cx="10959869" cy="8132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Directions: Students will pick correct answer choice to answer the question/statement. Student will circle / click in correct answer.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 rot="16200000">
            <a:off x="-1089899" y="1061248"/>
            <a:ext cx="3320622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Freestyle Script" panose="030804020302050B0404" pitchFamily="66" charset="0"/>
              </a:rPr>
              <a:t>Monday</a:t>
            </a:r>
            <a:endParaRPr lang="en-US" sz="80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Freestyle Script" panose="030804020302050B0404" pitchFamily="66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3564934"/>
              </p:ext>
            </p:extLst>
          </p:nvPr>
        </p:nvGraphicFramePr>
        <p:xfrm>
          <a:off x="1052286" y="1604463"/>
          <a:ext cx="10913292" cy="51096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3189">
                  <a:extLst>
                    <a:ext uri="{9D8B030D-6E8A-4147-A177-3AD203B41FA5}">
                      <a16:colId xmlns:a16="http://schemas.microsoft.com/office/drawing/2014/main" xmlns="" val="896767652"/>
                    </a:ext>
                  </a:extLst>
                </a:gridCol>
                <a:gridCol w="5163457">
                  <a:extLst>
                    <a:ext uri="{9D8B030D-6E8A-4147-A177-3AD203B41FA5}">
                      <a16:colId xmlns:a16="http://schemas.microsoft.com/office/drawing/2014/main" xmlns="" val="2497115107"/>
                    </a:ext>
                  </a:extLst>
                </a:gridCol>
                <a:gridCol w="2728323">
                  <a:extLst>
                    <a:ext uri="{9D8B030D-6E8A-4147-A177-3AD203B41FA5}">
                      <a16:colId xmlns:a16="http://schemas.microsoft.com/office/drawing/2014/main" xmlns="" val="2239808707"/>
                    </a:ext>
                  </a:extLst>
                </a:gridCol>
                <a:gridCol w="2728323">
                  <a:extLst>
                    <a:ext uri="{9D8B030D-6E8A-4147-A177-3AD203B41FA5}">
                      <a16:colId xmlns:a16="http://schemas.microsoft.com/office/drawing/2014/main" xmlns="" val="125174610"/>
                    </a:ext>
                  </a:extLst>
                </a:gridCol>
              </a:tblGrid>
              <a:tr h="462034">
                <a:tc>
                  <a:txBody>
                    <a:bodyPr/>
                    <a:lstStyle/>
                    <a:p>
                      <a:r>
                        <a:rPr lang="en-US" dirty="0" smtClean="0"/>
                        <a:t>#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Question / Statement To Answer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Answer</a:t>
                      </a:r>
                      <a:r>
                        <a:rPr lang="en-US" baseline="0" dirty="0" smtClean="0"/>
                        <a:t> Choice A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Answer Choice B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82670996"/>
                  </a:ext>
                </a:extLst>
              </a:tr>
              <a:tr h="799817">
                <a:tc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If an individual is heterozygous dominant</a:t>
                      </a:r>
                      <a:r>
                        <a:rPr lang="en-US" sz="1800" baseline="0" dirty="0" smtClean="0"/>
                        <a:t> it will always show the _________ trait.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Dominant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Recessive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155920803"/>
                  </a:ext>
                </a:extLst>
              </a:tr>
              <a:tr h="799817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When one trait is completely dominant over another,</a:t>
                      </a:r>
                      <a:r>
                        <a:rPr lang="en-US" sz="1800" baseline="0" dirty="0" smtClean="0"/>
                        <a:t> we say it has _______ dominance.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Complete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Incomplete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471321402"/>
                  </a:ext>
                </a:extLst>
              </a:tr>
              <a:tr h="799817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When</a:t>
                      </a:r>
                      <a:r>
                        <a:rPr lang="en-US" sz="1800" baseline="0" dirty="0" smtClean="0"/>
                        <a:t> each allele in a heterozygous individual influence it’s phenotype, we say it has __________ dominance.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Complete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Incomplete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54740582"/>
                  </a:ext>
                </a:extLst>
              </a:tr>
              <a:tr h="799817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When both alleles</a:t>
                      </a:r>
                      <a:r>
                        <a:rPr lang="en-US" sz="1800" baseline="0" dirty="0" smtClean="0"/>
                        <a:t> in a heterozygous individual are contributing to the phenotype we day it shows _____________.</a:t>
                      </a:r>
                      <a:endParaRPr lang="en-US" sz="18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Codominance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Individual</a:t>
                      </a:r>
                      <a:r>
                        <a:rPr lang="en-US" sz="3200" baseline="0" dirty="0" smtClean="0"/>
                        <a:t> Dominance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757588659"/>
                  </a:ext>
                </a:extLst>
              </a:tr>
              <a:tr h="799817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If a blue fish and a yellow fish breed and have all green babies, the babies would show__________.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Codominance</a:t>
                      </a:r>
                      <a:endParaRPr lang="en-US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 smtClean="0"/>
                        <a:t>Individual Dominance</a:t>
                      </a:r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438617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 rot="16200000">
            <a:off x="-1262869" y="4490285"/>
            <a:ext cx="392447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0" cap="none" spc="0" dirty="0" smtClean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rPr>
              <a:t>Name: _______________</a:t>
            </a:r>
            <a:endParaRPr lang="en-US" sz="2800" b="0" cap="none" spc="0" dirty="0">
              <a:ln w="0"/>
              <a:gradFill>
                <a:gsLst>
                  <a:gs pos="21000">
                    <a:srgbClr val="53575C"/>
                  </a:gs>
                  <a:gs pos="88000">
                    <a:srgbClr val="C5C7CA"/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4268278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191999" cy="1690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Review/Grade Heredity / Genetics Foldable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Students will follow along with teacher to grade and correct their own foldable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372698"/>
              </p:ext>
            </p:extLst>
          </p:nvPr>
        </p:nvGraphicFramePr>
        <p:xfrm>
          <a:off x="1162050" y="2725616"/>
          <a:ext cx="10364665" cy="1965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ackager Shell Object" showAsIcon="1" r:id="rId5" imgW="1712880" imgH="353520" progId="Package">
                  <p:embed/>
                </p:oleObj>
              </mc:Choice>
              <mc:Fallback>
                <p:oleObj name="Packager Shell Object" showAsIcon="1" r:id="rId5" imgW="1712880" imgH="35352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162050" y="2725616"/>
                        <a:ext cx="10364665" cy="196544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52513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8159977"/>
              </p:ext>
            </p:extLst>
          </p:nvPr>
        </p:nvGraphicFramePr>
        <p:xfrm>
          <a:off x="202223" y="79131"/>
          <a:ext cx="11790485" cy="650130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Acrobat Document" r:id="rId3" imgW="6598522" imgH="8549288" progId="AcroExch.Document.11">
                  <p:embed/>
                </p:oleObj>
              </mc:Choice>
              <mc:Fallback>
                <p:oleObj name="Acrobat Document" r:id="rId3" imgW="6598522" imgH="8549288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02223" y="79131"/>
                        <a:ext cx="11790485" cy="650130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60777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-1"/>
            <a:ext cx="12191999" cy="18256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>
                <a:latin typeface="Aharoni" panose="02010803020104030203" pitchFamily="2" charset="-79"/>
                <a:cs typeface="Aharoni" panose="02010803020104030203" pitchFamily="2" charset="-79"/>
              </a:rPr>
              <a:t>Monster Babies Activity</a:t>
            </a:r>
            <a:endParaRPr lang="en-US" b="1" u="sng" dirty="0">
              <a:latin typeface="Aharoni" panose="02010803020104030203" pitchFamily="2" charset="-79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Teacher will pass out packet and explain directions to entire class as a whole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384" y="2625083"/>
            <a:ext cx="11717382" cy="4032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6505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" y="0"/>
            <a:ext cx="12191999" cy="90508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41028" y="1513963"/>
            <a:ext cx="2352675" cy="156210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0"/>
            <a:ext cx="12192000" cy="10591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u="sng" dirty="0" smtClean="0">
                <a:latin typeface="Informal Roman" panose="030604020304060B0204" pitchFamily="66" charset="0"/>
              </a:rPr>
              <a:t>DOL/Exit Slip: Genetic Dominance</a:t>
            </a:r>
            <a:endParaRPr lang="en-US" u="sng" dirty="0">
              <a:latin typeface="Informal Roman" panose="030604020304060B0204" pitchFamily="66" charset="0"/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1232130" y="937215"/>
            <a:ext cx="10959869" cy="81320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Directions: Complete the chart below by predicting the outcome of two fish below. (pg. 223) 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16750" y="1461575"/>
            <a:ext cx="2171700" cy="166687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122332" y="1750423"/>
            <a:ext cx="5437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X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267762" y="2836062"/>
            <a:ext cx="6385689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(Blue Color is Dominant to Yellow)</a:t>
            </a:r>
            <a:endParaRPr lang="en-US" sz="32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449843" y="1483677"/>
            <a:ext cx="204254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>
                  <a:solidFill>
                    <a:schemeClr val="tx1"/>
                  </a:solidFill>
                </a:ln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Blue Fish</a:t>
            </a:r>
            <a:endParaRPr lang="en-US" sz="4000" b="0" cap="none" spc="0" dirty="0">
              <a:ln w="0">
                <a:solidFill>
                  <a:schemeClr val="tx1"/>
                </a:solidFill>
              </a:ln>
              <a:solidFill>
                <a:schemeClr val="accent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86635" y="2495005"/>
            <a:ext cx="2478188" cy="3970318"/>
          </a:xfrm>
          <a:prstGeom prst="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/>
              <a:t>Answer Choice:</a:t>
            </a:r>
          </a:p>
          <a:p>
            <a:pPr marL="342900" indent="-342900">
              <a:buAutoNum type="alphaUcParenR"/>
            </a:pPr>
            <a:r>
              <a:rPr lang="en-US" sz="3600" dirty="0" smtClean="0"/>
              <a:t>All Blue</a:t>
            </a:r>
          </a:p>
          <a:p>
            <a:pPr marL="342900" indent="-342900">
              <a:buAutoNum type="alphaUcParenR"/>
            </a:pPr>
            <a:r>
              <a:rPr lang="en-US" sz="3600" dirty="0" smtClean="0"/>
              <a:t>½ Blue</a:t>
            </a:r>
          </a:p>
          <a:p>
            <a:pPr marL="342900" indent="-342900">
              <a:buAutoNum type="alphaUcParenR"/>
            </a:pPr>
            <a:r>
              <a:rPr lang="en-US" sz="3600" dirty="0" smtClean="0"/>
              <a:t>All Yellow</a:t>
            </a:r>
          </a:p>
          <a:p>
            <a:pPr marL="342900" indent="-342900">
              <a:buAutoNum type="alphaUcParenR"/>
            </a:pPr>
            <a:r>
              <a:rPr lang="en-US" sz="3600" dirty="0" smtClean="0"/>
              <a:t>½ Yellow</a:t>
            </a:r>
          </a:p>
          <a:p>
            <a:pPr marL="342900" indent="-342900">
              <a:buAutoNum type="alphaUcParenR"/>
            </a:pPr>
            <a:r>
              <a:rPr lang="en-US" sz="3600" dirty="0" smtClean="0"/>
              <a:t>Green</a:t>
            </a:r>
            <a:endParaRPr lang="en-US" sz="3600" dirty="0"/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1990208"/>
              </p:ext>
            </p:extLst>
          </p:nvPr>
        </p:nvGraphicFramePr>
        <p:xfrm>
          <a:off x="2782390" y="3472407"/>
          <a:ext cx="9274626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91542">
                  <a:extLst>
                    <a:ext uri="{9D8B030D-6E8A-4147-A177-3AD203B41FA5}">
                      <a16:colId xmlns:a16="http://schemas.microsoft.com/office/drawing/2014/main" xmlns="" val="2750859514"/>
                    </a:ext>
                  </a:extLst>
                </a:gridCol>
                <a:gridCol w="3091542">
                  <a:extLst>
                    <a:ext uri="{9D8B030D-6E8A-4147-A177-3AD203B41FA5}">
                      <a16:colId xmlns:a16="http://schemas.microsoft.com/office/drawing/2014/main" xmlns="" val="2912733512"/>
                    </a:ext>
                  </a:extLst>
                </a:gridCol>
                <a:gridCol w="3091542">
                  <a:extLst>
                    <a:ext uri="{9D8B030D-6E8A-4147-A177-3AD203B41FA5}">
                      <a16:colId xmlns:a16="http://schemas.microsoft.com/office/drawing/2014/main" xmlns="" val="2522973206"/>
                    </a:ext>
                  </a:extLst>
                </a:gridCol>
              </a:tblGrid>
              <a:tr h="1164907"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Complete Dominance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Incomplete Dominance</a:t>
                      </a:r>
                      <a:endParaRPr lang="en-US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 smtClean="0"/>
                        <a:t>Codominance</a:t>
                      </a:r>
                      <a:endParaRPr lang="en-US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423883435"/>
                  </a:ext>
                </a:extLst>
              </a:tr>
              <a:tr h="1162863"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1.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2.</a:t>
                      </a:r>
                      <a:endParaRPr lang="en-US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4000" dirty="0" smtClean="0"/>
                        <a:t>3.</a:t>
                      </a:r>
                    </a:p>
                    <a:p>
                      <a:endParaRPr lang="en-US" sz="4000" dirty="0" smtClean="0"/>
                    </a:p>
                    <a:p>
                      <a:endParaRPr lang="en-US" sz="4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3948426"/>
                  </a:ext>
                </a:extLst>
              </a:tr>
            </a:tbl>
          </a:graphicData>
        </a:graphic>
      </p:graphicFrame>
      <p:sp>
        <p:nvSpPr>
          <p:cNvPr id="14" name="Rectangle 13"/>
          <p:cNvSpPr/>
          <p:nvPr/>
        </p:nvSpPr>
        <p:spPr>
          <a:xfrm>
            <a:off x="9146705" y="1549586"/>
            <a:ext cx="246061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0" cap="none" spc="0" dirty="0" smtClean="0">
                <a:ln w="0">
                  <a:solidFill>
                    <a:schemeClr val="tx1"/>
                  </a:solidFill>
                </a:ln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Yellow Fish</a:t>
            </a:r>
            <a:endParaRPr lang="en-US" sz="4000" b="0" cap="none" spc="0" dirty="0">
              <a:ln w="0">
                <a:solidFill>
                  <a:schemeClr val="tx1"/>
                </a:solidFill>
              </a:ln>
              <a:solidFill>
                <a:schemeClr val="accent4">
                  <a:lumMod val="60000"/>
                  <a:lumOff val="40000"/>
                </a:schemeClr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468413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329</Words>
  <Application>Microsoft Office PowerPoint</Application>
  <PresentationFormat>Widescreen</PresentationFormat>
  <Paragraphs>59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6" baseType="lpstr">
      <vt:lpstr>Aharoni</vt:lpstr>
      <vt:lpstr>Arial</vt:lpstr>
      <vt:lpstr>Calibri</vt:lpstr>
      <vt:lpstr>Calibri Light</vt:lpstr>
      <vt:lpstr>Freestyle Script</vt:lpstr>
      <vt:lpstr>Informal Roman</vt:lpstr>
      <vt:lpstr>Office Theme</vt:lpstr>
      <vt:lpstr>Package</vt:lpstr>
      <vt:lpstr>Adobe Acrobat Document</vt:lpstr>
      <vt:lpstr>April 25, 2016 Please Do Now</vt:lpstr>
      <vt:lpstr>Agenda</vt:lpstr>
      <vt:lpstr>PowerPoint Presentation</vt:lpstr>
      <vt:lpstr>Review/Grade Heredity / Genetics Foldable</vt:lpstr>
      <vt:lpstr>PowerPoint Presentation</vt:lpstr>
      <vt:lpstr>Monster Babies Activity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April 25, 2016 Please Do Now</dc:title>
  <dc:creator>Katherine Pease</dc:creator>
  <cp:lastModifiedBy>Pease, Katherine J</cp:lastModifiedBy>
  <cp:revision>7</cp:revision>
  <dcterms:created xsi:type="dcterms:W3CDTF">2016-04-25T01:33:21Z</dcterms:created>
  <dcterms:modified xsi:type="dcterms:W3CDTF">2016-04-25T13:06:23Z</dcterms:modified>
</cp:coreProperties>
</file>