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3" r:id="rId6"/>
    <p:sldId id="260" r:id="rId7"/>
    <p:sldId id="261" r:id="rId8"/>
    <p:sldId id="262" r:id="rId9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4" y="-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6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6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8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0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4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40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5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4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00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C5E0-3E61-4A67-A6ED-310CEBBD3FD9}" type="datetimeFigureOut">
              <a:rPr lang="en-US" smtClean="0"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6799-0276-4A0A-BCF3-52B432EDD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1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hNWI7KVJh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19946"/>
          </a:xfrm>
        </p:spPr>
        <p:txBody>
          <a:bodyPr/>
          <a:lstStyle/>
          <a:p>
            <a:r>
              <a:rPr lang="en-US" dirty="0" smtClean="0"/>
              <a:t>April </a:t>
            </a:r>
            <a:r>
              <a:rPr lang="en-US" dirty="0" smtClean="0"/>
              <a:t>21, </a:t>
            </a:r>
            <a:r>
              <a:rPr lang="en-US" dirty="0" smtClean="0"/>
              <a:t>2016 Please Do 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23406"/>
            <a:ext cx="12192000" cy="5734594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Collect Please Do Now from blue basket, clicker, chrome book, pen/pencil that works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Take out Textbook and complete please do now on own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701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691" y="-261893"/>
            <a:ext cx="10515600" cy="1325563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" y="901336"/>
            <a:ext cx="11210109" cy="5865223"/>
          </a:xfrm>
        </p:spPr>
        <p:txBody>
          <a:bodyPr>
            <a:noAutofit/>
          </a:bodyPr>
          <a:lstStyle/>
          <a:p>
            <a:r>
              <a:rPr lang="en-US" sz="5400" dirty="0" smtClean="0"/>
              <a:t>Please Do Now</a:t>
            </a:r>
          </a:p>
          <a:p>
            <a:r>
              <a:rPr lang="en-US" sz="5400" dirty="0" smtClean="0"/>
              <a:t>DOL</a:t>
            </a:r>
          </a:p>
          <a:p>
            <a:r>
              <a:rPr lang="en-US" sz="5400" dirty="0" smtClean="0"/>
              <a:t>Video Clip</a:t>
            </a:r>
          </a:p>
          <a:p>
            <a:r>
              <a:rPr lang="en-US" sz="5400" dirty="0" smtClean="0"/>
              <a:t>Complete </a:t>
            </a:r>
            <a:r>
              <a:rPr lang="en-US" sz="5400" dirty="0" err="1" smtClean="0"/>
              <a:t>Mendelism</a:t>
            </a:r>
            <a:r>
              <a:rPr lang="en-US" sz="5400" dirty="0" smtClean="0"/>
              <a:t> Genetics Note Outline </a:t>
            </a:r>
            <a:endParaRPr lang="en-US" sz="5400" dirty="0" smtClean="0"/>
          </a:p>
          <a:p>
            <a:r>
              <a:rPr lang="en-US" sz="5400" dirty="0" smtClean="0"/>
              <a:t>Exit Slip.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1332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7417"/>
            <a:ext cx="12365502" cy="6857999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15388" y="1154090"/>
            <a:ext cx="12192000" cy="395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91886" y="446204"/>
            <a:ext cx="1163900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chemeClr val="accent3"/>
                </a:solidFill>
                <a:effectLst/>
              </a:rPr>
              <a:t>DOL/Exit Slip: Asexual/Sexual Reproduction</a:t>
            </a:r>
            <a:endParaRPr lang="en-US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24948"/>
            <a:ext cx="1203089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Name: __________________________________________________________  Class Period: ___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-1576141" y="4358530"/>
            <a:ext cx="40756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Forte" panose="03060902040502070203" pitchFamily="66" charset="0"/>
              </a:rPr>
              <a:t>Wednesday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Forte" panose="03060902040502070203" pitchFamily="66" charset="0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2" y="958039"/>
            <a:ext cx="11821884" cy="104926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000" dirty="0" smtClean="0"/>
              <a:t>Name the type of reproduction (asexual or sexual) seen in each of the pictures below. Click A for Sexual Reproduction and B for Asexual Reproduction  </a:t>
            </a:r>
            <a:br>
              <a:rPr lang="en-US" altLang="en-US" sz="2000" dirty="0" smtClean="0"/>
            </a:br>
            <a:r>
              <a:rPr lang="en-US" altLang="en-US" sz="2000" b="1" dirty="0" smtClean="0"/>
              <a:t>Word Bank:  A) Sexual Reproduction  B) Asexual Reproduction</a:t>
            </a:r>
          </a:p>
        </p:txBody>
      </p:sp>
      <p:pic>
        <p:nvPicPr>
          <p:cNvPr id="15" name="Picture 5" descr="planaria-regene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115" y="2017920"/>
            <a:ext cx="3276600" cy="148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 descr="roo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6" y="2072606"/>
            <a:ext cx="40671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06%20fertiliza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76" y="4410453"/>
            <a:ext cx="33337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binary%20fiss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543" y="4411141"/>
            <a:ext cx="531274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64078" y="1977076"/>
            <a:ext cx="3635650" cy="1504950"/>
          </a:xfrm>
          <a:prstGeom prst="rect">
            <a:avLst/>
          </a:prstGeom>
        </p:spPr>
      </p:pic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4553811" y="3386407"/>
            <a:ext cx="540751" cy="47987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#2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21" name="WordArt 14"/>
          <p:cNvSpPr>
            <a:spLocks noChangeArrowheads="1" noChangeShapeType="1" noTextEdit="1"/>
          </p:cNvSpPr>
          <p:nvPr/>
        </p:nvSpPr>
        <p:spPr bwMode="auto">
          <a:xfrm>
            <a:off x="7758308" y="6144510"/>
            <a:ext cx="482840" cy="58112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#5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22" name="WordArt 15"/>
          <p:cNvSpPr>
            <a:spLocks noChangeArrowheads="1" noChangeShapeType="1" noTextEdit="1"/>
          </p:cNvSpPr>
          <p:nvPr/>
        </p:nvSpPr>
        <p:spPr bwMode="auto">
          <a:xfrm>
            <a:off x="1133955" y="6313078"/>
            <a:ext cx="649629" cy="41255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#4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23" name="WordArt 13"/>
          <p:cNvSpPr>
            <a:spLocks noChangeArrowheads="1" noChangeShapeType="1" noTextEdit="1"/>
          </p:cNvSpPr>
          <p:nvPr/>
        </p:nvSpPr>
        <p:spPr bwMode="auto">
          <a:xfrm>
            <a:off x="1038543" y="3332917"/>
            <a:ext cx="420227" cy="40765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#1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24" name="WordArt 13"/>
          <p:cNvSpPr>
            <a:spLocks noChangeArrowheads="1" noChangeShapeType="1" noTextEdit="1"/>
          </p:cNvSpPr>
          <p:nvPr/>
        </p:nvSpPr>
        <p:spPr bwMode="auto">
          <a:xfrm>
            <a:off x="8377303" y="3506355"/>
            <a:ext cx="511131" cy="43546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#3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179171" y="3788229"/>
            <a:ext cx="2935629" cy="130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018376" y="6706040"/>
            <a:ext cx="2935629" cy="130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25899" y="6719102"/>
            <a:ext cx="2935629" cy="130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632869" y="3891170"/>
            <a:ext cx="2935629" cy="130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43573" y="3836918"/>
            <a:ext cx="2935629" cy="130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05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15388" y="1154090"/>
            <a:ext cx="12192000" cy="395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Directions: Read pgs. 216-217 aloud as a group.  Use information collected to complete questions below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91886" y="446204"/>
            <a:ext cx="1163900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chemeClr val="accent3"/>
                </a:solidFill>
                <a:effectLst/>
              </a:rPr>
              <a:t>Please Do Now: Heredity</a:t>
            </a:r>
            <a:endParaRPr lang="en-US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582155"/>
              </p:ext>
            </p:extLst>
          </p:nvPr>
        </p:nvGraphicFramePr>
        <p:xfrm>
          <a:off x="1035169" y="1713899"/>
          <a:ext cx="10995721" cy="503976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72137">
                  <a:extLst>
                    <a:ext uri="{9D8B030D-6E8A-4147-A177-3AD203B41FA5}">
                      <a16:colId xmlns:a16="http://schemas.microsoft.com/office/drawing/2014/main" xmlns="" val="3009478286"/>
                    </a:ext>
                  </a:extLst>
                </a:gridCol>
                <a:gridCol w="6779952">
                  <a:extLst>
                    <a:ext uri="{9D8B030D-6E8A-4147-A177-3AD203B41FA5}">
                      <a16:colId xmlns:a16="http://schemas.microsoft.com/office/drawing/2014/main" xmlns="" val="3247594980"/>
                    </a:ext>
                  </a:extLst>
                </a:gridCol>
                <a:gridCol w="1873766">
                  <a:extLst>
                    <a:ext uri="{9D8B030D-6E8A-4147-A177-3AD203B41FA5}">
                      <a16:colId xmlns:a16="http://schemas.microsoft.com/office/drawing/2014/main" xmlns="" val="4109364809"/>
                    </a:ext>
                  </a:extLst>
                </a:gridCol>
                <a:gridCol w="1869866">
                  <a:extLst>
                    <a:ext uri="{9D8B030D-6E8A-4147-A177-3AD203B41FA5}">
                      <a16:colId xmlns:a16="http://schemas.microsoft.com/office/drawing/2014/main" xmlns="" val="898119675"/>
                    </a:ext>
                  </a:extLst>
                </a:gridCol>
              </a:tblGrid>
              <a:tr h="395045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 / Statement</a:t>
                      </a:r>
                      <a:r>
                        <a:rPr lang="en-US" baseline="0" dirty="0" smtClean="0"/>
                        <a:t> to Answer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Choice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Choice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6423055"/>
                  </a:ext>
                </a:extLst>
              </a:tr>
              <a:tr h="91423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passing of genetic material from parents to offspring is called _____________.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Heredity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Genetics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1215559"/>
                  </a:ext>
                </a:extLst>
              </a:tr>
              <a:tr h="914235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 is</a:t>
                      </a:r>
                      <a:r>
                        <a:rPr lang="en-US" baseline="0" dirty="0" smtClean="0"/>
                        <a:t> know for doing the first major experiments that investigated heredity?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Albert</a:t>
                      </a:r>
                      <a:r>
                        <a:rPr lang="en-US" baseline="0" dirty="0" smtClean="0"/>
                        <a:t> Einstein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Gregor Mendel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9856689"/>
                  </a:ext>
                </a:extLst>
              </a:tr>
              <a:tr h="914235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These characteristics</a:t>
                      </a:r>
                      <a:r>
                        <a:rPr lang="en-US" baseline="0" dirty="0" smtClean="0"/>
                        <a:t> that Mendel studied had two different forms.  These different forms, such as green or yellow pea color are called______.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7502147"/>
                  </a:ext>
                </a:extLst>
              </a:tr>
              <a:tr h="91423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Gregor</a:t>
                      </a:r>
                      <a:r>
                        <a:rPr lang="en-US" baseline="0" dirty="0" smtClean="0"/>
                        <a:t> found that a __________ plant will always produce offspring with a certain trait when allowed to self pollinate.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True-Breeding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Traits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4421581"/>
                  </a:ext>
                </a:extLst>
              </a:tr>
              <a:tr h="987612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Mendel studied different features that formed in a population. These features are called_____________.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Traits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1988801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0" y="224948"/>
            <a:ext cx="1203089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Name: __________________________________________________________  Class Period: ___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 rot="16200000">
            <a:off x="-1399792" y="4534878"/>
            <a:ext cx="37229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Forte" panose="03060902040502070203" pitchFamily="66" charset="0"/>
              </a:rPr>
              <a:t>Thursday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11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1120"/>
            <a:ext cx="12365502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" y="-109854"/>
            <a:ext cx="10515600" cy="1325563"/>
          </a:xfrm>
        </p:spPr>
        <p:txBody>
          <a:bodyPr/>
          <a:lstStyle/>
          <a:p>
            <a:r>
              <a:rPr lang="en-US" dirty="0" smtClean="0"/>
              <a:t>Essential Question: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944880"/>
            <a:ext cx="8534400" cy="5679440"/>
          </a:xfrm>
        </p:spPr>
        <p:txBody>
          <a:bodyPr>
            <a:normAutofit/>
          </a:bodyPr>
          <a:lstStyle/>
          <a:p>
            <a:r>
              <a:rPr lang="en-US" sz="6000" dirty="0"/>
              <a:t>Have you ever heard that you have your mother’s eyes, or your father’s nose?  Why do you think this is? What do you think causes this? Explain.</a:t>
            </a:r>
          </a:p>
        </p:txBody>
      </p:sp>
    </p:spTree>
    <p:extLst>
      <p:ext uri="{BB962C8B-B14F-4D97-AF65-F5344CB8AC3E}">
        <p14:creationId xmlns:p14="http://schemas.microsoft.com/office/powerpoint/2010/main" val="232362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65502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Gregor</a:t>
            </a:r>
            <a:r>
              <a:rPr lang="en-US" dirty="0" smtClean="0"/>
              <a:t> Mendel / Genetics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https</a:t>
            </a:r>
            <a:r>
              <a:rPr lang="en-US">
                <a:hlinkClick r:id="rId3"/>
              </a:rPr>
              <a:t>://</a:t>
            </a:r>
            <a:r>
              <a:rPr lang="en-US" smtClean="0">
                <a:hlinkClick r:id="rId3"/>
              </a:rPr>
              <a:t>www.youtube.com/watch?v=MhNWI7KVJh4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34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65502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6" y="914400"/>
            <a:ext cx="11816078" cy="581297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4</a:t>
            </a:r>
            <a:r>
              <a:rPr lang="en-US" sz="4000" dirty="0" smtClean="0"/>
              <a:t>. Heredity / Mendel Genetics Note Outline</a:t>
            </a:r>
          </a:p>
          <a:p>
            <a:r>
              <a:rPr lang="en-US" sz="4000" dirty="0" smtClean="0"/>
              <a:t>5. Heredity / Mendel Genetics Foldable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Resources to Assist: Journal Notes, power points, textbooks, </a:t>
            </a:r>
            <a:r>
              <a:rPr lang="en-US" sz="3600" dirty="0" smtClean="0">
                <a:hlinkClick r:id="rId3"/>
              </a:rPr>
              <a:t>www.coachpease.com</a:t>
            </a:r>
            <a:r>
              <a:rPr lang="en-US" sz="3600" dirty="0" smtClean="0"/>
              <a:t>, www.marshscience6.blogspot.com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2387382" y="237198"/>
            <a:ext cx="72082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chemeClr val="accent3"/>
                </a:solidFill>
                <a:effectLst/>
              </a:rPr>
              <a:t>Complete </a:t>
            </a:r>
            <a:r>
              <a:rPr lang="en-US" sz="4400" b="1" cap="none" spc="0" dirty="0" smtClean="0">
                <a:ln/>
                <a:solidFill>
                  <a:schemeClr val="accent3"/>
                </a:solidFill>
                <a:effectLst/>
              </a:rPr>
              <a:t>This Weeks Play List</a:t>
            </a:r>
            <a:endParaRPr lang="en-US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579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65502" cy="6857999"/>
          </a:xfrm>
          <a:prstGeom prst="rect">
            <a:avLst/>
          </a:prstGeom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115388" y="1154090"/>
            <a:ext cx="12192000" cy="395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Directions: Read pgs. 216-217 aloud as a group.  Use information collected to complete questions below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391886" y="446204"/>
            <a:ext cx="1163900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chemeClr val="accent3"/>
                </a:solidFill>
                <a:effectLst/>
              </a:rPr>
              <a:t>Dol/Exit Slip: Heredity</a:t>
            </a:r>
            <a:endParaRPr lang="en-US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37961"/>
              </p:ext>
            </p:extLst>
          </p:nvPr>
        </p:nvGraphicFramePr>
        <p:xfrm>
          <a:off x="1035169" y="1713899"/>
          <a:ext cx="10995721" cy="50395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72137">
                  <a:extLst>
                    <a:ext uri="{9D8B030D-6E8A-4147-A177-3AD203B41FA5}">
                      <a16:colId xmlns:a16="http://schemas.microsoft.com/office/drawing/2014/main" xmlns="" val="3009478286"/>
                    </a:ext>
                  </a:extLst>
                </a:gridCol>
                <a:gridCol w="6779952">
                  <a:extLst>
                    <a:ext uri="{9D8B030D-6E8A-4147-A177-3AD203B41FA5}">
                      <a16:colId xmlns:a16="http://schemas.microsoft.com/office/drawing/2014/main" xmlns="" val="3247594980"/>
                    </a:ext>
                  </a:extLst>
                </a:gridCol>
                <a:gridCol w="1873766">
                  <a:extLst>
                    <a:ext uri="{9D8B030D-6E8A-4147-A177-3AD203B41FA5}">
                      <a16:colId xmlns:a16="http://schemas.microsoft.com/office/drawing/2014/main" xmlns="" val="4109364809"/>
                    </a:ext>
                  </a:extLst>
                </a:gridCol>
                <a:gridCol w="1869866">
                  <a:extLst>
                    <a:ext uri="{9D8B030D-6E8A-4147-A177-3AD203B41FA5}">
                      <a16:colId xmlns:a16="http://schemas.microsoft.com/office/drawing/2014/main" xmlns="" val="898119675"/>
                    </a:ext>
                  </a:extLst>
                </a:gridCol>
              </a:tblGrid>
              <a:tr h="395045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 / Statement</a:t>
                      </a:r>
                      <a:r>
                        <a:rPr lang="en-US" baseline="0" dirty="0" smtClean="0"/>
                        <a:t> to Answer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Choice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Choice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6423055"/>
                  </a:ext>
                </a:extLst>
              </a:tr>
              <a:tr h="91423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Gregor Mendel is</a:t>
                      </a:r>
                      <a:r>
                        <a:rPr lang="en-US" baseline="0" dirty="0" smtClean="0"/>
                        <a:t> know for the study of _____________.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Diseases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Genetics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1215559"/>
                  </a:ext>
                </a:extLst>
              </a:tr>
              <a:tr h="914235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Mendel’s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generation produced all green peas.  Green pea color is the ________ , stronger trait.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Dominant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Recessive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9856689"/>
                  </a:ext>
                </a:extLst>
              </a:tr>
              <a:tr h="914235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Mendel</a:t>
                      </a:r>
                      <a:r>
                        <a:rPr lang="en-US" baseline="0" dirty="0" smtClean="0"/>
                        <a:t> called the weaker yellow pea color the ____________ trait because it seemed to fade away.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Dominant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Recessive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7502147"/>
                  </a:ext>
                </a:extLst>
              </a:tr>
              <a:tr h="91423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Gregor</a:t>
                      </a:r>
                      <a:r>
                        <a:rPr lang="en-US" baseline="0" dirty="0" smtClean="0"/>
                        <a:t> found that a __________ plant will always produce offspring with a certain trait when allowed to self pollinate.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True-breeding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Traits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4421581"/>
                  </a:ext>
                </a:extLst>
              </a:tr>
              <a:tr h="987612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These characteristics</a:t>
                      </a:r>
                      <a:r>
                        <a:rPr lang="en-US" baseline="0" dirty="0" smtClean="0"/>
                        <a:t> that Mendel studied had two different forms.  These different forms, such as green or yellow pea color are called______.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Self-Pollinate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Traits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1988801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0" y="224948"/>
            <a:ext cx="1203089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Name: __________________________________________________________  Class Period: ___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-1399792" y="4534878"/>
            <a:ext cx="37229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Forte" panose="03060902040502070203" pitchFamily="66" charset="0"/>
              </a:rPr>
              <a:t>Thursday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728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467</Words>
  <Application>Microsoft Office PowerPoint</Application>
  <PresentationFormat>Widescreen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Forte</vt:lpstr>
      <vt:lpstr>Impact</vt:lpstr>
      <vt:lpstr>Office Theme</vt:lpstr>
      <vt:lpstr>April 21, 2016 Please Do Now</vt:lpstr>
      <vt:lpstr>Agenda</vt:lpstr>
      <vt:lpstr>Name the type of reproduction (asexual or sexual) seen in each of the pictures below. Click A for Sexual Reproduction and B for Asexual Reproduction   Word Bank:  A) Sexual Reproduction  B) Asexual Reproduction</vt:lpstr>
      <vt:lpstr>PowerPoint Presentation</vt:lpstr>
      <vt:lpstr>Essential Question:</vt:lpstr>
      <vt:lpstr>Gregor Mendel / Genetics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20, 2016 Please Do Now</dc:title>
  <dc:creator>Katherine Pease</dc:creator>
  <cp:lastModifiedBy>Pease, Katherine J</cp:lastModifiedBy>
  <cp:revision>7</cp:revision>
  <cp:lastPrinted>2016-04-20T06:13:44Z</cp:lastPrinted>
  <dcterms:created xsi:type="dcterms:W3CDTF">2016-04-20T05:42:56Z</dcterms:created>
  <dcterms:modified xsi:type="dcterms:W3CDTF">2016-04-21T13:26:27Z</dcterms:modified>
</cp:coreProperties>
</file>