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57" r:id="rId5"/>
    <p:sldId id="260" r:id="rId6"/>
    <p:sldId id="261" r:id="rId7"/>
    <p:sldId id="262" r:id="rId8"/>
  </p:sldIdLst>
  <p:sldSz cx="12192000" cy="6858000"/>
  <p:notesSz cx="7077075" cy="9363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BC5E0-3E61-4A67-A6ED-310CEBBD3FD9}" type="datetimeFigureOut">
              <a:rPr lang="en-US" smtClean="0"/>
              <a:t>4/19/2016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56799-0276-4A0A-BCF3-52B432EDDF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0566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BC5E0-3E61-4A67-A6ED-310CEBBD3FD9}" type="datetimeFigureOut">
              <a:rPr lang="en-US" smtClean="0"/>
              <a:t>4/19/2016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56799-0276-4A0A-BCF3-52B432EDDF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58668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BC5E0-3E61-4A67-A6ED-310CEBBD3FD9}" type="datetimeFigureOut">
              <a:rPr lang="en-US" smtClean="0"/>
              <a:t>4/19/2016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56799-0276-4A0A-BCF3-52B432EDDF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8269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BC5E0-3E61-4A67-A6ED-310CEBBD3FD9}" type="datetimeFigureOut">
              <a:rPr lang="en-US" smtClean="0"/>
              <a:t>4/19/2016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56799-0276-4A0A-BCF3-52B432EDDF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9897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BC5E0-3E61-4A67-A6ED-310CEBBD3FD9}" type="datetimeFigureOut">
              <a:rPr lang="en-US" smtClean="0"/>
              <a:t>4/19/2016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56799-0276-4A0A-BCF3-52B432EDDF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60065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BC5E0-3E61-4A67-A6ED-310CEBBD3FD9}" type="datetimeFigureOut">
              <a:rPr lang="en-US" smtClean="0"/>
              <a:t>4/19/2016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56799-0276-4A0A-BCF3-52B432EDDF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8966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BC5E0-3E61-4A67-A6ED-310CEBBD3FD9}" type="datetimeFigureOut">
              <a:rPr lang="en-US" smtClean="0"/>
              <a:t>4/19/2016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56799-0276-4A0A-BCF3-52B432EDDF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72482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BC5E0-3E61-4A67-A6ED-310CEBBD3FD9}" type="datetimeFigureOut">
              <a:rPr lang="en-US" smtClean="0"/>
              <a:t>4/19/2016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56799-0276-4A0A-BCF3-52B432EDDF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9401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BC5E0-3E61-4A67-A6ED-310CEBBD3FD9}" type="datetimeFigureOut">
              <a:rPr lang="en-US" smtClean="0"/>
              <a:t>4/19/2016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56799-0276-4A0A-BCF3-52B432EDDF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37514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BC5E0-3E61-4A67-A6ED-310CEBBD3FD9}" type="datetimeFigureOut">
              <a:rPr lang="en-US" smtClean="0"/>
              <a:t>4/19/2016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56799-0276-4A0A-BCF3-52B432EDDF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07429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BC5E0-3E61-4A67-A6ED-310CEBBD3FD9}" type="datetimeFigureOut">
              <a:rPr lang="en-US" smtClean="0"/>
              <a:t>4/19/2016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56799-0276-4A0A-BCF3-52B432EDDF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4009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ABC5E0-3E61-4A67-A6ED-310CEBBD3FD9}" type="datetimeFigureOut">
              <a:rPr lang="en-US" smtClean="0"/>
              <a:t>4/19/2016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F56799-0276-4A0A-BCF3-52B432EDDF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88185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O4aiBi_ontE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achpease.com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0"/>
            <a:ext cx="12365502" cy="6857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1019946"/>
          </a:xfrm>
        </p:spPr>
        <p:txBody>
          <a:bodyPr/>
          <a:lstStyle/>
          <a:p>
            <a:r>
              <a:rPr lang="en-US" dirty="0" smtClean="0"/>
              <a:t>April 20, 2016 Please Do Now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123406"/>
            <a:ext cx="12192000" cy="5734594"/>
          </a:xfrm>
        </p:spPr>
        <p:txBody>
          <a:bodyPr>
            <a:noAutofit/>
          </a:bodyPr>
          <a:lstStyle/>
          <a:p>
            <a:pPr marL="457200" indent="-457200" algn="l">
              <a:buAutoNum type="arabicPeriod"/>
            </a:pPr>
            <a:r>
              <a:rPr lang="en-US" sz="5400" dirty="0" smtClean="0"/>
              <a:t>Sharpen Pencil</a:t>
            </a:r>
          </a:p>
          <a:p>
            <a:pPr marL="457200" indent="-457200" algn="l">
              <a:buAutoNum type="arabicPeriod"/>
            </a:pPr>
            <a:r>
              <a:rPr lang="en-US" sz="5400" dirty="0" smtClean="0"/>
              <a:t>Collect Please Do Now from blue basket, clicker, chrome book, pen/pencil that works</a:t>
            </a:r>
          </a:p>
          <a:p>
            <a:pPr marL="457200" indent="-457200" algn="l">
              <a:buAutoNum type="arabicPeriod"/>
            </a:pPr>
            <a:r>
              <a:rPr lang="en-US" sz="5400" dirty="0" smtClean="0"/>
              <a:t>Take out Textbook and complete please do now on own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227014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0"/>
            <a:ext cx="12365502" cy="6857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691" y="-261893"/>
            <a:ext cx="10515600" cy="1325563"/>
          </a:xfrm>
        </p:spPr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691" y="901336"/>
            <a:ext cx="11210109" cy="5865223"/>
          </a:xfrm>
        </p:spPr>
        <p:txBody>
          <a:bodyPr>
            <a:noAutofit/>
          </a:bodyPr>
          <a:lstStyle/>
          <a:p>
            <a:r>
              <a:rPr lang="en-US" sz="5400" dirty="0" smtClean="0"/>
              <a:t>Please Do Now</a:t>
            </a:r>
          </a:p>
          <a:p>
            <a:r>
              <a:rPr lang="en-US" sz="5400" dirty="0" smtClean="0"/>
              <a:t>DOL</a:t>
            </a:r>
          </a:p>
          <a:p>
            <a:r>
              <a:rPr lang="en-US" sz="5400" dirty="0" smtClean="0"/>
              <a:t>Video Clip</a:t>
            </a:r>
          </a:p>
          <a:p>
            <a:r>
              <a:rPr lang="en-US" sz="5400" dirty="0" smtClean="0"/>
              <a:t>Complete Asexual / Sexual Reproduction Playlist</a:t>
            </a:r>
          </a:p>
          <a:p>
            <a:r>
              <a:rPr lang="en-US" sz="5400" dirty="0" smtClean="0"/>
              <a:t>Exit Slip.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2313328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0"/>
            <a:ext cx="12365502" cy="6857999"/>
          </a:xfrm>
          <a:prstGeom prst="rect">
            <a:avLst/>
          </a:prstGeom>
        </p:spPr>
      </p:pic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1713900"/>
            <a:ext cx="1918448" cy="4351338"/>
          </a:xfrm>
        </p:spPr>
        <p:txBody>
          <a:bodyPr/>
          <a:lstStyle/>
          <a:p>
            <a:r>
              <a:rPr lang="en-US" i="1" u="sng" dirty="0" smtClean="0"/>
              <a:t>Word Bank</a:t>
            </a:r>
          </a:p>
          <a:p>
            <a:pPr marL="514350" indent="-514350">
              <a:buAutoNum type="alphaUcParenR"/>
            </a:pPr>
            <a:r>
              <a:rPr lang="en-US" dirty="0" smtClean="0"/>
              <a:t>Yes</a:t>
            </a:r>
          </a:p>
          <a:p>
            <a:pPr marL="514350" indent="-514350">
              <a:buAutoNum type="alphaUcParenR"/>
            </a:pPr>
            <a:r>
              <a:rPr lang="en-US" dirty="0" smtClean="0"/>
              <a:t>No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91886" y="446204"/>
            <a:ext cx="11639005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4000" b="1" cap="none" spc="0" dirty="0" smtClean="0">
                <a:ln/>
                <a:solidFill>
                  <a:schemeClr val="accent3"/>
                </a:solidFill>
                <a:effectLst/>
              </a:rPr>
              <a:t>DOL/Exit Slip: Asexual/Sexual Reproduction</a:t>
            </a:r>
            <a:endParaRPr lang="en-US" sz="4000" b="1" cap="none" spc="0" dirty="0">
              <a:ln/>
              <a:solidFill>
                <a:schemeClr val="accent3"/>
              </a:solidFill>
              <a:effectLst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64777" y="1006014"/>
            <a:ext cx="119902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Directions:  Use the word bank to complete the chart below/ click in correct answer choice using the All In Clickers.  (See Pg.211 for same chart below)  If answer is yes click in A / If answer is no click in B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7246894"/>
              </p:ext>
            </p:extLst>
          </p:nvPr>
        </p:nvGraphicFramePr>
        <p:xfrm>
          <a:off x="1385046" y="1713899"/>
          <a:ext cx="10645842" cy="4902054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909483">
                  <a:extLst>
                    <a:ext uri="{9D8B030D-6E8A-4147-A177-3AD203B41FA5}">
                      <a16:colId xmlns:a16="http://schemas.microsoft.com/office/drawing/2014/main" val="3223245532"/>
                    </a:ext>
                  </a:extLst>
                </a:gridCol>
                <a:gridCol w="1008530">
                  <a:extLst>
                    <a:ext uri="{9D8B030D-6E8A-4147-A177-3AD203B41FA5}">
                      <a16:colId xmlns:a16="http://schemas.microsoft.com/office/drawing/2014/main" val="2759508784"/>
                    </a:ext>
                  </a:extLst>
                </a:gridCol>
                <a:gridCol w="2404908">
                  <a:extLst>
                    <a:ext uri="{9D8B030D-6E8A-4147-A177-3AD203B41FA5}">
                      <a16:colId xmlns:a16="http://schemas.microsoft.com/office/drawing/2014/main" val="3062703300"/>
                    </a:ext>
                  </a:extLst>
                </a:gridCol>
                <a:gridCol w="1774307">
                  <a:extLst>
                    <a:ext uri="{9D8B030D-6E8A-4147-A177-3AD203B41FA5}">
                      <a16:colId xmlns:a16="http://schemas.microsoft.com/office/drawing/2014/main" val="1332400895"/>
                    </a:ext>
                  </a:extLst>
                </a:gridCol>
                <a:gridCol w="1774307">
                  <a:extLst>
                    <a:ext uri="{9D8B030D-6E8A-4147-A177-3AD203B41FA5}">
                      <a16:colId xmlns:a16="http://schemas.microsoft.com/office/drawing/2014/main" val="2624611162"/>
                    </a:ext>
                  </a:extLst>
                </a:gridCol>
                <a:gridCol w="1774307">
                  <a:extLst>
                    <a:ext uri="{9D8B030D-6E8A-4147-A177-3AD203B41FA5}">
                      <a16:colId xmlns:a16="http://schemas.microsoft.com/office/drawing/2014/main" val="1900472969"/>
                    </a:ext>
                  </a:extLst>
                </a:gridCol>
              </a:tblGrid>
              <a:tr h="1771598"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Quick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Increases Chance of Survival in changing environment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Produces genetic variation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Doesn’t need a partner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Requires complex structures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309480"/>
                  </a:ext>
                </a:extLst>
              </a:tr>
              <a:tr h="1240119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Asexual Reproduction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#1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#2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#3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#4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#5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8318694"/>
                  </a:ext>
                </a:extLst>
              </a:tr>
              <a:tr h="1890337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Sexual Reproduction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#6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#7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#8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#9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#10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6488698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 rot="16200000">
            <a:off x="-712695" y="4574258"/>
            <a:ext cx="2810436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  <a:effectLst/>
                <a:latin typeface="Forte" panose="03060902040502070203" pitchFamily="66" charset="0"/>
              </a:rPr>
              <a:t>Tuesday</a:t>
            </a:r>
            <a:endParaRPr lang="en-US" sz="5400" b="1" cap="none" spc="0" dirty="0">
              <a:ln w="12700">
                <a:solidFill>
                  <a:schemeClr val="accent5"/>
                </a:solidFill>
                <a:prstDash val="solid"/>
              </a:ln>
              <a:pattFill prst="ltDnDiag">
                <a:fgClr>
                  <a:schemeClr val="accent5">
                    <a:lumMod val="60000"/>
                    <a:lumOff val="40000"/>
                  </a:schemeClr>
                </a:fgClr>
                <a:bgClr>
                  <a:schemeClr val="bg1"/>
                </a:bgClr>
              </a:pattFill>
              <a:effectLst/>
              <a:latin typeface="Forte" panose="03060902040502070203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10519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0"/>
            <a:ext cx="12365502" cy="6857999"/>
          </a:xfrm>
          <a:prstGeom prst="rect">
            <a:avLst/>
          </a:prstGeom>
        </p:spPr>
      </p:pic>
      <p:sp>
        <p:nvSpPr>
          <p:cNvPr id="6" name="Subtitle 2"/>
          <p:cNvSpPr txBox="1">
            <a:spLocks/>
          </p:cNvSpPr>
          <p:nvPr/>
        </p:nvSpPr>
        <p:spPr>
          <a:xfrm>
            <a:off x="115388" y="1154090"/>
            <a:ext cx="12192000" cy="39519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smtClean="0"/>
              <a:t>Directions: Read pgs. 204-212 silently to self.  Use information collected to complete questions below (? On pg.212)</a:t>
            </a:r>
            <a:endParaRPr lang="en-US" sz="2000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8292324"/>
              </p:ext>
            </p:extLst>
          </p:nvPr>
        </p:nvGraphicFramePr>
        <p:xfrm>
          <a:off x="923330" y="1549286"/>
          <a:ext cx="11107559" cy="5191147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476939">
                  <a:extLst>
                    <a:ext uri="{9D8B030D-6E8A-4147-A177-3AD203B41FA5}">
                      <a16:colId xmlns:a16="http://schemas.microsoft.com/office/drawing/2014/main" val="3009478286"/>
                    </a:ext>
                  </a:extLst>
                </a:gridCol>
                <a:gridCol w="6848911">
                  <a:extLst>
                    <a:ext uri="{9D8B030D-6E8A-4147-A177-3AD203B41FA5}">
                      <a16:colId xmlns:a16="http://schemas.microsoft.com/office/drawing/2014/main" val="3247594980"/>
                    </a:ext>
                  </a:extLst>
                </a:gridCol>
                <a:gridCol w="1892825">
                  <a:extLst>
                    <a:ext uri="{9D8B030D-6E8A-4147-A177-3AD203B41FA5}">
                      <a16:colId xmlns:a16="http://schemas.microsoft.com/office/drawing/2014/main" val="4109364809"/>
                    </a:ext>
                  </a:extLst>
                </a:gridCol>
                <a:gridCol w="1888884">
                  <a:extLst>
                    <a:ext uri="{9D8B030D-6E8A-4147-A177-3AD203B41FA5}">
                      <a16:colId xmlns:a16="http://schemas.microsoft.com/office/drawing/2014/main" val="898119675"/>
                    </a:ext>
                  </a:extLst>
                </a:gridCol>
              </a:tblGrid>
              <a:tr h="407532">
                <a:tc>
                  <a:txBody>
                    <a:bodyPr/>
                    <a:lstStyle/>
                    <a:p>
                      <a:r>
                        <a:rPr lang="en-US" dirty="0" smtClean="0"/>
                        <a:t>#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Question / Statement</a:t>
                      </a:r>
                      <a:r>
                        <a:rPr lang="en-US" baseline="0" dirty="0" smtClean="0"/>
                        <a:t> to Answer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Answer Choice 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Answer Choice B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6423055"/>
                  </a:ext>
                </a:extLst>
              </a:tr>
              <a:tr h="956723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 offspring of asexual reproduction are genetically</a:t>
                      </a:r>
                      <a:r>
                        <a:rPr lang="en-US" baseline="0" dirty="0" smtClean="0"/>
                        <a:t> _________ to the parent organism.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Identical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Similar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1215559"/>
                  </a:ext>
                </a:extLst>
              </a:tr>
              <a:tr h="956723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Sexual</a:t>
                      </a:r>
                      <a:r>
                        <a:rPr lang="en-US" baseline="0" dirty="0" smtClean="0"/>
                        <a:t> Reproduction increases genetic ______________.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Variation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Similarity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9856689"/>
                  </a:ext>
                </a:extLst>
              </a:tr>
              <a:tr h="956723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 benefit of asexual reproduction is that it is___________.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Fast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Slow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7502147"/>
                  </a:ext>
                </a:extLst>
              </a:tr>
              <a:tr h="956723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Male and Female sex cells join during___________.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Fertilization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meiosis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4421581"/>
                  </a:ext>
                </a:extLst>
              </a:tr>
              <a:tr h="956723"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Prokaryotes reproduce by ________________.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Budding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Binary Fission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1988801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 rot="16200000">
            <a:off x="-1576141" y="4358530"/>
            <a:ext cx="4075611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  <a:effectLst/>
                <a:latin typeface="Forte" panose="03060902040502070203" pitchFamily="66" charset="0"/>
              </a:rPr>
              <a:t>Wednesday</a:t>
            </a:r>
            <a:endParaRPr lang="en-US" sz="5400" b="1" cap="none" spc="0" dirty="0">
              <a:ln w="12700">
                <a:solidFill>
                  <a:schemeClr val="accent5"/>
                </a:solidFill>
                <a:prstDash val="solid"/>
              </a:ln>
              <a:pattFill prst="ltDnDiag">
                <a:fgClr>
                  <a:schemeClr val="accent5">
                    <a:lumMod val="60000"/>
                    <a:lumOff val="40000"/>
                  </a:schemeClr>
                </a:fgClr>
                <a:bgClr>
                  <a:schemeClr val="bg1"/>
                </a:bgClr>
              </a:pattFill>
              <a:effectLst/>
              <a:latin typeface="Forte" panose="03060902040502070203" pitchFamily="66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960483" y="129181"/>
            <a:ext cx="450181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/>
                <a:solidFill>
                  <a:schemeClr val="accent3"/>
                </a:solidFill>
                <a:effectLst/>
              </a:rPr>
              <a:t>Please Do Now</a:t>
            </a:r>
            <a:endParaRPr lang="en-US" sz="5400" b="1" cap="none" spc="0" dirty="0">
              <a:ln/>
              <a:solidFill>
                <a:schemeClr val="accent3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3681119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0"/>
            <a:ext cx="12365502" cy="6857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Review of Asexual vs Sexual Reproduction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3"/>
              </a:rPr>
              <a:t>https://www.youtube.com/watch?v=LuQE7N2hGRQ</a:t>
            </a:r>
          </a:p>
          <a:p>
            <a:r>
              <a:rPr lang="en-US" dirty="0" smtClean="0">
                <a:hlinkClick r:id="rId3"/>
              </a:rPr>
              <a:t>https://www.youtube.com/watch?v=O4aiBi_ontE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26347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0"/>
            <a:ext cx="12365502" cy="6857999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7876" y="914400"/>
            <a:ext cx="11816078" cy="5812971"/>
          </a:xfrm>
        </p:spPr>
        <p:txBody>
          <a:bodyPr>
            <a:normAutofit/>
          </a:bodyPr>
          <a:lstStyle/>
          <a:p>
            <a:r>
              <a:rPr lang="en-US" sz="4000" dirty="0" smtClean="0"/>
              <a:t>1. Asexual / Sexual Reproduction Note Outline</a:t>
            </a:r>
          </a:p>
          <a:p>
            <a:r>
              <a:rPr lang="en-US" sz="4000" dirty="0" smtClean="0"/>
              <a:t>2. Asexual / Sexual Reproduction Poster</a:t>
            </a:r>
          </a:p>
          <a:p>
            <a:r>
              <a:rPr lang="en-US" sz="4000" dirty="0" smtClean="0"/>
              <a:t>3. Types of Reproduction Task Cards</a:t>
            </a:r>
          </a:p>
          <a:p>
            <a:r>
              <a:rPr lang="en-US" sz="4000" dirty="0" smtClean="0"/>
              <a:t>4. Heredity / Mendel Genetics Note Outline</a:t>
            </a:r>
          </a:p>
          <a:p>
            <a:r>
              <a:rPr lang="en-US" sz="4000" dirty="0" smtClean="0"/>
              <a:t>5. Heredity / Mendel Genetics Foldable</a:t>
            </a:r>
          </a:p>
          <a:p>
            <a:pPr lvl="1"/>
            <a:endParaRPr lang="en-US" sz="3600" dirty="0" smtClean="0"/>
          </a:p>
          <a:p>
            <a:pPr lvl="1"/>
            <a:r>
              <a:rPr lang="en-US" sz="3600" dirty="0" smtClean="0"/>
              <a:t>Resources to Assist: Journal Notes, power points, textbooks, </a:t>
            </a:r>
            <a:r>
              <a:rPr lang="en-US" sz="3600" dirty="0" smtClean="0">
                <a:hlinkClick r:id="rId3"/>
              </a:rPr>
              <a:t>www.coachpease.com</a:t>
            </a:r>
            <a:r>
              <a:rPr lang="en-US" sz="3600" dirty="0" smtClean="0"/>
              <a:t>, www.marshscience6.blogspot.com</a:t>
            </a:r>
            <a:endParaRPr lang="en-US" sz="3600" dirty="0"/>
          </a:p>
        </p:txBody>
      </p:sp>
      <p:sp>
        <p:nvSpPr>
          <p:cNvPr id="4" name="Rectangle 3"/>
          <p:cNvSpPr/>
          <p:nvPr/>
        </p:nvSpPr>
        <p:spPr>
          <a:xfrm>
            <a:off x="227876" y="237198"/>
            <a:ext cx="11527258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4400" b="1" cap="none" spc="0" dirty="0" smtClean="0">
                <a:ln/>
                <a:solidFill>
                  <a:schemeClr val="accent3"/>
                </a:solidFill>
                <a:effectLst/>
              </a:rPr>
              <a:t>Complete Playlist: Asexual / Sexual reproduction</a:t>
            </a:r>
            <a:endParaRPr lang="en-US" sz="4400" b="1" cap="none" spc="0" dirty="0">
              <a:ln/>
              <a:solidFill>
                <a:schemeClr val="accent3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6357913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0"/>
            <a:ext cx="12365502" cy="6857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467" y="848721"/>
            <a:ext cx="10515600" cy="1325563"/>
          </a:xfrm>
        </p:spPr>
        <p:txBody>
          <a:bodyPr/>
          <a:lstStyle/>
          <a:p>
            <a:r>
              <a:rPr lang="en-US" dirty="0" smtClean="0"/>
              <a:t>Exit Slip: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Compare / Contrast asexual to sexual reproduction by completing a Venn diagram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232255" y="2892538"/>
            <a:ext cx="7080069" cy="3749040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4802777" y="2830332"/>
            <a:ext cx="7080069" cy="3749040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4802776" y="3357154"/>
            <a:ext cx="2420983" cy="2819809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340581" y="2895489"/>
            <a:ext cx="233794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 smtClean="0">
                <a:ln w="0"/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  <a:effectLst/>
              </a:rPr>
              <a:t>Asexual</a:t>
            </a:r>
            <a:endParaRPr lang="en-US" sz="5400" b="0" cap="none" spc="0" dirty="0">
              <a:ln w="0"/>
              <a:gradFill>
                <a:gsLst>
                  <a:gs pos="21000">
                    <a:srgbClr val="53575C"/>
                  </a:gs>
                  <a:gs pos="88000">
                    <a:srgbClr val="C5C7CA"/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400890" y="2760552"/>
            <a:ext cx="198368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 smtClean="0">
                <a:ln w="0"/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  <a:effectLst/>
              </a:rPr>
              <a:t>Sexual</a:t>
            </a:r>
            <a:endParaRPr lang="en-US" sz="5400" b="0" cap="none" spc="0" dirty="0">
              <a:ln w="0"/>
              <a:gradFill>
                <a:gsLst>
                  <a:gs pos="21000">
                    <a:srgbClr val="53575C"/>
                  </a:gs>
                  <a:gs pos="88000">
                    <a:srgbClr val="C5C7CA"/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292739" y="3060611"/>
            <a:ext cx="152317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 smtClean="0">
                <a:ln w="0"/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  <a:effectLst/>
              </a:rPr>
              <a:t>Both</a:t>
            </a:r>
            <a:endParaRPr lang="en-US" sz="5400" b="0" cap="none" spc="0" dirty="0">
              <a:ln w="0"/>
              <a:gradFill>
                <a:gsLst>
                  <a:gs pos="21000">
                    <a:srgbClr val="53575C"/>
                  </a:gs>
                  <a:gs pos="88000">
                    <a:srgbClr val="C5C7CA"/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3031" y="10523"/>
            <a:ext cx="1208593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Name: __________________ Class Per: __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857284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338</Words>
  <Application>Microsoft Office PowerPoint</Application>
  <PresentationFormat>Widescreen</PresentationFormat>
  <Paragraphs>77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Forte</vt:lpstr>
      <vt:lpstr>Office Theme</vt:lpstr>
      <vt:lpstr>April 20, 2016 Please Do Now</vt:lpstr>
      <vt:lpstr>Agenda</vt:lpstr>
      <vt:lpstr>PowerPoint Presentation</vt:lpstr>
      <vt:lpstr>PowerPoint Presentation</vt:lpstr>
      <vt:lpstr>Review of Asexual vs Sexual Reproduction</vt:lpstr>
      <vt:lpstr>PowerPoint Presentation</vt:lpstr>
      <vt:lpstr>Exit Slip: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April 20, 2016 Please Do Now</dc:title>
  <dc:creator>Katherine Pease</dc:creator>
  <cp:lastModifiedBy>Katherine Pease</cp:lastModifiedBy>
  <cp:revision>4</cp:revision>
  <cp:lastPrinted>2016-04-20T06:13:44Z</cp:lastPrinted>
  <dcterms:created xsi:type="dcterms:W3CDTF">2016-04-20T05:42:56Z</dcterms:created>
  <dcterms:modified xsi:type="dcterms:W3CDTF">2016-04-20T06:17:30Z</dcterms:modified>
</cp:coreProperties>
</file>