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p:scale>
          <a:sx n="84" d="100"/>
          <a:sy n="84" d="100"/>
        </p:scale>
        <p:origin x="1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F2F92D-5117-4EE2-93DC-F13A798E5678}" type="datetimeFigureOut">
              <a:rPr lang="en-US" smtClean="0"/>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14EF22-EEA5-4B65-AA62-299E591B5ED2}" type="slidenum">
              <a:rPr lang="en-US" smtClean="0"/>
              <a:t>‹#›</a:t>
            </a:fld>
            <a:endParaRPr lang="en-US" dirty="0"/>
          </a:p>
        </p:txBody>
      </p:sp>
    </p:spTree>
    <p:extLst>
      <p:ext uri="{BB962C8B-B14F-4D97-AF65-F5344CB8AC3E}">
        <p14:creationId xmlns:p14="http://schemas.microsoft.com/office/powerpoint/2010/main" val="521799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F2F92D-5117-4EE2-93DC-F13A798E5678}" type="datetimeFigureOut">
              <a:rPr lang="en-US" smtClean="0"/>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14EF22-EEA5-4B65-AA62-299E591B5ED2}" type="slidenum">
              <a:rPr lang="en-US" smtClean="0"/>
              <a:t>‹#›</a:t>
            </a:fld>
            <a:endParaRPr lang="en-US" dirty="0"/>
          </a:p>
        </p:txBody>
      </p:sp>
    </p:spTree>
    <p:extLst>
      <p:ext uri="{BB962C8B-B14F-4D97-AF65-F5344CB8AC3E}">
        <p14:creationId xmlns:p14="http://schemas.microsoft.com/office/powerpoint/2010/main" val="340824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F2F92D-5117-4EE2-93DC-F13A798E5678}" type="datetimeFigureOut">
              <a:rPr lang="en-US" smtClean="0"/>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14EF22-EEA5-4B65-AA62-299E591B5ED2}" type="slidenum">
              <a:rPr lang="en-US" smtClean="0"/>
              <a:t>‹#›</a:t>
            </a:fld>
            <a:endParaRPr lang="en-US" dirty="0"/>
          </a:p>
        </p:txBody>
      </p:sp>
    </p:spTree>
    <p:extLst>
      <p:ext uri="{BB962C8B-B14F-4D97-AF65-F5344CB8AC3E}">
        <p14:creationId xmlns:p14="http://schemas.microsoft.com/office/powerpoint/2010/main" val="2790013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F2F92D-5117-4EE2-93DC-F13A798E5678}" type="datetimeFigureOut">
              <a:rPr lang="en-US" smtClean="0"/>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14EF22-EEA5-4B65-AA62-299E591B5ED2}" type="slidenum">
              <a:rPr lang="en-US" smtClean="0"/>
              <a:t>‹#›</a:t>
            </a:fld>
            <a:endParaRPr lang="en-US" dirty="0"/>
          </a:p>
        </p:txBody>
      </p:sp>
    </p:spTree>
    <p:extLst>
      <p:ext uri="{BB962C8B-B14F-4D97-AF65-F5344CB8AC3E}">
        <p14:creationId xmlns:p14="http://schemas.microsoft.com/office/powerpoint/2010/main" val="454209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F2F92D-5117-4EE2-93DC-F13A798E5678}" type="datetimeFigureOut">
              <a:rPr lang="en-US" smtClean="0"/>
              <a:t>4/17/2017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14EF22-EEA5-4B65-AA62-299E591B5ED2}" type="slidenum">
              <a:rPr lang="en-US" smtClean="0"/>
              <a:t>‹#›</a:t>
            </a:fld>
            <a:endParaRPr lang="en-US" dirty="0"/>
          </a:p>
        </p:txBody>
      </p:sp>
    </p:spTree>
    <p:extLst>
      <p:ext uri="{BB962C8B-B14F-4D97-AF65-F5344CB8AC3E}">
        <p14:creationId xmlns:p14="http://schemas.microsoft.com/office/powerpoint/2010/main" val="144536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F2F92D-5117-4EE2-93DC-F13A798E5678}" type="datetimeFigureOut">
              <a:rPr lang="en-US" smtClean="0"/>
              <a:t>4/17/2017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14EF22-EEA5-4B65-AA62-299E591B5ED2}" type="slidenum">
              <a:rPr lang="en-US" smtClean="0"/>
              <a:t>‹#›</a:t>
            </a:fld>
            <a:endParaRPr lang="en-US" dirty="0"/>
          </a:p>
        </p:txBody>
      </p:sp>
    </p:spTree>
    <p:extLst>
      <p:ext uri="{BB962C8B-B14F-4D97-AF65-F5344CB8AC3E}">
        <p14:creationId xmlns:p14="http://schemas.microsoft.com/office/powerpoint/2010/main" val="2468662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F2F92D-5117-4EE2-93DC-F13A798E5678}" type="datetimeFigureOut">
              <a:rPr lang="en-US" smtClean="0"/>
              <a:t>4/17/2017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14EF22-EEA5-4B65-AA62-299E591B5ED2}" type="slidenum">
              <a:rPr lang="en-US" smtClean="0"/>
              <a:t>‹#›</a:t>
            </a:fld>
            <a:endParaRPr lang="en-US" dirty="0"/>
          </a:p>
        </p:txBody>
      </p:sp>
    </p:spTree>
    <p:extLst>
      <p:ext uri="{BB962C8B-B14F-4D97-AF65-F5344CB8AC3E}">
        <p14:creationId xmlns:p14="http://schemas.microsoft.com/office/powerpoint/2010/main" val="388707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F2F92D-5117-4EE2-93DC-F13A798E5678}" type="datetimeFigureOut">
              <a:rPr lang="en-US" smtClean="0"/>
              <a:t>4/17/2017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14EF22-EEA5-4B65-AA62-299E591B5ED2}" type="slidenum">
              <a:rPr lang="en-US" smtClean="0"/>
              <a:t>‹#›</a:t>
            </a:fld>
            <a:endParaRPr lang="en-US" dirty="0"/>
          </a:p>
        </p:txBody>
      </p:sp>
    </p:spTree>
    <p:extLst>
      <p:ext uri="{BB962C8B-B14F-4D97-AF65-F5344CB8AC3E}">
        <p14:creationId xmlns:p14="http://schemas.microsoft.com/office/powerpoint/2010/main" val="1586644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F2F92D-5117-4EE2-93DC-F13A798E5678}" type="datetimeFigureOut">
              <a:rPr lang="en-US" smtClean="0"/>
              <a:t>4/17/2017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14EF22-EEA5-4B65-AA62-299E591B5ED2}" type="slidenum">
              <a:rPr lang="en-US" smtClean="0"/>
              <a:t>‹#›</a:t>
            </a:fld>
            <a:endParaRPr lang="en-US" dirty="0"/>
          </a:p>
        </p:txBody>
      </p:sp>
    </p:spTree>
    <p:extLst>
      <p:ext uri="{BB962C8B-B14F-4D97-AF65-F5344CB8AC3E}">
        <p14:creationId xmlns:p14="http://schemas.microsoft.com/office/powerpoint/2010/main" val="1937090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F2F92D-5117-4EE2-93DC-F13A798E5678}" type="datetimeFigureOut">
              <a:rPr lang="en-US" smtClean="0"/>
              <a:t>4/17/2017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14EF22-EEA5-4B65-AA62-299E591B5ED2}" type="slidenum">
              <a:rPr lang="en-US" smtClean="0"/>
              <a:t>‹#›</a:t>
            </a:fld>
            <a:endParaRPr lang="en-US" dirty="0"/>
          </a:p>
        </p:txBody>
      </p:sp>
    </p:spTree>
    <p:extLst>
      <p:ext uri="{BB962C8B-B14F-4D97-AF65-F5344CB8AC3E}">
        <p14:creationId xmlns:p14="http://schemas.microsoft.com/office/powerpoint/2010/main" val="4269677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F2F92D-5117-4EE2-93DC-F13A798E5678}" type="datetimeFigureOut">
              <a:rPr lang="en-US" smtClean="0"/>
              <a:t>4/17/2017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14EF22-EEA5-4B65-AA62-299E591B5ED2}" type="slidenum">
              <a:rPr lang="en-US" smtClean="0"/>
              <a:t>‹#›</a:t>
            </a:fld>
            <a:endParaRPr lang="en-US" dirty="0"/>
          </a:p>
        </p:txBody>
      </p:sp>
    </p:spTree>
    <p:extLst>
      <p:ext uri="{BB962C8B-B14F-4D97-AF65-F5344CB8AC3E}">
        <p14:creationId xmlns:p14="http://schemas.microsoft.com/office/powerpoint/2010/main" val="333672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F2F92D-5117-4EE2-93DC-F13A798E5678}" type="datetimeFigureOut">
              <a:rPr lang="en-US" smtClean="0"/>
              <a:t>4/17/2017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4EF22-EEA5-4B65-AA62-299E591B5ED2}" type="slidenum">
              <a:rPr lang="en-US" smtClean="0"/>
              <a:t>‹#›</a:t>
            </a:fld>
            <a:endParaRPr lang="en-US" dirty="0"/>
          </a:p>
        </p:txBody>
      </p:sp>
    </p:spTree>
    <p:extLst>
      <p:ext uri="{BB962C8B-B14F-4D97-AF65-F5344CB8AC3E}">
        <p14:creationId xmlns:p14="http://schemas.microsoft.com/office/powerpoint/2010/main" val="521437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tudy.com/academy/lesson/what-is-biodiversity-definition-and-relation-to-ecosystem-stability.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udy.com/academy/lesson/asexual-versus-sexual-reproduction.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3824" y="145414"/>
            <a:ext cx="3773806" cy="7089776"/>
          </a:xfrm>
          <a:prstGeom prst="rect">
            <a:avLst/>
          </a:prstGeom>
        </p:spPr>
      </p:pic>
      <p:sp>
        <p:nvSpPr>
          <p:cNvPr id="2" name="Title 1"/>
          <p:cNvSpPr>
            <a:spLocks noGrp="1"/>
          </p:cNvSpPr>
          <p:nvPr>
            <p:ph type="ctrTitle"/>
          </p:nvPr>
        </p:nvSpPr>
        <p:spPr>
          <a:xfrm>
            <a:off x="1524000" y="0"/>
            <a:ext cx="9144000" cy="1026477"/>
          </a:xfrm>
        </p:spPr>
        <p:txBody>
          <a:bodyPr/>
          <a:lstStyle/>
          <a:p>
            <a:r>
              <a:rPr lang="en-US" b="1" u="sng" dirty="0">
                <a:latin typeface="Algerian" panose="04020705040A02060702" pitchFamily="82" charset="0"/>
              </a:rPr>
              <a:t>April 18, 2017</a:t>
            </a:r>
          </a:p>
        </p:txBody>
      </p:sp>
      <p:sp>
        <p:nvSpPr>
          <p:cNvPr id="3" name="Subtitle 2"/>
          <p:cNvSpPr>
            <a:spLocks noGrp="1"/>
          </p:cNvSpPr>
          <p:nvPr>
            <p:ph type="subTitle" idx="1"/>
          </p:nvPr>
        </p:nvSpPr>
        <p:spPr>
          <a:xfrm>
            <a:off x="3726180" y="1154430"/>
            <a:ext cx="8465820" cy="5875020"/>
          </a:xfrm>
        </p:spPr>
        <p:txBody>
          <a:bodyPr>
            <a:noAutofit/>
          </a:bodyPr>
          <a:lstStyle/>
          <a:p>
            <a:pPr marL="457200" indent="-457200" algn="l">
              <a:buAutoNum type="arabicPeriod"/>
            </a:pPr>
            <a:r>
              <a:rPr lang="en-US" sz="5400" dirty="0"/>
              <a:t>Sharpen Pencil</a:t>
            </a:r>
          </a:p>
          <a:p>
            <a:pPr marL="457200" indent="-457200" algn="l">
              <a:buAutoNum type="arabicPeriod"/>
            </a:pPr>
            <a:r>
              <a:rPr lang="en-US" sz="5400" dirty="0"/>
              <a:t>Collect PDN, 7</a:t>
            </a:r>
            <a:r>
              <a:rPr lang="en-US" sz="5400" baseline="30000" dirty="0"/>
              <a:t>th</a:t>
            </a:r>
            <a:r>
              <a:rPr lang="en-US" sz="5400" dirty="0"/>
              <a:t> Grade Textbook</a:t>
            </a:r>
          </a:p>
          <a:p>
            <a:pPr marL="457200" indent="-457200" algn="l">
              <a:buAutoNum type="arabicPeriod"/>
            </a:pPr>
            <a:r>
              <a:rPr lang="en-US" sz="5400" dirty="0"/>
              <a:t>Sit in assigned Seat</a:t>
            </a:r>
          </a:p>
          <a:p>
            <a:pPr marL="457200" indent="-457200" algn="l">
              <a:buAutoNum type="arabicPeriod"/>
            </a:pPr>
            <a:r>
              <a:rPr lang="en-US" sz="5400" dirty="0"/>
              <a:t>Open Textbook, READ to answer PDN </a:t>
            </a:r>
          </a:p>
        </p:txBody>
      </p:sp>
    </p:spTree>
    <p:extLst>
      <p:ext uri="{BB962C8B-B14F-4D97-AF65-F5344CB8AC3E}">
        <p14:creationId xmlns:p14="http://schemas.microsoft.com/office/powerpoint/2010/main" val="333020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955"/>
            <a:ext cx="10515600" cy="1325563"/>
          </a:xfrm>
        </p:spPr>
        <p:txBody>
          <a:bodyPr/>
          <a:lstStyle/>
          <a:p>
            <a:r>
              <a:rPr lang="en-US" b="1" u="sng" dirty="0"/>
              <a:t>6</a:t>
            </a:r>
            <a:r>
              <a:rPr lang="en-US" b="1" u="sng" baseline="30000" dirty="0"/>
              <a:t>th</a:t>
            </a:r>
            <a:r>
              <a:rPr lang="en-US" b="1" u="sng" dirty="0"/>
              <a:t> Grade DOL</a:t>
            </a:r>
          </a:p>
        </p:txBody>
      </p:sp>
      <p:pic>
        <p:nvPicPr>
          <p:cNvPr id="4" name="Picture 3"/>
          <p:cNvPicPr>
            <a:picLocks noChangeAspect="1"/>
          </p:cNvPicPr>
          <p:nvPr/>
        </p:nvPicPr>
        <p:blipFill rotWithShape="1">
          <a:blip r:embed="rId2"/>
          <a:srcRect l="8956" t="12625" r="6908" b="8694"/>
          <a:stretch/>
        </p:blipFill>
        <p:spPr>
          <a:xfrm>
            <a:off x="0" y="525780"/>
            <a:ext cx="4080510" cy="6332220"/>
          </a:xfrm>
          <a:prstGeom prst="rect">
            <a:avLst/>
          </a:prstGeom>
        </p:spPr>
      </p:pic>
      <p:sp>
        <p:nvSpPr>
          <p:cNvPr id="3" name="Content Placeholder 2"/>
          <p:cNvSpPr>
            <a:spLocks noGrp="1"/>
          </p:cNvSpPr>
          <p:nvPr>
            <p:ph idx="1"/>
          </p:nvPr>
        </p:nvSpPr>
        <p:spPr>
          <a:xfrm>
            <a:off x="3417570" y="674370"/>
            <a:ext cx="8595360" cy="5502593"/>
          </a:xfrm>
        </p:spPr>
        <p:txBody>
          <a:bodyPr>
            <a:noAutofit/>
          </a:bodyPr>
          <a:lstStyle/>
          <a:p>
            <a:r>
              <a:rPr lang="en-US" sz="8000" dirty="0"/>
              <a:t>I will complete written STAAR type questions over biodiversity via a DOL quiz.</a:t>
            </a:r>
          </a:p>
        </p:txBody>
      </p:sp>
    </p:spTree>
    <p:extLst>
      <p:ext uri="{BB962C8B-B14F-4D97-AF65-F5344CB8AC3E}">
        <p14:creationId xmlns:p14="http://schemas.microsoft.com/office/powerpoint/2010/main" val="2554535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3090"/>
            <a:ext cx="10515600" cy="1325563"/>
          </a:xfrm>
        </p:spPr>
        <p:txBody>
          <a:bodyPr/>
          <a:lstStyle/>
          <a:p>
            <a:r>
              <a:rPr lang="en-US" b="1" u="sng" dirty="0"/>
              <a:t>6</a:t>
            </a:r>
            <a:r>
              <a:rPr lang="en-US" b="1" u="sng" baseline="30000" dirty="0"/>
              <a:t>th</a:t>
            </a:r>
            <a:r>
              <a:rPr lang="en-US" b="1" u="sng" dirty="0"/>
              <a:t> Grade Land Plot Photo</a:t>
            </a:r>
          </a:p>
        </p:txBody>
      </p:sp>
      <p:pic>
        <p:nvPicPr>
          <p:cNvPr id="4" name="Picture 3"/>
          <p:cNvPicPr>
            <a:picLocks noChangeAspect="1"/>
          </p:cNvPicPr>
          <p:nvPr/>
        </p:nvPicPr>
        <p:blipFill>
          <a:blip r:embed="rId2"/>
          <a:stretch>
            <a:fillRect/>
          </a:stretch>
        </p:blipFill>
        <p:spPr>
          <a:xfrm>
            <a:off x="0" y="657225"/>
            <a:ext cx="12191999" cy="6200775"/>
          </a:xfrm>
          <a:prstGeom prst="rect">
            <a:avLst/>
          </a:prstGeom>
        </p:spPr>
      </p:pic>
    </p:spTree>
    <p:extLst>
      <p:ext uri="{BB962C8B-B14F-4D97-AF65-F5344CB8AC3E}">
        <p14:creationId xmlns:p14="http://schemas.microsoft.com/office/powerpoint/2010/main" val="1876895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955"/>
            <a:ext cx="10515600" cy="1325563"/>
          </a:xfrm>
        </p:spPr>
        <p:txBody>
          <a:bodyPr/>
          <a:lstStyle/>
          <a:p>
            <a:r>
              <a:rPr lang="en-US" b="1" u="sng" dirty="0"/>
              <a:t>6</a:t>
            </a:r>
            <a:r>
              <a:rPr lang="en-US" b="1" u="sng" baseline="30000" dirty="0"/>
              <a:t>th</a:t>
            </a:r>
            <a:r>
              <a:rPr lang="en-US" b="1" u="sng" dirty="0"/>
              <a:t> Grade Biodiversity Video</a:t>
            </a:r>
          </a:p>
        </p:txBody>
      </p:sp>
      <p:sp>
        <p:nvSpPr>
          <p:cNvPr id="3" name="Content Placeholder 2"/>
          <p:cNvSpPr>
            <a:spLocks noGrp="1"/>
          </p:cNvSpPr>
          <p:nvPr>
            <p:ph idx="1"/>
          </p:nvPr>
        </p:nvSpPr>
        <p:spPr>
          <a:xfrm>
            <a:off x="838200" y="1050608"/>
            <a:ext cx="10515600" cy="5126355"/>
          </a:xfrm>
        </p:spPr>
        <p:txBody>
          <a:bodyPr/>
          <a:lstStyle/>
          <a:p>
            <a:r>
              <a:rPr lang="en-US" sz="5400" dirty="0">
                <a:hlinkClick r:id="rId2"/>
              </a:rPr>
              <a:t>http://study.com/academy/lesson/what-is-biodiversity-definition-and-relation-to-ecosystem-stability.html</a:t>
            </a:r>
            <a:endParaRPr lang="en-US" sz="5400" dirty="0"/>
          </a:p>
          <a:p>
            <a:endParaRPr lang="en-US" dirty="0"/>
          </a:p>
        </p:txBody>
      </p:sp>
      <p:pic>
        <p:nvPicPr>
          <p:cNvPr id="4" name="Picture 3"/>
          <p:cNvPicPr>
            <a:picLocks noChangeAspect="1"/>
          </p:cNvPicPr>
          <p:nvPr/>
        </p:nvPicPr>
        <p:blipFill rotWithShape="1">
          <a:blip r:embed="rId3"/>
          <a:srcRect t="24081" b="15510"/>
          <a:stretch/>
        </p:blipFill>
        <p:spPr>
          <a:xfrm>
            <a:off x="-77611" y="3337560"/>
            <a:ext cx="12269611" cy="3520439"/>
          </a:xfrm>
          <a:prstGeom prst="rect">
            <a:avLst/>
          </a:prstGeom>
        </p:spPr>
      </p:pic>
    </p:spTree>
    <p:extLst>
      <p:ext uri="{BB962C8B-B14F-4D97-AF65-F5344CB8AC3E}">
        <p14:creationId xmlns:p14="http://schemas.microsoft.com/office/powerpoint/2010/main" val="452138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0016" y="190500"/>
            <a:ext cx="4351973" cy="3315176"/>
          </a:xfrm>
          <a:prstGeom prst="rect">
            <a:avLst/>
          </a:prstGeom>
        </p:spPr>
      </p:pic>
      <p:sp>
        <p:nvSpPr>
          <p:cNvPr id="2" name="Title 1"/>
          <p:cNvSpPr>
            <a:spLocks noGrp="1"/>
          </p:cNvSpPr>
          <p:nvPr>
            <p:ph type="title"/>
          </p:nvPr>
        </p:nvSpPr>
        <p:spPr>
          <a:xfrm>
            <a:off x="3726180" y="-160177"/>
            <a:ext cx="10515600" cy="1325563"/>
          </a:xfrm>
        </p:spPr>
        <p:txBody>
          <a:bodyPr/>
          <a:lstStyle/>
          <a:p>
            <a:r>
              <a:rPr lang="en-US" b="1" u="sng" dirty="0"/>
              <a:t>7</a:t>
            </a:r>
            <a:r>
              <a:rPr lang="en-US" b="1" u="sng" baseline="30000" dirty="0"/>
              <a:t>th</a:t>
            </a:r>
            <a:r>
              <a:rPr lang="en-US" b="1" u="sng" dirty="0"/>
              <a:t> Grade Agenda</a:t>
            </a:r>
          </a:p>
        </p:txBody>
      </p:sp>
      <p:pic>
        <p:nvPicPr>
          <p:cNvPr id="5" name="Picture 4"/>
          <p:cNvPicPr>
            <a:picLocks noChangeAspect="1"/>
          </p:cNvPicPr>
          <p:nvPr/>
        </p:nvPicPr>
        <p:blipFill rotWithShape="1">
          <a:blip r:embed="rId3"/>
          <a:srcRect l="50641" t="7297" b="5385"/>
          <a:stretch/>
        </p:blipFill>
        <p:spPr>
          <a:xfrm>
            <a:off x="140016" y="3505677"/>
            <a:ext cx="4271963" cy="3272314"/>
          </a:xfrm>
          <a:prstGeom prst="rect">
            <a:avLst/>
          </a:prstGeom>
        </p:spPr>
      </p:pic>
      <p:sp>
        <p:nvSpPr>
          <p:cNvPr id="3" name="Content Placeholder 2"/>
          <p:cNvSpPr>
            <a:spLocks noGrp="1"/>
          </p:cNvSpPr>
          <p:nvPr>
            <p:ph idx="1"/>
          </p:nvPr>
        </p:nvSpPr>
        <p:spPr>
          <a:xfrm>
            <a:off x="3726180" y="834390"/>
            <a:ext cx="8343900" cy="5342573"/>
          </a:xfrm>
        </p:spPr>
        <p:txBody>
          <a:bodyPr>
            <a:noAutofit/>
          </a:bodyPr>
          <a:lstStyle/>
          <a:p>
            <a:r>
              <a:rPr lang="en-US" sz="6000" dirty="0"/>
              <a:t>1. PDN</a:t>
            </a:r>
          </a:p>
          <a:p>
            <a:r>
              <a:rPr lang="en-US" sz="6000" dirty="0"/>
              <a:t>2. Sexual / Asexual    	 	Reproduction Video</a:t>
            </a:r>
          </a:p>
          <a:p>
            <a:r>
              <a:rPr lang="en-US" sz="6000" dirty="0"/>
              <a:t>3. Sexual / Asexual 	Reproduction Foldable</a:t>
            </a:r>
          </a:p>
          <a:p>
            <a:r>
              <a:rPr lang="en-US" sz="6000" dirty="0"/>
              <a:t>4. DOL Quiz</a:t>
            </a:r>
          </a:p>
        </p:txBody>
      </p:sp>
    </p:spTree>
    <p:extLst>
      <p:ext uri="{BB962C8B-B14F-4D97-AF65-F5344CB8AC3E}">
        <p14:creationId xmlns:p14="http://schemas.microsoft.com/office/powerpoint/2010/main" val="1708195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 y="-252095"/>
            <a:ext cx="10515600" cy="1325563"/>
          </a:xfrm>
        </p:spPr>
        <p:txBody>
          <a:bodyPr/>
          <a:lstStyle/>
          <a:p>
            <a:r>
              <a:rPr lang="en-US" b="1" u="sng" dirty="0"/>
              <a:t>7</a:t>
            </a:r>
            <a:r>
              <a:rPr lang="en-US" b="1" u="sng" baseline="30000" dirty="0"/>
              <a:t>th</a:t>
            </a:r>
            <a:r>
              <a:rPr lang="en-US" b="1" u="sng" dirty="0"/>
              <a:t> Grade TEKS</a:t>
            </a:r>
          </a:p>
        </p:txBody>
      </p:sp>
      <p:pic>
        <p:nvPicPr>
          <p:cNvPr id="4" name="Picture 3"/>
          <p:cNvPicPr>
            <a:picLocks noChangeAspect="1"/>
          </p:cNvPicPr>
          <p:nvPr/>
        </p:nvPicPr>
        <p:blipFill>
          <a:blip r:embed="rId2"/>
          <a:stretch>
            <a:fillRect/>
          </a:stretch>
        </p:blipFill>
        <p:spPr>
          <a:xfrm>
            <a:off x="-171450" y="3943350"/>
            <a:ext cx="12675870" cy="3150870"/>
          </a:xfrm>
          <a:prstGeom prst="rect">
            <a:avLst/>
          </a:prstGeom>
        </p:spPr>
      </p:pic>
      <p:sp>
        <p:nvSpPr>
          <p:cNvPr id="3" name="Content Placeholder 2"/>
          <p:cNvSpPr>
            <a:spLocks noGrp="1"/>
          </p:cNvSpPr>
          <p:nvPr>
            <p:ph idx="1"/>
          </p:nvPr>
        </p:nvSpPr>
        <p:spPr>
          <a:xfrm>
            <a:off x="0" y="685800"/>
            <a:ext cx="12081510" cy="5966460"/>
          </a:xfrm>
        </p:spPr>
        <p:txBody>
          <a:bodyPr>
            <a:noAutofit/>
          </a:bodyPr>
          <a:lstStyle/>
          <a:p>
            <a:r>
              <a:rPr lang="en-US" sz="6600" dirty="0"/>
              <a:t>7.14B compare the results of uniform or diverse offspring from sexual reproduction or asexual reproduction</a:t>
            </a:r>
          </a:p>
        </p:txBody>
      </p:sp>
    </p:spTree>
    <p:extLst>
      <p:ext uri="{BB962C8B-B14F-4D97-AF65-F5344CB8AC3E}">
        <p14:creationId xmlns:p14="http://schemas.microsoft.com/office/powerpoint/2010/main" val="3179165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 y="582930"/>
            <a:ext cx="4579620" cy="6275070"/>
          </a:xfrm>
          <a:prstGeom prst="rect">
            <a:avLst/>
          </a:prstGeom>
        </p:spPr>
      </p:pic>
      <p:sp>
        <p:nvSpPr>
          <p:cNvPr id="2" name="Title 1"/>
          <p:cNvSpPr>
            <a:spLocks noGrp="1"/>
          </p:cNvSpPr>
          <p:nvPr>
            <p:ph type="title"/>
          </p:nvPr>
        </p:nvSpPr>
        <p:spPr>
          <a:xfrm>
            <a:off x="15240" y="-297815"/>
            <a:ext cx="10515600" cy="1325563"/>
          </a:xfrm>
        </p:spPr>
        <p:txBody>
          <a:bodyPr/>
          <a:lstStyle/>
          <a:p>
            <a:r>
              <a:rPr lang="en-US" b="1" u="sng" dirty="0"/>
              <a:t>7</a:t>
            </a:r>
            <a:r>
              <a:rPr lang="en-US" b="1" u="sng" baseline="30000" dirty="0"/>
              <a:t>th</a:t>
            </a:r>
            <a:r>
              <a:rPr lang="en-US" b="1" u="sng" dirty="0"/>
              <a:t> Grade Lo</a:t>
            </a:r>
          </a:p>
        </p:txBody>
      </p:sp>
      <p:sp>
        <p:nvSpPr>
          <p:cNvPr id="3" name="Content Placeholder 2"/>
          <p:cNvSpPr>
            <a:spLocks noGrp="1"/>
          </p:cNvSpPr>
          <p:nvPr>
            <p:ph idx="1"/>
          </p:nvPr>
        </p:nvSpPr>
        <p:spPr>
          <a:xfrm>
            <a:off x="4229100" y="0"/>
            <a:ext cx="7783830" cy="6858000"/>
          </a:xfrm>
        </p:spPr>
        <p:txBody>
          <a:bodyPr>
            <a:normAutofit/>
          </a:bodyPr>
          <a:lstStyle/>
          <a:p>
            <a:r>
              <a:rPr lang="en-US" sz="4800" dirty="0"/>
              <a:t>We will compare/contrast the function of sexual and asexual reproduction through completion of an inter-active foldable.</a:t>
            </a:r>
          </a:p>
          <a:p>
            <a:pPr lvl="1"/>
            <a:r>
              <a:rPr lang="en-US" sz="4800" dirty="0"/>
              <a:t>7.14B compare the results of uniform or diverse offspring from sexual reproduction or asexual reproduction</a:t>
            </a:r>
          </a:p>
          <a:p>
            <a:pPr lvl="1"/>
            <a:endParaRPr lang="en-US" sz="4400" dirty="0"/>
          </a:p>
        </p:txBody>
      </p:sp>
    </p:spTree>
    <p:extLst>
      <p:ext uri="{BB962C8B-B14F-4D97-AF65-F5344CB8AC3E}">
        <p14:creationId xmlns:p14="http://schemas.microsoft.com/office/powerpoint/2010/main" val="1973872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435" y="457200"/>
            <a:ext cx="3674745" cy="6400800"/>
          </a:xfrm>
          <a:prstGeom prst="rect">
            <a:avLst/>
          </a:prstGeom>
        </p:spPr>
      </p:pic>
      <p:sp>
        <p:nvSpPr>
          <p:cNvPr id="2" name="Title 1"/>
          <p:cNvSpPr>
            <a:spLocks noGrp="1"/>
          </p:cNvSpPr>
          <p:nvPr>
            <p:ph type="title"/>
          </p:nvPr>
        </p:nvSpPr>
        <p:spPr>
          <a:xfrm>
            <a:off x="0" y="-366395"/>
            <a:ext cx="10515600" cy="1325563"/>
          </a:xfrm>
        </p:spPr>
        <p:txBody>
          <a:bodyPr/>
          <a:lstStyle/>
          <a:p>
            <a:r>
              <a:rPr lang="en-US" b="1" u="sng" dirty="0"/>
              <a:t>7</a:t>
            </a:r>
            <a:r>
              <a:rPr lang="en-US" b="1" u="sng" baseline="30000" dirty="0"/>
              <a:t>th</a:t>
            </a:r>
            <a:r>
              <a:rPr lang="en-US" b="1" u="sng" dirty="0"/>
              <a:t> Grade DOL</a:t>
            </a:r>
          </a:p>
        </p:txBody>
      </p:sp>
      <p:sp>
        <p:nvSpPr>
          <p:cNvPr id="3" name="Content Placeholder 2"/>
          <p:cNvSpPr>
            <a:spLocks noGrp="1"/>
          </p:cNvSpPr>
          <p:nvPr>
            <p:ph idx="1"/>
          </p:nvPr>
        </p:nvSpPr>
        <p:spPr>
          <a:xfrm>
            <a:off x="3326130" y="594360"/>
            <a:ext cx="8618220" cy="6137910"/>
          </a:xfrm>
        </p:spPr>
        <p:txBody>
          <a:bodyPr>
            <a:noAutofit/>
          </a:bodyPr>
          <a:lstStyle/>
          <a:p>
            <a:r>
              <a:rPr lang="en-US" sz="7200" dirty="0"/>
              <a:t>I will complete written STAAR type assessment questions over sexual / asexual reproduction via a DOL quiz.</a:t>
            </a:r>
          </a:p>
        </p:txBody>
      </p:sp>
    </p:spTree>
    <p:extLst>
      <p:ext uri="{BB962C8B-B14F-4D97-AF65-F5344CB8AC3E}">
        <p14:creationId xmlns:p14="http://schemas.microsoft.com/office/powerpoint/2010/main" val="1560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375"/>
            <a:ext cx="12192000" cy="1325563"/>
          </a:xfrm>
        </p:spPr>
        <p:txBody>
          <a:bodyPr>
            <a:normAutofit/>
          </a:bodyPr>
          <a:lstStyle/>
          <a:p>
            <a:pPr algn="ctr"/>
            <a:r>
              <a:rPr lang="en-US" sz="4000" b="1" u="sng" dirty="0"/>
              <a:t>7</a:t>
            </a:r>
            <a:r>
              <a:rPr lang="en-US" sz="4000" b="1" u="sng" baseline="30000" dirty="0"/>
              <a:t>th</a:t>
            </a:r>
            <a:r>
              <a:rPr lang="en-US" sz="4000" b="1" u="sng" dirty="0"/>
              <a:t> Grade Sexual / Asexual Reproduction Essential Question</a:t>
            </a:r>
          </a:p>
        </p:txBody>
      </p:sp>
      <p:sp>
        <p:nvSpPr>
          <p:cNvPr id="3" name="Content Placeholder 2"/>
          <p:cNvSpPr>
            <a:spLocks noGrp="1"/>
          </p:cNvSpPr>
          <p:nvPr>
            <p:ph idx="1"/>
          </p:nvPr>
        </p:nvSpPr>
        <p:spPr>
          <a:xfrm>
            <a:off x="91440" y="720090"/>
            <a:ext cx="11944350" cy="6035040"/>
          </a:xfrm>
        </p:spPr>
        <p:txBody>
          <a:bodyPr>
            <a:normAutofit lnSpcReduction="10000"/>
          </a:bodyPr>
          <a:lstStyle/>
          <a:p>
            <a:r>
              <a:rPr lang="en-US" sz="3600" dirty="0"/>
              <a:t>Last fall Coach Pease planted Morning Glory seeds and added water to the soil.  As time went on they grew and we were able to watch them grow, flower and then die.  When taking down the dead plant we were able to collect the seeds left behind on the plant.  We planted these new seeds and now we have new growth.  What happened between when we planted the first set of seeds last fall then the new seedlings we now have growing? Do you think they will identical to the parent plant or have slight genetic differences? Explain.</a:t>
            </a:r>
          </a:p>
          <a:p>
            <a:endParaRPr lang="en-US" sz="3600" dirty="0"/>
          </a:p>
          <a:p>
            <a:r>
              <a:rPr lang="en-US" sz="3600" dirty="0">
                <a:hlinkClick r:id="rId2"/>
              </a:rPr>
              <a:t>http://study.com/academy/lesson/asexual-versus-sexual-reproduction.html</a:t>
            </a:r>
            <a:endParaRPr lang="en-US" sz="3600" dirty="0"/>
          </a:p>
          <a:p>
            <a:pPr marL="0" indent="0">
              <a:buNone/>
            </a:pPr>
            <a:endParaRPr lang="en-US" sz="3600" dirty="0"/>
          </a:p>
        </p:txBody>
      </p:sp>
    </p:spTree>
    <p:extLst>
      <p:ext uri="{BB962C8B-B14F-4D97-AF65-F5344CB8AC3E}">
        <p14:creationId xmlns:p14="http://schemas.microsoft.com/office/powerpoint/2010/main" val="1082211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9245"/>
            <a:ext cx="10515600" cy="1325563"/>
          </a:xfrm>
        </p:spPr>
        <p:txBody>
          <a:bodyPr/>
          <a:lstStyle/>
          <a:p>
            <a:r>
              <a:rPr lang="en-US" b="1" u="sng" dirty="0"/>
              <a:t>6</a:t>
            </a:r>
            <a:r>
              <a:rPr lang="en-US" b="1" u="sng" baseline="30000" dirty="0"/>
              <a:t>th</a:t>
            </a:r>
            <a:r>
              <a:rPr lang="en-US" b="1" u="sng" dirty="0"/>
              <a:t> Grade Agenda</a:t>
            </a:r>
          </a:p>
        </p:txBody>
      </p:sp>
      <p:pic>
        <p:nvPicPr>
          <p:cNvPr id="5" name="Picture 4"/>
          <p:cNvPicPr>
            <a:picLocks noChangeAspect="1"/>
          </p:cNvPicPr>
          <p:nvPr/>
        </p:nvPicPr>
        <p:blipFill>
          <a:blip r:embed="rId2"/>
          <a:stretch>
            <a:fillRect/>
          </a:stretch>
        </p:blipFill>
        <p:spPr>
          <a:xfrm>
            <a:off x="2537460" y="4305300"/>
            <a:ext cx="9658350" cy="2552700"/>
          </a:xfrm>
          <a:prstGeom prst="rect">
            <a:avLst/>
          </a:prstGeom>
        </p:spPr>
      </p:pic>
      <p:sp>
        <p:nvSpPr>
          <p:cNvPr id="3" name="Content Placeholder 2"/>
          <p:cNvSpPr>
            <a:spLocks noGrp="1"/>
          </p:cNvSpPr>
          <p:nvPr>
            <p:ph idx="1"/>
          </p:nvPr>
        </p:nvSpPr>
        <p:spPr>
          <a:xfrm>
            <a:off x="182880" y="788670"/>
            <a:ext cx="11830050" cy="5772150"/>
          </a:xfrm>
        </p:spPr>
        <p:txBody>
          <a:bodyPr>
            <a:normAutofit/>
          </a:bodyPr>
          <a:lstStyle/>
          <a:p>
            <a:r>
              <a:rPr lang="en-US" sz="6600" dirty="0"/>
              <a:t>1. PDN</a:t>
            </a:r>
          </a:p>
          <a:p>
            <a:r>
              <a:rPr lang="en-US" sz="6600" dirty="0"/>
              <a:t>2. Land Plot Observation</a:t>
            </a:r>
          </a:p>
          <a:p>
            <a:r>
              <a:rPr lang="en-US" sz="6600" dirty="0"/>
              <a:t>3. Biodiversity Video</a:t>
            </a:r>
          </a:p>
          <a:p>
            <a:r>
              <a:rPr lang="en-US" sz="6600" dirty="0"/>
              <a:t>4. Biodiversity Foldable</a:t>
            </a:r>
          </a:p>
          <a:p>
            <a:r>
              <a:rPr lang="en-US" sz="6600" dirty="0"/>
              <a:t>5. DOL</a:t>
            </a:r>
          </a:p>
        </p:txBody>
      </p:sp>
    </p:spTree>
    <p:extLst>
      <p:ext uri="{BB962C8B-B14F-4D97-AF65-F5344CB8AC3E}">
        <p14:creationId xmlns:p14="http://schemas.microsoft.com/office/powerpoint/2010/main" val="1451484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70" y="-252095"/>
            <a:ext cx="10515600" cy="1325563"/>
          </a:xfrm>
        </p:spPr>
        <p:txBody>
          <a:bodyPr/>
          <a:lstStyle/>
          <a:p>
            <a:r>
              <a:rPr lang="en-US" b="1" u="sng" dirty="0"/>
              <a:t>6</a:t>
            </a:r>
            <a:r>
              <a:rPr lang="en-US" b="1" u="sng" baseline="30000" dirty="0"/>
              <a:t>th</a:t>
            </a:r>
            <a:r>
              <a:rPr lang="en-US" b="1" u="sng" dirty="0"/>
              <a:t> Grade TEKS</a:t>
            </a:r>
          </a:p>
        </p:txBody>
      </p:sp>
      <p:sp>
        <p:nvSpPr>
          <p:cNvPr id="3" name="Content Placeholder 2"/>
          <p:cNvSpPr>
            <a:spLocks noGrp="1"/>
          </p:cNvSpPr>
          <p:nvPr>
            <p:ph idx="1"/>
          </p:nvPr>
        </p:nvSpPr>
        <p:spPr>
          <a:xfrm>
            <a:off x="3227070" y="857250"/>
            <a:ext cx="8797290" cy="5886450"/>
          </a:xfrm>
        </p:spPr>
        <p:txBody>
          <a:bodyPr>
            <a:normAutofit/>
          </a:bodyPr>
          <a:lstStyle/>
          <a:p>
            <a:r>
              <a:rPr lang="en-US" sz="7200" dirty="0"/>
              <a:t>7.10B Describe how biodiversity contributes to the sustainability of an ecosystem.</a:t>
            </a:r>
          </a:p>
        </p:txBody>
      </p:sp>
      <p:pic>
        <p:nvPicPr>
          <p:cNvPr id="4" name="Picture 3"/>
          <p:cNvPicPr>
            <a:picLocks noChangeAspect="1"/>
          </p:cNvPicPr>
          <p:nvPr/>
        </p:nvPicPr>
        <p:blipFill rotWithShape="1">
          <a:blip r:embed="rId2"/>
          <a:srcRect l="7239" t="23245" r="43067" b="10490"/>
          <a:stretch/>
        </p:blipFill>
        <p:spPr>
          <a:xfrm>
            <a:off x="140970" y="822166"/>
            <a:ext cx="3086100" cy="6035834"/>
          </a:xfrm>
          <a:prstGeom prst="rect">
            <a:avLst/>
          </a:prstGeom>
        </p:spPr>
      </p:pic>
      <p:sp>
        <p:nvSpPr>
          <p:cNvPr id="5" name="Rectangle 4"/>
          <p:cNvSpPr/>
          <p:nvPr/>
        </p:nvSpPr>
        <p:spPr>
          <a:xfrm>
            <a:off x="2651760" y="6092190"/>
            <a:ext cx="868680" cy="112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005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 y="-286385"/>
            <a:ext cx="10515600" cy="1325563"/>
          </a:xfrm>
        </p:spPr>
        <p:txBody>
          <a:bodyPr/>
          <a:lstStyle/>
          <a:p>
            <a:r>
              <a:rPr lang="en-US" b="1" u="sng" dirty="0"/>
              <a:t>6</a:t>
            </a:r>
            <a:r>
              <a:rPr lang="en-US" b="1" u="sng" baseline="30000" dirty="0"/>
              <a:t>th</a:t>
            </a:r>
            <a:r>
              <a:rPr lang="en-US" b="1" u="sng" dirty="0"/>
              <a:t> Grade LO</a:t>
            </a:r>
          </a:p>
        </p:txBody>
      </p:sp>
      <p:pic>
        <p:nvPicPr>
          <p:cNvPr id="5" name="Picture 4"/>
          <p:cNvPicPr>
            <a:picLocks noChangeAspect="1"/>
          </p:cNvPicPr>
          <p:nvPr/>
        </p:nvPicPr>
        <p:blipFill>
          <a:blip r:embed="rId2"/>
          <a:stretch>
            <a:fillRect/>
          </a:stretch>
        </p:blipFill>
        <p:spPr>
          <a:xfrm>
            <a:off x="118110" y="685800"/>
            <a:ext cx="3619500" cy="6172200"/>
          </a:xfrm>
          <a:prstGeom prst="rect">
            <a:avLst/>
          </a:prstGeom>
        </p:spPr>
      </p:pic>
      <p:sp>
        <p:nvSpPr>
          <p:cNvPr id="3" name="Content Placeholder 2"/>
          <p:cNvSpPr>
            <a:spLocks noGrp="1"/>
          </p:cNvSpPr>
          <p:nvPr>
            <p:ph idx="1"/>
          </p:nvPr>
        </p:nvSpPr>
        <p:spPr>
          <a:xfrm>
            <a:off x="3188970" y="685800"/>
            <a:ext cx="8881110" cy="5491163"/>
          </a:xfrm>
        </p:spPr>
        <p:txBody>
          <a:bodyPr>
            <a:normAutofit/>
          </a:bodyPr>
          <a:lstStyle/>
          <a:p>
            <a:r>
              <a:rPr lang="en-US" sz="5400" dirty="0"/>
              <a:t>We will investigate what biodiversity is through completion of an inter-active foldable.</a:t>
            </a:r>
          </a:p>
          <a:p>
            <a:pPr lvl="1"/>
            <a:r>
              <a:rPr lang="en-US" sz="5000" dirty="0"/>
              <a:t>7.10B Describe how biodiversity contributes to the sustainability of an ecosystem.</a:t>
            </a:r>
          </a:p>
          <a:p>
            <a:pPr lvl="1"/>
            <a:endParaRPr lang="en-US" sz="5000" dirty="0"/>
          </a:p>
        </p:txBody>
      </p:sp>
    </p:spTree>
    <p:extLst>
      <p:ext uri="{BB962C8B-B14F-4D97-AF65-F5344CB8AC3E}">
        <p14:creationId xmlns:p14="http://schemas.microsoft.com/office/powerpoint/2010/main" val="2947435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341</Words>
  <Application>Microsoft Office PowerPoint</Application>
  <PresentationFormat>Widescreen</PresentationFormat>
  <Paragraphs>37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Algerian</vt:lpstr>
      <vt:lpstr>Arial</vt:lpstr>
      <vt:lpstr>Calibri</vt:lpstr>
      <vt:lpstr>Calibri Light</vt:lpstr>
      <vt:lpstr>Office Theme</vt:lpstr>
      <vt:lpstr>April 18, 2017</vt:lpstr>
      <vt:lpstr>7th Grade Agenda</vt:lpstr>
      <vt:lpstr>7th Grade TEKS</vt:lpstr>
      <vt:lpstr>7th Grade Lo</vt:lpstr>
      <vt:lpstr>7th Grade DOL</vt:lpstr>
      <vt:lpstr>7th Grade Sexual / Asexual Reproduction Essential Question</vt:lpstr>
      <vt:lpstr>6th Grade Agenda</vt:lpstr>
      <vt:lpstr>6th Grade TEKS</vt:lpstr>
      <vt:lpstr>6th Grade LO</vt:lpstr>
      <vt:lpstr>6th Grade DOL</vt:lpstr>
      <vt:lpstr>6th Grade Land Plot Photo</vt:lpstr>
      <vt:lpstr>6th Grade Biodiversity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18, 2017</dc:title>
  <dc:creator>Katherine Pease</dc:creator>
  <cp:lastModifiedBy>Katherine Pease</cp:lastModifiedBy>
  <cp:revision>8</cp:revision>
  <cp:lastPrinted>2017-04-17T19:35:26Z</cp:lastPrinted>
  <dcterms:created xsi:type="dcterms:W3CDTF">2017-04-17T18:37:21Z</dcterms:created>
  <dcterms:modified xsi:type="dcterms:W3CDTF">2017-04-17T19:35:28Z</dcterms:modified>
</cp:coreProperties>
</file>