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56" autoAdjust="0"/>
    <p:restoredTop sz="94660"/>
  </p:normalViewPr>
  <p:slideViewPr>
    <p:cSldViewPr snapToGrid="0">
      <p:cViewPr>
        <p:scale>
          <a:sx n="54" d="100"/>
          <a:sy n="54" d="100"/>
        </p:scale>
        <p:origin x="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DD3DA-47FC-432F-BA3E-9800AE97CB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0E8673-8D3D-4AEF-89EB-D5C9792980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49DEC2-1163-4B9F-86EA-97A33449F876}"/>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35DAFC95-7790-4B79-9304-0CEA9DD94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2089F3-6997-47A9-9B24-52E5627E9C8D}"/>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403248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4F1E1-C0B2-46AD-B007-351BFDD4F9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84135C-415F-4843-AE77-F12D633763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4334A-15CC-454C-8742-AD41761843E8}"/>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1A4FB698-53D3-4E66-B91F-021E2A8A2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1E66A6-BBC1-48CF-8AA5-9588B7FB9A50}"/>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296994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CDB3DD-C6D4-422C-9F87-98EAD18120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8E54EE-D986-4453-B23B-00D7C1B259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D0FA5D-733E-473D-A2EA-A5A4BC5738D6}"/>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B7880C3F-C937-44FA-A97B-02A0C5FFEA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DC165-6AC0-4CD3-8581-F2CC658E04EA}"/>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211367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4C70-B559-4FF1-94EE-362CEDF535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AC306B-5E28-4AF9-93A8-199488E5F68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70A0E3-0288-426C-B42C-450B40FF0218}"/>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B79C7599-5337-4DAE-9F13-63588AC2F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C8877C-AA5F-4379-96AA-062840C2522C}"/>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414679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B4894-78F9-402C-BF80-25B658704A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E38F82-9F11-4748-AA70-65F0753717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B282D8-C9B7-4EDE-B2E1-622EDA453C02}"/>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4CBE44C2-D26C-4D28-B724-E1D2474437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D30D6A-F45C-485C-975E-4B7A0F8C64EC}"/>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4072544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F33-1944-4166-B0C8-3289186070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804E5F-F812-4ACB-9025-BC06840425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C436BF-0B1C-46E2-9954-8D2EB0AE105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976B7C-4D2B-4A7E-AFA9-80B6A5C424C1}"/>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6" name="Footer Placeholder 5">
            <a:extLst>
              <a:ext uri="{FF2B5EF4-FFF2-40B4-BE49-F238E27FC236}">
                <a16:creationId xmlns:a16="http://schemas.microsoft.com/office/drawing/2014/main" id="{FD8A9134-7B45-4F1F-9034-DB47A45B71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6DF356-A6DF-45B0-B08D-D9A5B527049E}"/>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59133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3A51-368E-44D8-8A58-35CB7D3C39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E0D243-755A-4923-8A56-3FBAA57AE2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B29A21F-BF46-42C7-A1DE-3BA344F8D8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21D3EB-3F94-4FBA-876A-36C96D245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8106DBE-6307-43BF-9D07-360B27AA7D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CBBA9D-8B7A-4F25-87EE-E2B9FF90732D}"/>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8" name="Footer Placeholder 7">
            <a:extLst>
              <a:ext uri="{FF2B5EF4-FFF2-40B4-BE49-F238E27FC236}">
                <a16:creationId xmlns:a16="http://schemas.microsoft.com/office/drawing/2014/main" id="{E17F36A9-BBD9-4E02-BA2D-B776244EF89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D46658-A7CD-4B64-98E6-C408E5E847A5}"/>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283799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E8CF-461A-4B07-A924-40D065442C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578DED-C65D-4BA3-BE22-B3FE4037721F}"/>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4" name="Footer Placeholder 3">
            <a:extLst>
              <a:ext uri="{FF2B5EF4-FFF2-40B4-BE49-F238E27FC236}">
                <a16:creationId xmlns:a16="http://schemas.microsoft.com/office/drawing/2014/main" id="{08A4FAFB-CDEB-4832-9134-8227185812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C91F49-2BC0-4833-BF4E-8222BD8522F8}"/>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404115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D136CA-2C3C-41A9-A9A9-F2BAB8EC827E}"/>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3" name="Footer Placeholder 2">
            <a:extLst>
              <a:ext uri="{FF2B5EF4-FFF2-40B4-BE49-F238E27FC236}">
                <a16:creationId xmlns:a16="http://schemas.microsoft.com/office/drawing/2014/main" id="{D3F2A4F0-59D7-40AF-B1A1-FCED60844A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0DEF79-78AE-4F1A-9745-0CE320DF8934}"/>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87733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D34F8-4DEB-4B2E-BD27-A73CDED67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F3A851-5CF6-4755-BE70-BDD3BDFA0E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94D29D-9609-4C55-8EAF-47EE6C571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757136-4C57-4203-993D-335A8117A88F}"/>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6" name="Footer Placeholder 5">
            <a:extLst>
              <a:ext uri="{FF2B5EF4-FFF2-40B4-BE49-F238E27FC236}">
                <a16:creationId xmlns:a16="http://schemas.microsoft.com/office/drawing/2014/main" id="{29BF1864-5B63-4440-B1F9-DB31FAB81A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14DF1B-C5AA-4A73-8535-446E0254A366}"/>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140454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F5696-9CB7-4D6D-86B2-769110FD88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3D1A83-86A6-4C8D-8031-9CABC08981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D3ABE3-5DC1-4E6B-85D2-BC404D1F3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CE50C5-67CE-4B29-BFD3-43E86C704DA9}"/>
              </a:ext>
            </a:extLst>
          </p:cNvPr>
          <p:cNvSpPr>
            <a:spLocks noGrp="1"/>
          </p:cNvSpPr>
          <p:nvPr>
            <p:ph type="dt" sz="half" idx="10"/>
          </p:nvPr>
        </p:nvSpPr>
        <p:spPr/>
        <p:txBody>
          <a:bodyPr/>
          <a:lstStyle/>
          <a:p>
            <a:fld id="{43BBDA12-9027-435F-933A-573603D253CD}" type="datetimeFigureOut">
              <a:rPr lang="en-US" smtClean="0"/>
              <a:t>4/15/2018</a:t>
            </a:fld>
            <a:endParaRPr lang="en-US"/>
          </a:p>
        </p:txBody>
      </p:sp>
      <p:sp>
        <p:nvSpPr>
          <p:cNvPr id="6" name="Footer Placeholder 5">
            <a:extLst>
              <a:ext uri="{FF2B5EF4-FFF2-40B4-BE49-F238E27FC236}">
                <a16:creationId xmlns:a16="http://schemas.microsoft.com/office/drawing/2014/main" id="{B690C085-D928-425D-A8F0-11E6D6EAF8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E79D7A-4059-4442-A528-CAE677B5A232}"/>
              </a:ext>
            </a:extLst>
          </p:cNvPr>
          <p:cNvSpPr>
            <a:spLocks noGrp="1"/>
          </p:cNvSpPr>
          <p:nvPr>
            <p:ph type="sldNum" sz="quarter" idx="12"/>
          </p:nvPr>
        </p:nvSpPr>
        <p:spPr/>
        <p:txBody>
          <a:bodyPr/>
          <a:lstStyle/>
          <a:p>
            <a:fld id="{D43499B6-9A7C-47C8-8AD4-5BCFC2535D58}" type="slidenum">
              <a:rPr lang="en-US" smtClean="0"/>
              <a:t>‹#›</a:t>
            </a:fld>
            <a:endParaRPr lang="en-US"/>
          </a:p>
        </p:txBody>
      </p:sp>
    </p:spTree>
    <p:extLst>
      <p:ext uri="{BB962C8B-B14F-4D97-AF65-F5344CB8AC3E}">
        <p14:creationId xmlns:p14="http://schemas.microsoft.com/office/powerpoint/2010/main" val="1463361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7289D4-52BB-4595-962F-904F0D6270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A5620E-5ACE-4D98-BEFA-5392F4697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CE22D-B583-4C1A-A6C4-80243013CB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BDA12-9027-435F-933A-573603D253CD}" type="datetimeFigureOut">
              <a:rPr lang="en-US" smtClean="0"/>
              <a:t>4/15/2018</a:t>
            </a:fld>
            <a:endParaRPr lang="en-US"/>
          </a:p>
        </p:txBody>
      </p:sp>
      <p:sp>
        <p:nvSpPr>
          <p:cNvPr id="5" name="Footer Placeholder 4">
            <a:extLst>
              <a:ext uri="{FF2B5EF4-FFF2-40B4-BE49-F238E27FC236}">
                <a16:creationId xmlns:a16="http://schemas.microsoft.com/office/drawing/2014/main" id="{A04893E3-8712-4F4E-A70D-2A35415B91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E7D637-EE28-40AB-AA59-DD1DDCA17D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499B6-9A7C-47C8-8AD4-5BCFC2535D58}" type="slidenum">
              <a:rPr lang="en-US" smtClean="0"/>
              <a:t>‹#›</a:t>
            </a:fld>
            <a:endParaRPr lang="en-US"/>
          </a:p>
        </p:txBody>
      </p:sp>
    </p:spTree>
    <p:extLst>
      <p:ext uri="{BB962C8B-B14F-4D97-AF65-F5344CB8AC3E}">
        <p14:creationId xmlns:p14="http://schemas.microsoft.com/office/powerpoint/2010/main" val="787855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IDhapt7nw4A" TargetMode="External"/><Relationship Id="rId2" Type="http://schemas.openxmlformats.org/officeDocument/2006/relationships/hyperlink" Target="https://www.youtube.com/watch?v=aeEiYkmkCdw"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E1FBA8-749F-4C1D-84CC-6E600498908F}"/>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427512" y="-486888"/>
            <a:ext cx="13407241" cy="8193974"/>
          </a:xfrm>
          <a:prstGeom prst="rect">
            <a:avLst/>
          </a:prstGeom>
        </p:spPr>
      </p:pic>
      <p:sp>
        <p:nvSpPr>
          <p:cNvPr id="2" name="Title 1">
            <a:extLst>
              <a:ext uri="{FF2B5EF4-FFF2-40B4-BE49-F238E27FC236}">
                <a16:creationId xmlns:a16="http://schemas.microsoft.com/office/drawing/2014/main" id="{66D4477A-8A82-4AA2-8E35-FE7C41D6EE54}"/>
              </a:ext>
            </a:extLst>
          </p:cNvPr>
          <p:cNvSpPr>
            <a:spLocks noGrp="1"/>
          </p:cNvSpPr>
          <p:nvPr>
            <p:ph type="ctrTitle"/>
          </p:nvPr>
        </p:nvSpPr>
        <p:spPr>
          <a:xfrm>
            <a:off x="1704108" y="840180"/>
            <a:ext cx="9144000" cy="899477"/>
          </a:xfrm>
        </p:spPr>
        <p:txBody>
          <a:bodyPr>
            <a:normAutofit fontScale="90000"/>
          </a:bodyPr>
          <a:lstStyle/>
          <a:p>
            <a:r>
              <a:rPr lang="en-US" dirty="0"/>
              <a:t>April 16, 2018</a:t>
            </a:r>
          </a:p>
        </p:txBody>
      </p:sp>
      <p:sp>
        <p:nvSpPr>
          <p:cNvPr id="3" name="Subtitle 2">
            <a:extLst>
              <a:ext uri="{FF2B5EF4-FFF2-40B4-BE49-F238E27FC236}">
                <a16:creationId xmlns:a16="http://schemas.microsoft.com/office/drawing/2014/main" id="{85C22512-46D0-4D1A-AA20-EB4CF638C4AD}"/>
              </a:ext>
            </a:extLst>
          </p:cNvPr>
          <p:cNvSpPr>
            <a:spLocks noGrp="1"/>
          </p:cNvSpPr>
          <p:nvPr>
            <p:ph type="subTitle" idx="1"/>
          </p:nvPr>
        </p:nvSpPr>
        <p:spPr>
          <a:xfrm>
            <a:off x="1975263" y="1796340"/>
            <a:ext cx="9144000" cy="4221480"/>
          </a:xfrm>
        </p:spPr>
        <p:txBody>
          <a:bodyPr>
            <a:normAutofit/>
          </a:bodyPr>
          <a:lstStyle/>
          <a:p>
            <a:pPr marL="457200" indent="-457200" algn="l">
              <a:buAutoNum type="arabicPeriod"/>
            </a:pPr>
            <a:r>
              <a:rPr lang="en-US" sz="5400" dirty="0"/>
              <a:t>Collect PDN from basket</a:t>
            </a:r>
          </a:p>
          <a:p>
            <a:pPr marL="457200" indent="-457200" algn="l">
              <a:buAutoNum type="arabicPeriod"/>
            </a:pPr>
            <a:r>
              <a:rPr lang="en-US" sz="5400" dirty="0"/>
              <a:t>Turn OFF / PUT ON SILENCE your cell phone</a:t>
            </a:r>
          </a:p>
          <a:p>
            <a:pPr marL="457200" indent="-457200" algn="l">
              <a:buAutoNum type="arabicPeriod"/>
            </a:pPr>
            <a:r>
              <a:rPr lang="en-US" sz="5400" dirty="0"/>
              <a:t>Sharpen Pencil</a:t>
            </a:r>
          </a:p>
          <a:p>
            <a:pPr marL="457200" indent="-457200" algn="l">
              <a:buAutoNum type="arabicPeriod"/>
            </a:pPr>
            <a:r>
              <a:rPr lang="en-US" sz="5400" dirty="0"/>
              <a:t>Complete PDN on own</a:t>
            </a:r>
          </a:p>
        </p:txBody>
      </p:sp>
    </p:spTree>
    <p:extLst>
      <p:ext uri="{BB962C8B-B14F-4D97-AF65-F5344CB8AC3E}">
        <p14:creationId xmlns:p14="http://schemas.microsoft.com/office/powerpoint/2010/main" val="697095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A6D539-56DA-4291-952E-360CF957942A}"/>
              </a:ext>
            </a:extLst>
          </p:cNvPr>
          <p:cNvSpPr txBox="1"/>
          <p:nvPr/>
        </p:nvSpPr>
        <p:spPr>
          <a:xfrm>
            <a:off x="591207" y="496614"/>
            <a:ext cx="10145110" cy="4832092"/>
          </a:xfrm>
          <a:prstGeom prst="rect">
            <a:avLst/>
          </a:prstGeom>
          <a:noFill/>
        </p:spPr>
        <p:txBody>
          <a:bodyPr wrap="square" rtlCol="0">
            <a:spAutoFit/>
          </a:bodyPr>
          <a:lstStyle/>
          <a:p>
            <a:pPr marL="342900" indent="-342900">
              <a:buAutoNum type="arabicPeriod"/>
            </a:pPr>
            <a:r>
              <a:rPr lang="en-US" sz="4400" dirty="0"/>
              <a:t>Follow along with power point to complete note outline over Earth’s ability to sustain life</a:t>
            </a:r>
          </a:p>
          <a:p>
            <a:pPr marL="342900" indent="-342900">
              <a:buAutoNum type="arabicPeriod" startAt="2"/>
            </a:pPr>
            <a:r>
              <a:rPr lang="en-US" sz="4400" dirty="0"/>
              <a:t>Teacher will hand out note outline over power point.</a:t>
            </a:r>
          </a:p>
          <a:p>
            <a:pPr marL="342900" indent="-342900">
              <a:buAutoNum type="arabicPeriod" startAt="2"/>
            </a:pPr>
            <a:r>
              <a:rPr lang="en-US" sz="4400" dirty="0"/>
              <a:t>Complete outline as follow along with power point.</a:t>
            </a:r>
          </a:p>
        </p:txBody>
      </p:sp>
      <p:pic>
        <p:nvPicPr>
          <p:cNvPr id="4" name="Picture 3">
            <a:extLst>
              <a:ext uri="{FF2B5EF4-FFF2-40B4-BE49-F238E27FC236}">
                <a16:creationId xmlns:a16="http://schemas.microsoft.com/office/drawing/2014/main" id="{EF3D2530-38A2-4243-8780-17EE1369B7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62" y="-78828"/>
            <a:ext cx="12437150" cy="7085270"/>
          </a:xfrm>
          <a:prstGeom prst="rect">
            <a:avLst/>
          </a:prstGeom>
        </p:spPr>
      </p:pic>
    </p:spTree>
    <p:extLst>
      <p:ext uri="{BB962C8B-B14F-4D97-AF65-F5344CB8AC3E}">
        <p14:creationId xmlns:p14="http://schemas.microsoft.com/office/powerpoint/2010/main" val="358343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0455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30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B7948B-2260-4C09-A3E4-3E6770E64859}"/>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607621" y="-811480"/>
            <a:ext cx="13694229" cy="8340436"/>
          </a:xfrm>
          <a:prstGeom prst="rect">
            <a:avLst/>
          </a:prstGeom>
        </p:spPr>
      </p:pic>
      <p:sp>
        <p:nvSpPr>
          <p:cNvPr id="2" name="Title 1">
            <a:extLst>
              <a:ext uri="{FF2B5EF4-FFF2-40B4-BE49-F238E27FC236}">
                <a16:creationId xmlns:a16="http://schemas.microsoft.com/office/drawing/2014/main" id="{5169B286-E68D-4DB3-8D30-5088687C1874}"/>
              </a:ext>
            </a:extLst>
          </p:cNvPr>
          <p:cNvSpPr>
            <a:spLocks noGrp="1"/>
          </p:cNvSpPr>
          <p:nvPr>
            <p:ph type="title"/>
          </p:nvPr>
        </p:nvSpPr>
        <p:spPr/>
        <p:txBody>
          <a:bodyPr>
            <a:normAutofit/>
          </a:bodyPr>
          <a:lstStyle/>
          <a:p>
            <a:pPr algn="ctr"/>
            <a:r>
              <a:rPr lang="en-US" sz="6000" b="1" u="sng" dirty="0">
                <a:latin typeface="Algerian" panose="04020705040A02060702" pitchFamily="82" charset="0"/>
              </a:rPr>
              <a:t>Agenda</a:t>
            </a:r>
          </a:p>
        </p:txBody>
      </p:sp>
      <p:sp>
        <p:nvSpPr>
          <p:cNvPr id="3" name="Content Placeholder 2">
            <a:extLst>
              <a:ext uri="{FF2B5EF4-FFF2-40B4-BE49-F238E27FC236}">
                <a16:creationId xmlns:a16="http://schemas.microsoft.com/office/drawing/2014/main" id="{6516298C-3F27-4FE5-9B31-9125ED530398}"/>
              </a:ext>
            </a:extLst>
          </p:cNvPr>
          <p:cNvSpPr>
            <a:spLocks noGrp="1"/>
          </p:cNvSpPr>
          <p:nvPr>
            <p:ph idx="1"/>
          </p:nvPr>
        </p:nvSpPr>
        <p:spPr>
          <a:xfrm>
            <a:off x="1669473" y="1825625"/>
            <a:ext cx="5166360" cy="4351338"/>
          </a:xfrm>
        </p:spPr>
        <p:txBody>
          <a:bodyPr>
            <a:normAutofit/>
          </a:bodyPr>
          <a:lstStyle/>
          <a:p>
            <a:pPr marL="0" indent="0" algn="ctr">
              <a:buNone/>
            </a:pPr>
            <a:r>
              <a:rPr lang="en-US" sz="4000" u="sng" dirty="0"/>
              <a:t>7</a:t>
            </a:r>
            <a:r>
              <a:rPr lang="en-US" sz="4000" u="sng" baseline="30000" dirty="0"/>
              <a:t>th</a:t>
            </a:r>
            <a:r>
              <a:rPr lang="en-US" sz="4000" u="sng" dirty="0"/>
              <a:t> Grade</a:t>
            </a:r>
          </a:p>
          <a:p>
            <a:pPr marL="514350" indent="-514350">
              <a:buAutoNum type="arabicPeriod"/>
            </a:pPr>
            <a:r>
              <a:rPr lang="en-US" sz="4000" dirty="0"/>
              <a:t>PDN</a:t>
            </a:r>
          </a:p>
          <a:p>
            <a:pPr marL="514350" indent="-514350">
              <a:buAutoNum type="arabicPeriod"/>
            </a:pPr>
            <a:r>
              <a:rPr lang="en-US" sz="4000" dirty="0"/>
              <a:t>Group K/W/L chart</a:t>
            </a:r>
          </a:p>
          <a:p>
            <a:pPr marL="514350" indent="-514350">
              <a:buAutoNum type="arabicPeriod"/>
            </a:pPr>
            <a:r>
              <a:rPr lang="en-US" sz="4000" dirty="0"/>
              <a:t>Life in Space Power Point</a:t>
            </a:r>
          </a:p>
          <a:p>
            <a:pPr marL="514350" indent="-514350">
              <a:buAutoNum type="arabicPeriod"/>
            </a:pPr>
            <a:r>
              <a:rPr lang="en-US" sz="4000" dirty="0"/>
              <a:t>DOL</a:t>
            </a:r>
          </a:p>
        </p:txBody>
      </p:sp>
      <p:sp>
        <p:nvSpPr>
          <p:cNvPr id="4" name="Content Placeholder 2">
            <a:extLst>
              <a:ext uri="{FF2B5EF4-FFF2-40B4-BE49-F238E27FC236}">
                <a16:creationId xmlns:a16="http://schemas.microsoft.com/office/drawing/2014/main" id="{47BCD95E-3CEF-4481-AB27-C530B51CCC5F}"/>
              </a:ext>
            </a:extLst>
          </p:cNvPr>
          <p:cNvSpPr txBox="1">
            <a:spLocks/>
          </p:cNvSpPr>
          <p:nvPr/>
        </p:nvSpPr>
        <p:spPr>
          <a:xfrm>
            <a:off x="6517640" y="1690688"/>
            <a:ext cx="51663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u="sng" dirty="0"/>
              <a:t>6</a:t>
            </a:r>
            <a:r>
              <a:rPr lang="en-US" sz="4000" u="sng" baseline="30000" dirty="0"/>
              <a:t>th</a:t>
            </a:r>
            <a:r>
              <a:rPr lang="en-US" sz="4000" u="sng" dirty="0"/>
              <a:t> Grade</a:t>
            </a:r>
          </a:p>
          <a:p>
            <a:pPr marL="514350" indent="-514350">
              <a:buFont typeface="Arial" panose="020B0604020202020204" pitchFamily="34" charset="0"/>
              <a:buAutoNum type="arabicPeriod"/>
            </a:pPr>
            <a:r>
              <a:rPr lang="en-US" sz="4000" dirty="0"/>
              <a:t>PDN</a:t>
            </a:r>
          </a:p>
          <a:p>
            <a:pPr marL="514350" indent="-514350">
              <a:buFont typeface="Arial" panose="020B0604020202020204" pitchFamily="34" charset="0"/>
              <a:buAutoNum type="arabicPeriod"/>
            </a:pPr>
            <a:r>
              <a:rPr lang="en-US" sz="4000" dirty="0"/>
              <a:t>Finish Endocrine System Foldable</a:t>
            </a:r>
          </a:p>
          <a:p>
            <a:pPr marL="514350" indent="-514350">
              <a:buFont typeface="Arial" panose="020B0604020202020204" pitchFamily="34" charset="0"/>
              <a:buAutoNum type="arabicPeriod"/>
            </a:pPr>
            <a:r>
              <a:rPr lang="en-US" sz="4000" dirty="0"/>
              <a:t>DOL</a:t>
            </a:r>
          </a:p>
        </p:txBody>
      </p:sp>
    </p:spTree>
    <p:extLst>
      <p:ext uri="{BB962C8B-B14F-4D97-AF65-F5344CB8AC3E}">
        <p14:creationId xmlns:p14="http://schemas.microsoft.com/office/powerpoint/2010/main" val="2921559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335A5AC-0984-4C1F-9A0B-2891DC63AF51}"/>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427512" y="-486888"/>
            <a:ext cx="13407241" cy="8193974"/>
          </a:xfrm>
          <a:prstGeom prst="rect">
            <a:avLst/>
          </a:prstGeom>
        </p:spPr>
      </p:pic>
      <p:sp>
        <p:nvSpPr>
          <p:cNvPr id="4" name="Title 1">
            <a:extLst>
              <a:ext uri="{FF2B5EF4-FFF2-40B4-BE49-F238E27FC236}">
                <a16:creationId xmlns:a16="http://schemas.microsoft.com/office/drawing/2014/main" id="{5CF2239F-B0F4-4767-8CD1-E9CB1CC0AE0A}"/>
              </a:ext>
            </a:extLst>
          </p:cNvPr>
          <p:cNvSpPr>
            <a:spLocks noGrp="1"/>
          </p:cNvSpPr>
          <p:nvPr>
            <p:ph type="title"/>
          </p:nvPr>
        </p:nvSpPr>
        <p:spPr>
          <a:xfrm>
            <a:off x="838200" y="365125"/>
            <a:ext cx="10515600" cy="1325563"/>
          </a:xfrm>
        </p:spPr>
        <p:txBody>
          <a:bodyPr>
            <a:normAutofit/>
          </a:bodyPr>
          <a:lstStyle/>
          <a:p>
            <a:pPr algn="ctr"/>
            <a:r>
              <a:rPr lang="en-US" sz="6000" b="1" u="sng" dirty="0">
                <a:latin typeface="Algerian" panose="04020705040A02060702" pitchFamily="82" charset="0"/>
              </a:rPr>
              <a:t>LO</a:t>
            </a:r>
          </a:p>
        </p:txBody>
      </p:sp>
      <p:sp>
        <p:nvSpPr>
          <p:cNvPr id="5" name="Content Placeholder 2">
            <a:extLst>
              <a:ext uri="{FF2B5EF4-FFF2-40B4-BE49-F238E27FC236}">
                <a16:creationId xmlns:a16="http://schemas.microsoft.com/office/drawing/2014/main" id="{0083800A-0DA3-4508-AD12-931EC08DE51A}"/>
              </a:ext>
            </a:extLst>
          </p:cNvPr>
          <p:cNvSpPr>
            <a:spLocks noGrp="1"/>
          </p:cNvSpPr>
          <p:nvPr>
            <p:ph idx="1"/>
          </p:nvPr>
        </p:nvSpPr>
        <p:spPr>
          <a:xfrm>
            <a:off x="838200" y="1825625"/>
            <a:ext cx="5166360" cy="4351338"/>
          </a:xfrm>
        </p:spPr>
        <p:txBody>
          <a:bodyPr>
            <a:normAutofit/>
          </a:bodyPr>
          <a:lstStyle/>
          <a:p>
            <a:pPr marL="0" indent="0" algn="ctr">
              <a:buNone/>
            </a:pPr>
            <a:r>
              <a:rPr lang="en-US" sz="4000" u="sng" dirty="0"/>
              <a:t>7</a:t>
            </a:r>
            <a:r>
              <a:rPr lang="en-US" sz="4000" u="sng" baseline="30000" dirty="0"/>
              <a:t>th</a:t>
            </a:r>
            <a:r>
              <a:rPr lang="en-US" sz="4000" u="sng" dirty="0"/>
              <a:t> Grade</a:t>
            </a:r>
          </a:p>
          <a:p>
            <a:pPr marL="0" indent="0" algn="ctr">
              <a:buNone/>
            </a:pPr>
            <a:r>
              <a:rPr lang="en-US" sz="4000" dirty="0"/>
              <a:t>We will identify different factors that effect life in space.</a:t>
            </a:r>
          </a:p>
        </p:txBody>
      </p:sp>
      <p:sp>
        <p:nvSpPr>
          <p:cNvPr id="6" name="Content Placeholder 2">
            <a:extLst>
              <a:ext uri="{FF2B5EF4-FFF2-40B4-BE49-F238E27FC236}">
                <a16:creationId xmlns:a16="http://schemas.microsoft.com/office/drawing/2014/main" id="{2878AB52-1FF1-48A9-9CAA-AD07DF94C9B1}"/>
              </a:ext>
            </a:extLst>
          </p:cNvPr>
          <p:cNvSpPr txBox="1">
            <a:spLocks/>
          </p:cNvSpPr>
          <p:nvPr/>
        </p:nvSpPr>
        <p:spPr>
          <a:xfrm>
            <a:off x="6517640" y="1690688"/>
            <a:ext cx="51663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u="sng" dirty="0"/>
              <a:t>6</a:t>
            </a:r>
            <a:r>
              <a:rPr lang="en-US" sz="4000" u="sng" baseline="30000" dirty="0"/>
              <a:t>th</a:t>
            </a:r>
            <a:r>
              <a:rPr lang="en-US" sz="4000" u="sng" dirty="0"/>
              <a:t> Grade</a:t>
            </a:r>
          </a:p>
          <a:p>
            <a:pPr marL="0" indent="0">
              <a:buNone/>
            </a:pPr>
            <a:r>
              <a:rPr lang="en-US" sz="4000" dirty="0"/>
              <a:t>We will identify the structures / functions of the endocrine system.</a:t>
            </a:r>
          </a:p>
        </p:txBody>
      </p:sp>
    </p:spTree>
    <p:extLst>
      <p:ext uri="{BB962C8B-B14F-4D97-AF65-F5344CB8AC3E}">
        <p14:creationId xmlns:p14="http://schemas.microsoft.com/office/powerpoint/2010/main" val="294897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91DCF1D-7A87-4312-983F-B72FB22EED3A}"/>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427512" y="-486888"/>
            <a:ext cx="13407241" cy="8193974"/>
          </a:xfrm>
          <a:prstGeom prst="rect">
            <a:avLst/>
          </a:prstGeom>
        </p:spPr>
      </p:pic>
      <p:sp>
        <p:nvSpPr>
          <p:cNvPr id="4" name="Title 1">
            <a:extLst>
              <a:ext uri="{FF2B5EF4-FFF2-40B4-BE49-F238E27FC236}">
                <a16:creationId xmlns:a16="http://schemas.microsoft.com/office/drawing/2014/main" id="{2AF47475-2E6E-4759-AC4E-AB01E8A44128}"/>
              </a:ext>
            </a:extLst>
          </p:cNvPr>
          <p:cNvSpPr>
            <a:spLocks noGrp="1"/>
          </p:cNvSpPr>
          <p:nvPr>
            <p:ph type="title"/>
          </p:nvPr>
        </p:nvSpPr>
        <p:spPr>
          <a:xfrm>
            <a:off x="838200" y="365125"/>
            <a:ext cx="10515600" cy="1325563"/>
          </a:xfrm>
        </p:spPr>
        <p:txBody>
          <a:bodyPr>
            <a:normAutofit/>
          </a:bodyPr>
          <a:lstStyle/>
          <a:p>
            <a:pPr algn="ctr"/>
            <a:r>
              <a:rPr lang="en-US" sz="6000" b="1" u="sng" dirty="0">
                <a:latin typeface="Algerian" panose="04020705040A02060702" pitchFamily="82" charset="0"/>
              </a:rPr>
              <a:t>DOL</a:t>
            </a:r>
          </a:p>
        </p:txBody>
      </p:sp>
      <p:sp>
        <p:nvSpPr>
          <p:cNvPr id="5" name="Content Placeholder 2">
            <a:extLst>
              <a:ext uri="{FF2B5EF4-FFF2-40B4-BE49-F238E27FC236}">
                <a16:creationId xmlns:a16="http://schemas.microsoft.com/office/drawing/2014/main" id="{30094FFD-ED2E-4354-A6F4-9655EE27EC06}"/>
              </a:ext>
            </a:extLst>
          </p:cNvPr>
          <p:cNvSpPr>
            <a:spLocks noGrp="1"/>
          </p:cNvSpPr>
          <p:nvPr>
            <p:ph idx="1"/>
          </p:nvPr>
        </p:nvSpPr>
        <p:spPr>
          <a:xfrm>
            <a:off x="1455717" y="1690688"/>
            <a:ext cx="5166360" cy="4351338"/>
          </a:xfrm>
        </p:spPr>
        <p:txBody>
          <a:bodyPr>
            <a:normAutofit/>
          </a:bodyPr>
          <a:lstStyle/>
          <a:p>
            <a:pPr marL="0" indent="0" algn="ctr">
              <a:buNone/>
            </a:pPr>
            <a:r>
              <a:rPr lang="en-US" sz="4000" u="sng" dirty="0"/>
              <a:t>7</a:t>
            </a:r>
            <a:r>
              <a:rPr lang="en-US" sz="4000" u="sng" baseline="30000" dirty="0"/>
              <a:t>th</a:t>
            </a:r>
            <a:r>
              <a:rPr lang="en-US" sz="4000" u="sng" dirty="0"/>
              <a:t> Grade</a:t>
            </a:r>
          </a:p>
          <a:p>
            <a:pPr marL="0" indent="0">
              <a:buNone/>
            </a:pPr>
            <a:r>
              <a:rPr lang="en-US" sz="4000" dirty="0"/>
              <a:t>I will complete 5/5 written questions over sustaining life in space.</a:t>
            </a:r>
          </a:p>
        </p:txBody>
      </p:sp>
      <p:sp>
        <p:nvSpPr>
          <p:cNvPr id="6" name="Content Placeholder 2">
            <a:extLst>
              <a:ext uri="{FF2B5EF4-FFF2-40B4-BE49-F238E27FC236}">
                <a16:creationId xmlns:a16="http://schemas.microsoft.com/office/drawing/2014/main" id="{23CF8D45-0577-4DD9-BD5C-317011638F67}"/>
              </a:ext>
            </a:extLst>
          </p:cNvPr>
          <p:cNvSpPr txBox="1">
            <a:spLocks/>
          </p:cNvSpPr>
          <p:nvPr/>
        </p:nvSpPr>
        <p:spPr>
          <a:xfrm>
            <a:off x="6517640" y="1690688"/>
            <a:ext cx="51663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u="sng" dirty="0"/>
              <a:t>6</a:t>
            </a:r>
            <a:r>
              <a:rPr lang="en-US" sz="4000" u="sng" baseline="30000" dirty="0"/>
              <a:t>th</a:t>
            </a:r>
            <a:r>
              <a:rPr lang="en-US" sz="4000" u="sng" dirty="0"/>
              <a:t> Grade</a:t>
            </a:r>
          </a:p>
          <a:p>
            <a:pPr marL="0" indent="0" algn="ctr">
              <a:buNone/>
            </a:pPr>
            <a:r>
              <a:rPr lang="en-US" sz="4000" dirty="0"/>
              <a:t>I will complete 5/5 questions over the endocrine system.</a:t>
            </a:r>
          </a:p>
        </p:txBody>
      </p:sp>
    </p:spTree>
    <p:extLst>
      <p:ext uri="{BB962C8B-B14F-4D97-AF65-F5344CB8AC3E}">
        <p14:creationId xmlns:p14="http://schemas.microsoft.com/office/powerpoint/2010/main" val="57298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5C3EF7-42B0-4DBE-B71E-EF6A50AB65C1}"/>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427512" y="-486888"/>
            <a:ext cx="13407241" cy="8193974"/>
          </a:xfrm>
          <a:prstGeom prst="rect">
            <a:avLst/>
          </a:prstGeom>
        </p:spPr>
      </p:pic>
      <p:sp>
        <p:nvSpPr>
          <p:cNvPr id="2" name="Title 1">
            <a:extLst>
              <a:ext uri="{FF2B5EF4-FFF2-40B4-BE49-F238E27FC236}">
                <a16:creationId xmlns:a16="http://schemas.microsoft.com/office/drawing/2014/main" id="{85433911-26C3-4CC6-9826-DB1F7E159C28}"/>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u="sng" dirty="0">
                <a:latin typeface="Algerian" panose="04020705040A02060702" pitchFamily="82" charset="0"/>
              </a:rPr>
              <a:t>TEKS</a:t>
            </a:r>
          </a:p>
        </p:txBody>
      </p:sp>
      <p:sp>
        <p:nvSpPr>
          <p:cNvPr id="3" name="Content Placeholder 2">
            <a:extLst>
              <a:ext uri="{FF2B5EF4-FFF2-40B4-BE49-F238E27FC236}">
                <a16:creationId xmlns:a16="http://schemas.microsoft.com/office/drawing/2014/main" id="{D0475994-85F3-4AF3-B09F-62AE50B319CE}"/>
              </a:ext>
            </a:extLst>
          </p:cNvPr>
          <p:cNvSpPr txBox="1">
            <a:spLocks/>
          </p:cNvSpPr>
          <p:nvPr/>
        </p:nvSpPr>
        <p:spPr>
          <a:xfrm>
            <a:off x="1153158" y="1209040"/>
            <a:ext cx="5166361" cy="549655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u="sng" dirty="0"/>
              <a:t>7</a:t>
            </a:r>
            <a:r>
              <a:rPr lang="en-US" sz="4000" u="sng" baseline="30000" dirty="0"/>
              <a:t>th</a:t>
            </a:r>
            <a:r>
              <a:rPr lang="en-US" sz="4000" u="sng" dirty="0"/>
              <a:t> Grade</a:t>
            </a:r>
          </a:p>
          <a:p>
            <a:pPr marL="0" indent="0" algn="ctr">
              <a:buNone/>
            </a:pPr>
            <a:r>
              <a:rPr lang="en-US" sz="4000" dirty="0"/>
              <a:t>7.9A  analyze the characteristics of objects in our solar system that allow life to exist such as the proximity of the Sun, presence of water, and composition of the atmosphere</a:t>
            </a:r>
            <a:endParaRPr lang="en-US" sz="4000" u="sng" dirty="0"/>
          </a:p>
        </p:txBody>
      </p:sp>
      <p:sp>
        <p:nvSpPr>
          <p:cNvPr id="4" name="Content Placeholder 2">
            <a:extLst>
              <a:ext uri="{FF2B5EF4-FFF2-40B4-BE49-F238E27FC236}">
                <a16:creationId xmlns:a16="http://schemas.microsoft.com/office/drawing/2014/main" id="{E69B1835-1D57-4064-8476-BF9145036B91}"/>
              </a:ext>
            </a:extLst>
          </p:cNvPr>
          <p:cNvSpPr txBox="1">
            <a:spLocks/>
          </p:cNvSpPr>
          <p:nvPr/>
        </p:nvSpPr>
        <p:spPr>
          <a:xfrm>
            <a:off x="6517640" y="950026"/>
            <a:ext cx="5166360" cy="59079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200" u="sng" dirty="0"/>
              <a:t>6</a:t>
            </a:r>
            <a:r>
              <a:rPr lang="en-US" sz="2200" u="sng" baseline="30000" dirty="0"/>
              <a:t>th</a:t>
            </a:r>
            <a:r>
              <a:rPr lang="en-US" sz="2200" u="sng" dirty="0"/>
              <a:t> Grade</a:t>
            </a:r>
          </a:p>
          <a:p>
            <a:pPr marL="0" indent="0" algn="ctr">
              <a:buNone/>
            </a:pPr>
            <a:r>
              <a:rPr lang="en-US" sz="2200" dirty="0"/>
              <a:t>7.12B(B)  identify the main functions of the systems of the human organism, including the circulatory, respiratory, skeletal, muscular, digestive, excretory, reproductive, integumentary, nervous, and endocrine system(B)  identify the main functions of the systems of the human organism, including the circulatory, respiratory, skeletal, muscular, digestive, excretory, reproductive, integumentary, nervous, and endocrine system(B)  identify the main functions of the systems of the human organism, including the circulatory, respiratory, skeletal, muscular, digestive, excretory, reproductive, integumentary, nervous, and endocrine system</a:t>
            </a:r>
            <a:endParaRPr lang="en-US" sz="2200" u="sng" dirty="0"/>
          </a:p>
        </p:txBody>
      </p:sp>
    </p:spTree>
    <p:extLst>
      <p:ext uri="{BB962C8B-B14F-4D97-AF65-F5344CB8AC3E}">
        <p14:creationId xmlns:p14="http://schemas.microsoft.com/office/powerpoint/2010/main" val="412708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0D7739-5C39-460A-8630-A56CDBE459D2}"/>
              </a:ext>
            </a:extLst>
          </p:cNvPr>
          <p:cNvPicPr>
            <a:picLocks noChangeAspect="1"/>
          </p:cNvPicPr>
          <p:nvPr/>
        </p:nvPicPr>
        <p:blipFill rotWithShape="1">
          <a:blip r:embed="rId2"/>
          <a:srcRect l="2025" t="12294" r="9596" b="14113"/>
          <a:stretch/>
        </p:blipFill>
        <p:spPr>
          <a:xfrm>
            <a:off x="0" y="950027"/>
            <a:ext cx="3728852" cy="5907974"/>
          </a:xfrm>
          <a:prstGeom prst="rect">
            <a:avLst/>
          </a:prstGeom>
        </p:spPr>
      </p:pic>
      <p:sp>
        <p:nvSpPr>
          <p:cNvPr id="2" name="Rectangle 1">
            <a:extLst>
              <a:ext uri="{FF2B5EF4-FFF2-40B4-BE49-F238E27FC236}">
                <a16:creationId xmlns:a16="http://schemas.microsoft.com/office/drawing/2014/main" id="{0D1EC590-AC87-4BAF-81EF-4133725381A2}"/>
              </a:ext>
            </a:extLst>
          </p:cNvPr>
          <p:cNvSpPr/>
          <p:nvPr/>
        </p:nvSpPr>
        <p:spPr>
          <a:xfrm>
            <a:off x="201552" y="163175"/>
            <a:ext cx="2888741" cy="923330"/>
          </a:xfrm>
          <a:prstGeom prst="rect">
            <a:avLst/>
          </a:prstGeom>
          <a:noFill/>
        </p:spPr>
        <p:txBody>
          <a:bodyPr wrap="none" lIns="91440" tIns="45720" rIns="91440" bIns="45720">
            <a:spAutoFit/>
          </a:bodyPr>
          <a:lstStyle/>
          <a:p>
            <a:pPr algn="ct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6</a:t>
            </a:r>
            <a:r>
              <a:rPr lang="en-US" sz="5400" b="1" cap="none" spc="50" baseline="30000" dirty="0">
                <a:ln w="9525" cmpd="sng">
                  <a:solidFill>
                    <a:schemeClr val="accent1"/>
                  </a:solidFill>
                  <a:prstDash val="solid"/>
                </a:ln>
                <a:solidFill>
                  <a:srgbClr val="70AD47">
                    <a:tint val="1000"/>
                  </a:srgbClr>
                </a:solidFill>
                <a:effectLst>
                  <a:glow rad="38100">
                    <a:schemeClr val="accent1">
                      <a:alpha val="40000"/>
                    </a:schemeClr>
                  </a:glow>
                </a:effectLst>
              </a:rPr>
              <a:t>th</a:t>
            </a: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Grade</a:t>
            </a:r>
          </a:p>
        </p:txBody>
      </p:sp>
      <p:sp>
        <p:nvSpPr>
          <p:cNvPr id="3" name="TextBox 2">
            <a:extLst>
              <a:ext uri="{FF2B5EF4-FFF2-40B4-BE49-F238E27FC236}">
                <a16:creationId xmlns:a16="http://schemas.microsoft.com/office/drawing/2014/main" id="{1C0BDDDD-8EBE-4056-B3C1-23C17734A928}"/>
              </a:ext>
            </a:extLst>
          </p:cNvPr>
          <p:cNvSpPr txBox="1"/>
          <p:nvPr/>
        </p:nvSpPr>
        <p:spPr>
          <a:xfrm>
            <a:off x="3728852" y="624840"/>
            <a:ext cx="8463148" cy="6001643"/>
          </a:xfrm>
          <a:prstGeom prst="rect">
            <a:avLst/>
          </a:prstGeom>
          <a:noFill/>
        </p:spPr>
        <p:txBody>
          <a:bodyPr wrap="square" rtlCol="0">
            <a:spAutoFit/>
          </a:bodyPr>
          <a:lstStyle/>
          <a:p>
            <a:pPr marL="342900" indent="-342900">
              <a:buAutoNum type="arabicPeriod"/>
            </a:pPr>
            <a:r>
              <a:rPr lang="en-US" sz="4800" dirty="0"/>
              <a:t>Complete PDN</a:t>
            </a:r>
          </a:p>
          <a:p>
            <a:pPr marL="342900" indent="-342900">
              <a:buAutoNum type="arabicPeriod"/>
            </a:pPr>
            <a:r>
              <a:rPr lang="en-US" sz="4800" dirty="0"/>
              <a:t>Take out Endocrine System foldable (We started this on Friday.)</a:t>
            </a:r>
          </a:p>
          <a:p>
            <a:pPr marL="342900" indent="-342900">
              <a:buAutoNum type="arabicPeriod"/>
            </a:pPr>
            <a:r>
              <a:rPr lang="en-US" sz="4800" dirty="0"/>
              <a:t>Follow along with power point to complete foldable</a:t>
            </a:r>
          </a:p>
          <a:p>
            <a:pPr marL="342900" indent="-342900">
              <a:buAutoNum type="arabicPeriod"/>
            </a:pPr>
            <a:r>
              <a:rPr lang="en-US" sz="4800" dirty="0"/>
              <a:t>DOL / Quiz over endocrine and nervous system</a:t>
            </a:r>
          </a:p>
        </p:txBody>
      </p:sp>
    </p:spTree>
    <p:extLst>
      <p:ext uri="{BB962C8B-B14F-4D97-AF65-F5344CB8AC3E}">
        <p14:creationId xmlns:p14="http://schemas.microsoft.com/office/powerpoint/2010/main" val="244230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C6F57D-63B1-4E27-9838-1C52E2AA4BCC}"/>
              </a:ext>
            </a:extLst>
          </p:cNvPr>
          <p:cNvSpPr/>
          <p:nvPr/>
        </p:nvSpPr>
        <p:spPr>
          <a:xfrm>
            <a:off x="1567214" y="471933"/>
            <a:ext cx="2888741" cy="923330"/>
          </a:xfrm>
          <a:prstGeom prst="rect">
            <a:avLst/>
          </a:prstGeom>
          <a:noFill/>
        </p:spPr>
        <p:txBody>
          <a:bodyPr wrap="none" lIns="91440" tIns="45720" rIns="91440" bIns="45720">
            <a:spAutoFit/>
          </a:bodyPr>
          <a:lstStyle/>
          <a:p>
            <a:pPr algn="ct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7</a:t>
            </a:r>
            <a:r>
              <a:rPr lang="en-US" sz="5400" b="1" cap="none" spc="50" baseline="30000" dirty="0">
                <a:ln w="9525" cmpd="sng">
                  <a:solidFill>
                    <a:schemeClr val="accent1"/>
                  </a:solidFill>
                  <a:prstDash val="solid"/>
                </a:ln>
                <a:solidFill>
                  <a:srgbClr val="70AD47">
                    <a:tint val="1000"/>
                  </a:srgbClr>
                </a:solidFill>
                <a:effectLst>
                  <a:glow rad="38100">
                    <a:schemeClr val="accent1">
                      <a:alpha val="40000"/>
                    </a:schemeClr>
                  </a:glow>
                </a:effectLst>
              </a:rPr>
              <a:t>th</a:t>
            </a:r>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 Grade</a:t>
            </a:r>
          </a:p>
        </p:txBody>
      </p:sp>
      <p:sp>
        <p:nvSpPr>
          <p:cNvPr id="3" name="TextBox 2">
            <a:extLst>
              <a:ext uri="{FF2B5EF4-FFF2-40B4-BE49-F238E27FC236}">
                <a16:creationId xmlns:a16="http://schemas.microsoft.com/office/drawing/2014/main" id="{CF364D0A-D22A-456B-9AE6-1FCCCE58AFBA}"/>
              </a:ext>
            </a:extLst>
          </p:cNvPr>
          <p:cNvSpPr txBox="1"/>
          <p:nvPr/>
        </p:nvSpPr>
        <p:spPr>
          <a:xfrm>
            <a:off x="1092530" y="1086505"/>
            <a:ext cx="10794670" cy="3785652"/>
          </a:xfrm>
          <a:prstGeom prst="rect">
            <a:avLst/>
          </a:prstGeom>
          <a:noFill/>
        </p:spPr>
        <p:txBody>
          <a:bodyPr wrap="square" rtlCol="0">
            <a:spAutoFit/>
          </a:bodyPr>
          <a:lstStyle/>
          <a:p>
            <a:pPr marL="342900" indent="-342900">
              <a:buAutoNum type="arabicPeriod"/>
            </a:pPr>
            <a:r>
              <a:rPr lang="en-US" sz="4800" dirty="0"/>
              <a:t>Complete PDN</a:t>
            </a:r>
          </a:p>
          <a:p>
            <a:pPr marL="342900" indent="-342900">
              <a:buAutoNum type="arabicPeriod"/>
            </a:pPr>
            <a:r>
              <a:rPr lang="en-US" sz="4800" dirty="0"/>
              <a:t>Class K/W/L Chart as a group</a:t>
            </a:r>
          </a:p>
          <a:p>
            <a:pPr marL="342900" indent="-342900">
              <a:buAutoNum type="arabicPeriod"/>
            </a:pPr>
            <a:r>
              <a:rPr lang="en-US" sz="4800" dirty="0"/>
              <a:t>Video clip over Sustaining life In Space</a:t>
            </a:r>
          </a:p>
          <a:p>
            <a:r>
              <a:rPr lang="en-US" sz="4800" dirty="0"/>
              <a:t>4. Note Outline page over Space</a:t>
            </a:r>
          </a:p>
          <a:p>
            <a:r>
              <a:rPr lang="en-US" sz="4800" dirty="0"/>
              <a:t>5. DOL / Quiz over space</a:t>
            </a:r>
          </a:p>
        </p:txBody>
      </p:sp>
      <p:pic>
        <p:nvPicPr>
          <p:cNvPr id="4" name="Picture 3">
            <a:extLst>
              <a:ext uri="{FF2B5EF4-FFF2-40B4-BE49-F238E27FC236}">
                <a16:creationId xmlns:a16="http://schemas.microsoft.com/office/drawing/2014/main" id="{0F9121A5-F3B6-4D3C-AA56-A259986BD5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130" y="-78828"/>
            <a:ext cx="12552218" cy="7085270"/>
          </a:xfrm>
          <a:prstGeom prst="rect">
            <a:avLst/>
          </a:prstGeom>
        </p:spPr>
      </p:pic>
    </p:spTree>
    <p:extLst>
      <p:ext uri="{BB962C8B-B14F-4D97-AF65-F5344CB8AC3E}">
        <p14:creationId xmlns:p14="http://schemas.microsoft.com/office/powerpoint/2010/main" val="2103256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5E2770-C88E-4EA6-8538-D5137B9348D8}"/>
              </a:ext>
            </a:extLst>
          </p:cNvPr>
          <p:cNvSpPr txBox="1"/>
          <p:nvPr/>
        </p:nvSpPr>
        <p:spPr>
          <a:xfrm>
            <a:off x="591207" y="1119352"/>
            <a:ext cx="11051627" cy="4401205"/>
          </a:xfrm>
          <a:prstGeom prst="rect">
            <a:avLst/>
          </a:prstGeom>
          <a:noFill/>
        </p:spPr>
        <p:txBody>
          <a:bodyPr wrap="square" rtlCol="0">
            <a:spAutoFit/>
          </a:bodyPr>
          <a:lstStyle/>
          <a:p>
            <a:r>
              <a:rPr lang="en-US" sz="3200" dirty="0"/>
              <a:t>Answer this question in your own words on the back of your PDN:</a:t>
            </a:r>
          </a:p>
          <a:p>
            <a:endParaRPr lang="en-US" sz="3200" dirty="0"/>
          </a:p>
          <a:p>
            <a:r>
              <a:rPr lang="en-US" sz="5400" dirty="0"/>
              <a:t>“If you were to take a trip to any other planet in our solar system, not Earth would you be able to survive?  Why or why not? Explain.”</a:t>
            </a:r>
          </a:p>
        </p:txBody>
      </p:sp>
      <p:pic>
        <p:nvPicPr>
          <p:cNvPr id="3" name="Picture 2">
            <a:extLst>
              <a:ext uri="{FF2B5EF4-FFF2-40B4-BE49-F238E27FC236}">
                <a16:creationId xmlns:a16="http://schemas.microsoft.com/office/drawing/2014/main" id="{71E3AE8F-8F26-41EB-8658-6E72F84591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62" y="-78828"/>
            <a:ext cx="12437150" cy="7085270"/>
          </a:xfrm>
          <a:prstGeom prst="rect">
            <a:avLst/>
          </a:prstGeom>
        </p:spPr>
      </p:pic>
    </p:spTree>
    <p:extLst>
      <p:ext uri="{BB962C8B-B14F-4D97-AF65-F5344CB8AC3E}">
        <p14:creationId xmlns:p14="http://schemas.microsoft.com/office/powerpoint/2010/main" val="296452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5D6E3B-A493-4416-AEF0-EACC71224A64}"/>
              </a:ext>
            </a:extLst>
          </p:cNvPr>
          <p:cNvSpPr/>
          <p:nvPr/>
        </p:nvSpPr>
        <p:spPr>
          <a:xfrm>
            <a:off x="389772" y="3725182"/>
            <a:ext cx="11034083" cy="3970318"/>
          </a:xfrm>
          <a:prstGeom prst="rect">
            <a:avLst/>
          </a:prstGeom>
        </p:spPr>
        <p:txBody>
          <a:bodyPr wrap="square">
            <a:spAutoFit/>
          </a:bodyPr>
          <a:lstStyle/>
          <a:p>
            <a:pPr algn="ctr"/>
            <a:r>
              <a:rPr lang="en-US" dirty="0">
                <a:hlinkClick r:id="rId2"/>
              </a:rPr>
              <a:t>Goldilocks Zone : National Geographic</a:t>
            </a:r>
          </a:p>
          <a:p>
            <a:pPr algn="ctr"/>
            <a:r>
              <a:rPr lang="en-US" dirty="0">
                <a:hlinkClick r:id="rId2"/>
              </a:rPr>
              <a:t>https://www.youtube.com/watch?v=u2OlT9bECqg</a:t>
            </a:r>
          </a:p>
          <a:p>
            <a:pPr algn="ctr"/>
            <a:endParaRPr lang="en-US" dirty="0">
              <a:hlinkClick r:id="rId2"/>
            </a:endParaRPr>
          </a:p>
          <a:p>
            <a:pPr algn="ctr"/>
            <a:r>
              <a:rPr lang="en-US" dirty="0">
                <a:hlinkClick r:id="rId2"/>
              </a:rPr>
              <a:t>Goldilocks Zone Video:</a:t>
            </a:r>
          </a:p>
          <a:p>
            <a:pPr algn="ctr"/>
            <a:r>
              <a:rPr lang="en-US" dirty="0">
                <a:hlinkClick r:id="rId2"/>
              </a:rPr>
              <a:t>https://www.youtube.com/watch?v=aeEiYkmkCdw</a:t>
            </a:r>
            <a:endParaRPr lang="en-US" dirty="0"/>
          </a:p>
          <a:p>
            <a:endParaRPr lang="en-US" dirty="0"/>
          </a:p>
          <a:p>
            <a:pPr algn="ctr"/>
            <a:endParaRPr lang="en-US" dirty="0"/>
          </a:p>
          <a:p>
            <a:pPr algn="ctr"/>
            <a:r>
              <a:rPr lang="en-US" dirty="0"/>
              <a:t>Earth: Why it has life on it.</a:t>
            </a:r>
          </a:p>
          <a:p>
            <a:pPr algn="ctr"/>
            <a:r>
              <a:rPr lang="en-US" dirty="0">
                <a:hlinkClick r:id="rId3"/>
              </a:rPr>
              <a:t>https://www.youtube.com/watch?v=IDhapt7nw4A</a:t>
            </a:r>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48FAD8B5-C7E3-40DD-BEB9-B69A2F269D0E}"/>
              </a:ext>
            </a:extLst>
          </p:cNvPr>
          <p:cNvSpPr txBox="1"/>
          <p:nvPr/>
        </p:nvSpPr>
        <p:spPr>
          <a:xfrm>
            <a:off x="878774" y="189187"/>
            <a:ext cx="11237026" cy="4093428"/>
          </a:xfrm>
          <a:prstGeom prst="rect">
            <a:avLst/>
          </a:prstGeom>
          <a:noFill/>
        </p:spPr>
        <p:txBody>
          <a:bodyPr wrap="square" rtlCol="0">
            <a:spAutoFit/>
          </a:bodyPr>
          <a:lstStyle/>
          <a:p>
            <a:r>
              <a:rPr lang="en-US" sz="3200" dirty="0"/>
              <a:t>1. Pair Share Answer to question with table partner , be sure to write down information on back of PDN</a:t>
            </a:r>
          </a:p>
          <a:p>
            <a:r>
              <a:rPr lang="en-US" sz="3200" dirty="0"/>
              <a:t>2. Re-Group / Discuss</a:t>
            </a:r>
          </a:p>
          <a:p>
            <a:r>
              <a:rPr lang="en-US" sz="3200" dirty="0"/>
              <a:t>3. Watch video clip to assist with answering question, take notes</a:t>
            </a:r>
          </a:p>
          <a:p>
            <a:r>
              <a:rPr lang="en-US" sz="3200" dirty="0"/>
              <a:t>	</a:t>
            </a:r>
            <a:r>
              <a:rPr lang="en-US" sz="3200" dirty="0">
                <a:hlinkClick r:id="rId2"/>
              </a:rPr>
              <a:t>Goldilocks Zone : National Geographic</a:t>
            </a:r>
          </a:p>
          <a:p>
            <a:r>
              <a:rPr lang="en-US" sz="3200" u="sng" dirty="0">
                <a:hlinkClick r:id="rId2"/>
              </a:rPr>
              <a:t>	</a:t>
            </a:r>
            <a:r>
              <a:rPr lang="en-US" sz="3200" dirty="0">
                <a:hlinkClick r:id="rId2"/>
              </a:rPr>
              <a:t>https://www.youtube.com/watch?v=u2OlT9bECqg</a:t>
            </a:r>
          </a:p>
          <a:p>
            <a:r>
              <a:rPr lang="en-US" sz="3200" dirty="0"/>
              <a:t>4. Re-group and discuss new information </a:t>
            </a:r>
          </a:p>
          <a:p>
            <a:endParaRPr lang="en-US" dirty="0"/>
          </a:p>
          <a:p>
            <a:endParaRPr lang="en-US" dirty="0"/>
          </a:p>
        </p:txBody>
      </p:sp>
      <p:pic>
        <p:nvPicPr>
          <p:cNvPr id="5" name="Picture 4">
            <a:extLst>
              <a:ext uri="{FF2B5EF4-FFF2-40B4-BE49-F238E27FC236}">
                <a16:creationId xmlns:a16="http://schemas.microsoft.com/office/drawing/2014/main" id="{B218145A-C6ED-4F1C-AFB4-7A923C1837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575" y="-213756"/>
            <a:ext cx="12437150" cy="7185391"/>
          </a:xfrm>
          <a:prstGeom prst="rect">
            <a:avLst/>
          </a:prstGeom>
        </p:spPr>
      </p:pic>
    </p:spTree>
    <p:extLst>
      <p:ext uri="{BB962C8B-B14F-4D97-AF65-F5344CB8AC3E}">
        <p14:creationId xmlns:p14="http://schemas.microsoft.com/office/powerpoint/2010/main" val="3024403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357</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Algerian</vt:lpstr>
      <vt:lpstr>Arial</vt:lpstr>
      <vt:lpstr>Calibri</vt:lpstr>
      <vt:lpstr>Calibri Light</vt:lpstr>
      <vt:lpstr>Office Theme</vt:lpstr>
      <vt:lpstr>April 16, 2018</vt:lpstr>
      <vt:lpstr>Agenda</vt:lpstr>
      <vt:lpstr>LO</vt:lpstr>
      <vt:lpstr>DOL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16, 2018</dc:title>
  <dc:creator>Katherine Pease</dc:creator>
  <cp:lastModifiedBy>Katherine Pease</cp:lastModifiedBy>
  <cp:revision>6</cp:revision>
  <cp:lastPrinted>2018-04-15T20:38:31Z</cp:lastPrinted>
  <dcterms:created xsi:type="dcterms:W3CDTF">2018-04-15T20:01:56Z</dcterms:created>
  <dcterms:modified xsi:type="dcterms:W3CDTF">2018-04-15T20:41:25Z</dcterms:modified>
</cp:coreProperties>
</file>