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3" d="100"/>
          <a:sy n="73" d="100"/>
        </p:scale>
        <p:origin x="61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32339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17828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66160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332263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343488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159177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19918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31946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407025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422660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0115D1-4B66-4584-BF4E-930423F5CA8D}" type="datetimeFigureOut">
              <a:rPr lang="en-US" smtClean="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8EE4E5-9E4A-4213-9DE7-8E7F6D31D7FC}" type="slidenum">
              <a:rPr lang="en-US" smtClean="0"/>
              <a:t>‹#›</a:t>
            </a:fld>
            <a:endParaRPr lang="en-US" dirty="0"/>
          </a:p>
        </p:txBody>
      </p:sp>
    </p:spTree>
    <p:extLst>
      <p:ext uri="{BB962C8B-B14F-4D97-AF65-F5344CB8AC3E}">
        <p14:creationId xmlns:p14="http://schemas.microsoft.com/office/powerpoint/2010/main" val="55303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115D1-4B66-4584-BF4E-930423F5CA8D}" type="datetimeFigureOut">
              <a:rPr lang="en-US" smtClean="0"/>
              <a:t>4/14/2016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EE4E5-9E4A-4213-9DE7-8E7F6D31D7FC}" type="slidenum">
              <a:rPr lang="en-US" smtClean="0"/>
              <a:t>‹#›</a:t>
            </a:fld>
            <a:endParaRPr lang="en-US" dirty="0"/>
          </a:p>
        </p:txBody>
      </p:sp>
    </p:spTree>
    <p:extLst>
      <p:ext uri="{BB962C8B-B14F-4D97-AF65-F5344CB8AC3E}">
        <p14:creationId xmlns:p14="http://schemas.microsoft.com/office/powerpoint/2010/main" val="155215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ZeZ62UXyz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2069" y="2364378"/>
            <a:ext cx="11791300" cy="4349932"/>
          </a:xfrm>
          <a:prstGeom prst="rect">
            <a:avLst/>
          </a:prstGeom>
        </p:spPr>
      </p:pic>
      <p:sp>
        <p:nvSpPr>
          <p:cNvPr id="2" name="Title 1"/>
          <p:cNvSpPr>
            <a:spLocks noGrp="1"/>
          </p:cNvSpPr>
          <p:nvPr>
            <p:ph type="ctrTitle"/>
          </p:nvPr>
        </p:nvSpPr>
        <p:spPr>
          <a:xfrm>
            <a:off x="0" y="129585"/>
            <a:ext cx="12192000" cy="928506"/>
          </a:xfrm>
        </p:spPr>
        <p:txBody>
          <a:bodyPr/>
          <a:lstStyle/>
          <a:p>
            <a:r>
              <a:rPr lang="en-US" u="sng" dirty="0" smtClean="0">
                <a:latin typeface="Imprint MT Shadow" panose="04020605060303030202" pitchFamily="82" charset="0"/>
              </a:rPr>
              <a:t>April 15, 2016 Please Do Now</a:t>
            </a:r>
            <a:endParaRPr lang="en-US" u="sng" dirty="0">
              <a:latin typeface="Imprint MT Shadow" panose="04020605060303030202" pitchFamily="82" charset="0"/>
            </a:endParaRPr>
          </a:p>
        </p:txBody>
      </p:sp>
      <p:sp>
        <p:nvSpPr>
          <p:cNvPr id="3" name="Subtitle 2"/>
          <p:cNvSpPr>
            <a:spLocks noGrp="1"/>
          </p:cNvSpPr>
          <p:nvPr>
            <p:ph type="subTitle" idx="1"/>
          </p:nvPr>
        </p:nvSpPr>
        <p:spPr>
          <a:xfrm>
            <a:off x="117566" y="953588"/>
            <a:ext cx="12192000" cy="5760721"/>
          </a:xfrm>
        </p:spPr>
        <p:txBody>
          <a:bodyPr>
            <a:noAutofit/>
          </a:bodyPr>
          <a:lstStyle/>
          <a:p>
            <a:pPr marL="457200" indent="-457200" algn="l">
              <a:buAutoNum type="arabicPeriod"/>
            </a:pPr>
            <a:r>
              <a:rPr lang="en-US" sz="5400" dirty="0" smtClean="0">
                <a:ln>
                  <a:solidFill>
                    <a:schemeClr val="bg1"/>
                  </a:solidFill>
                </a:ln>
              </a:rPr>
              <a:t>Sharpen Pencil</a:t>
            </a:r>
          </a:p>
          <a:p>
            <a:pPr marL="457200" indent="-457200" algn="l">
              <a:buAutoNum type="arabicPeriod"/>
            </a:pPr>
            <a:r>
              <a:rPr lang="en-US" sz="5400" dirty="0" smtClean="0">
                <a:ln>
                  <a:solidFill>
                    <a:schemeClr val="bg1"/>
                  </a:solidFill>
                </a:ln>
              </a:rPr>
              <a:t>Collect Please Do Now from blue basket, chrome book, clicker, pen/pencil that works</a:t>
            </a:r>
          </a:p>
          <a:p>
            <a:pPr marL="457200" indent="-457200" algn="l">
              <a:buAutoNum type="arabicPeriod"/>
            </a:pPr>
            <a:r>
              <a:rPr lang="en-US" sz="5400" dirty="0" smtClean="0">
                <a:ln>
                  <a:solidFill>
                    <a:schemeClr val="bg1"/>
                  </a:solidFill>
                </a:ln>
              </a:rPr>
              <a:t>USE THE TEXTBOOK to complete the Please Do Now</a:t>
            </a:r>
            <a:endParaRPr lang="en-US" sz="5400" dirty="0">
              <a:ln>
                <a:solidFill>
                  <a:schemeClr val="bg1"/>
                </a:solidFill>
              </a:ln>
            </a:endParaRPr>
          </a:p>
        </p:txBody>
      </p:sp>
    </p:spTree>
    <p:extLst>
      <p:ext uri="{BB962C8B-B14F-4D97-AF65-F5344CB8AC3E}">
        <p14:creationId xmlns:p14="http://schemas.microsoft.com/office/powerpoint/2010/main" val="27044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image.slidesharecdn.com/humanbehaviourppt-110112073952-phpapp01/95/human-behaviour-ppt-1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326571"/>
            <a:ext cx="12322629" cy="867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2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3800"/>
            <a:ext cx="9144000" cy="2387600"/>
          </a:xfrm>
        </p:spPr>
        <p:txBody>
          <a:bodyPr/>
          <a:lstStyle/>
          <a:p>
            <a:r>
              <a:rPr lang="en-US" dirty="0" smtClean="0"/>
              <a:t>DOL/Exit Slip</a:t>
            </a:r>
            <a:endParaRPr lang="en-US" dirty="0"/>
          </a:p>
        </p:txBody>
      </p:sp>
      <p:sp>
        <p:nvSpPr>
          <p:cNvPr id="3" name="Subtitle 2"/>
          <p:cNvSpPr>
            <a:spLocks noGrp="1"/>
          </p:cNvSpPr>
          <p:nvPr>
            <p:ph type="subTitle" idx="1"/>
          </p:nvPr>
        </p:nvSpPr>
        <p:spPr>
          <a:xfrm>
            <a:off x="0" y="1603420"/>
            <a:ext cx="12192000" cy="1655762"/>
          </a:xfrm>
        </p:spPr>
        <p:txBody>
          <a:bodyPr>
            <a:normAutofit/>
          </a:bodyPr>
          <a:lstStyle/>
          <a:p>
            <a:r>
              <a:rPr lang="en-US" sz="4400" dirty="0" smtClean="0"/>
              <a:t>Complete the daily dol questions to turn in for a grade</a:t>
            </a:r>
            <a:endParaRPr lang="en-US" sz="4400" dirty="0"/>
          </a:p>
        </p:txBody>
      </p:sp>
    </p:spTree>
    <p:extLst>
      <p:ext uri="{BB962C8B-B14F-4D97-AF65-F5344CB8AC3E}">
        <p14:creationId xmlns:p14="http://schemas.microsoft.com/office/powerpoint/2010/main" val="355798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566" y="-130629"/>
            <a:ext cx="12074434" cy="2677252"/>
          </a:xfrm>
          <a:prstGeom prst="rect">
            <a:avLst/>
          </a:prstGeom>
        </p:spPr>
      </p:pic>
      <p:sp>
        <p:nvSpPr>
          <p:cNvPr id="2" name="Title 1"/>
          <p:cNvSpPr>
            <a:spLocks noGrp="1"/>
          </p:cNvSpPr>
          <p:nvPr>
            <p:ph type="title"/>
          </p:nvPr>
        </p:nvSpPr>
        <p:spPr>
          <a:xfrm>
            <a:off x="0" y="365125"/>
            <a:ext cx="11353800" cy="1325563"/>
          </a:xfrm>
        </p:spPr>
        <p:txBody>
          <a:bodyPr/>
          <a:lstStyle/>
          <a:p>
            <a:r>
              <a:rPr lang="en-US" u="sng" dirty="0" smtClean="0">
                <a:latin typeface="Imprint MT Shadow" panose="04020605060303030202" pitchFamily="82" charset="0"/>
              </a:rPr>
              <a:t>Agenda</a:t>
            </a:r>
            <a:endParaRPr lang="en-US" u="sng" dirty="0">
              <a:latin typeface="Imprint MT Shadow" panose="04020605060303030202" pitchFamily="82" charset="0"/>
            </a:endParaRPr>
          </a:p>
        </p:txBody>
      </p:sp>
      <p:sp>
        <p:nvSpPr>
          <p:cNvPr id="3" name="Content Placeholder 2"/>
          <p:cNvSpPr>
            <a:spLocks noGrp="1"/>
          </p:cNvSpPr>
          <p:nvPr>
            <p:ph idx="1"/>
          </p:nvPr>
        </p:nvSpPr>
        <p:spPr>
          <a:xfrm>
            <a:off x="0" y="1825624"/>
            <a:ext cx="12192000" cy="5032375"/>
          </a:xfrm>
        </p:spPr>
        <p:txBody>
          <a:bodyPr>
            <a:noAutofit/>
          </a:bodyPr>
          <a:lstStyle/>
          <a:p>
            <a:r>
              <a:rPr lang="en-US" sz="4000" dirty="0" smtClean="0"/>
              <a:t>Please Do Now</a:t>
            </a:r>
          </a:p>
          <a:p>
            <a:r>
              <a:rPr lang="en-US" sz="4000" dirty="0" smtClean="0"/>
              <a:t>DOL over Thursday information</a:t>
            </a:r>
          </a:p>
          <a:p>
            <a:r>
              <a:rPr lang="en-US" sz="4000" dirty="0" smtClean="0"/>
              <a:t>Essential Question</a:t>
            </a:r>
          </a:p>
          <a:p>
            <a:r>
              <a:rPr lang="en-US" sz="4000" dirty="0" smtClean="0"/>
              <a:t>Playlist,1. Finish Human Reproductive System Note Outline</a:t>
            </a:r>
          </a:p>
          <a:p>
            <a:pPr lvl="1"/>
            <a:r>
              <a:rPr lang="en-US" sz="4000" dirty="0" smtClean="0"/>
              <a:t>2. Reproductive System Foldable</a:t>
            </a:r>
          </a:p>
          <a:p>
            <a:pPr lvl="1"/>
            <a:r>
              <a:rPr lang="en-US" sz="4000" dirty="0" smtClean="0"/>
              <a:t>3. Stages of Life sequence chart poster</a:t>
            </a:r>
            <a:endParaRPr lang="en-US" sz="4000" dirty="0"/>
          </a:p>
        </p:txBody>
      </p:sp>
    </p:spTree>
    <p:extLst>
      <p:ext uri="{BB962C8B-B14F-4D97-AF65-F5344CB8AC3E}">
        <p14:creationId xmlns:p14="http://schemas.microsoft.com/office/powerpoint/2010/main" val="338075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37"/>
            <a:ext cx="12192000" cy="1325563"/>
          </a:xfrm>
        </p:spPr>
        <p:txBody>
          <a:bodyPr/>
          <a:lstStyle/>
          <a:p>
            <a:pPr algn="ctr"/>
            <a:r>
              <a:rPr lang="en-US" u="sng" dirty="0" smtClean="0">
                <a:latin typeface="Imprint MT Shadow" panose="04020605060303030202" pitchFamily="82" charset="0"/>
              </a:rPr>
              <a:t>DOL/Exit Slip (use clicker to enter answers)</a:t>
            </a:r>
            <a:endParaRPr lang="en-US" u="sng" dirty="0">
              <a:latin typeface="Imprint MT Shadow" panose="04020605060303030202" pitchFamily="82" charset="0"/>
            </a:endParaRPr>
          </a:p>
        </p:txBody>
      </p:sp>
      <p:pic>
        <p:nvPicPr>
          <p:cNvPr id="6" name="Picture 5"/>
          <p:cNvPicPr>
            <a:picLocks noChangeAspect="1"/>
          </p:cNvPicPr>
          <p:nvPr/>
        </p:nvPicPr>
        <p:blipFill>
          <a:blip r:embed="rId2"/>
          <a:stretch>
            <a:fillRect/>
          </a:stretch>
        </p:blipFill>
        <p:spPr>
          <a:xfrm>
            <a:off x="2306158" y="4492683"/>
            <a:ext cx="4069530" cy="2381250"/>
          </a:xfrm>
          <a:prstGeom prst="rect">
            <a:avLst/>
          </a:prstGeom>
        </p:spPr>
      </p:pic>
      <p:sp>
        <p:nvSpPr>
          <p:cNvPr id="8" name="TextBox 7"/>
          <p:cNvSpPr txBox="1"/>
          <p:nvPr/>
        </p:nvSpPr>
        <p:spPr>
          <a:xfrm>
            <a:off x="68092" y="1323448"/>
            <a:ext cx="1828800" cy="2031325"/>
          </a:xfrm>
          <a:prstGeom prst="rect">
            <a:avLst/>
          </a:prstGeom>
          <a:noFill/>
        </p:spPr>
        <p:txBody>
          <a:bodyPr wrap="square" rtlCol="0">
            <a:spAutoFit/>
          </a:bodyPr>
          <a:lstStyle/>
          <a:p>
            <a:r>
              <a:rPr lang="en-US" u="sng" dirty="0" smtClean="0"/>
              <a:t>Word Bank:</a:t>
            </a:r>
          </a:p>
          <a:p>
            <a:pPr marL="342900" indent="-342900">
              <a:buAutoNum type="alphaUcParenR"/>
            </a:pPr>
            <a:r>
              <a:rPr lang="en-US" dirty="0" smtClean="0"/>
              <a:t>Sperm</a:t>
            </a:r>
          </a:p>
          <a:p>
            <a:pPr marL="342900" indent="-342900">
              <a:buAutoNum type="alphaUcParenR"/>
            </a:pPr>
            <a:r>
              <a:rPr lang="en-US" dirty="0" smtClean="0"/>
              <a:t>Testes</a:t>
            </a:r>
          </a:p>
          <a:p>
            <a:pPr marL="342900" indent="-342900">
              <a:buAutoNum type="alphaUcParenR"/>
            </a:pPr>
            <a:r>
              <a:rPr lang="en-US" dirty="0" smtClean="0"/>
              <a:t>Penis</a:t>
            </a:r>
          </a:p>
          <a:p>
            <a:pPr marL="342900" indent="-342900">
              <a:buAutoNum type="alphaUcParenR"/>
            </a:pPr>
            <a:r>
              <a:rPr lang="en-US" dirty="0" smtClean="0"/>
              <a:t>Vas Deferens</a:t>
            </a:r>
          </a:p>
          <a:p>
            <a:pPr marL="342900" indent="-342900">
              <a:buAutoNum type="alphaUcParenR"/>
            </a:pPr>
            <a:r>
              <a:rPr lang="en-US" dirty="0" smtClean="0"/>
              <a:t>Epididymis</a:t>
            </a:r>
          </a:p>
          <a:p>
            <a:pPr marL="342900" indent="-342900">
              <a:buAutoNum type="alphaUcParenR"/>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82722327"/>
              </p:ext>
            </p:extLst>
          </p:nvPr>
        </p:nvGraphicFramePr>
        <p:xfrm>
          <a:off x="1896892" y="1423195"/>
          <a:ext cx="9750696" cy="1066800"/>
        </p:xfrm>
        <a:graphic>
          <a:graphicData uri="http://schemas.openxmlformats.org/drawingml/2006/table">
            <a:tbl>
              <a:tblPr firstRow="1" bandRow="1">
                <a:tableStyleId>{BC89EF96-8CEA-46FF-86C4-4CE0E7609802}</a:tableStyleId>
              </a:tblPr>
              <a:tblGrid>
                <a:gridCol w="3250232">
                  <a:extLst>
                    <a:ext uri="{9D8B030D-6E8A-4147-A177-3AD203B41FA5}">
                      <a16:colId xmlns:a16="http://schemas.microsoft.com/office/drawing/2014/main" val="1455610346"/>
                    </a:ext>
                  </a:extLst>
                </a:gridCol>
                <a:gridCol w="3250232">
                  <a:extLst>
                    <a:ext uri="{9D8B030D-6E8A-4147-A177-3AD203B41FA5}">
                      <a16:colId xmlns:a16="http://schemas.microsoft.com/office/drawing/2014/main" val="2637802628"/>
                    </a:ext>
                  </a:extLst>
                </a:gridCol>
                <a:gridCol w="3250232">
                  <a:extLst>
                    <a:ext uri="{9D8B030D-6E8A-4147-A177-3AD203B41FA5}">
                      <a16:colId xmlns:a16="http://schemas.microsoft.com/office/drawing/2014/main" val="3857976610"/>
                    </a:ext>
                  </a:extLst>
                </a:gridCol>
              </a:tblGrid>
              <a:tr h="275367">
                <a:tc>
                  <a:txBody>
                    <a:bodyPr/>
                    <a:lstStyle/>
                    <a:p>
                      <a:r>
                        <a:rPr lang="en-US" dirty="0" smtClean="0"/>
                        <a:t>Sex</a:t>
                      </a:r>
                      <a:endParaRPr lang="en-US" dirty="0"/>
                    </a:p>
                  </a:txBody>
                  <a:tcPr/>
                </a:tc>
                <a:tc>
                  <a:txBody>
                    <a:bodyPr/>
                    <a:lstStyle/>
                    <a:p>
                      <a:r>
                        <a:rPr lang="en-US" dirty="0" smtClean="0"/>
                        <a:t>Sex Cell / Gamete</a:t>
                      </a:r>
                      <a:endParaRPr lang="en-US" dirty="0"/>
                    </a:p>
                  </a:txBody>
                  <a:tcPr/>
                </a:tc>
                <a:tc>
                  <a:txBody>
                    <a:bodyPr/>
                    <a:lstStyle/>
                    <a:p>
                      <a:r>
                        <a:rPr lang="en-US" dirty="0" smtClean="0"/>
                        <a:t>Organ that Produces Gamete</a:t>
                      </a:r>
                      <a:endParaRPr lang="en-US" dirty="0"/>
                    </a:p>
                  </a:txBody>
                  <a:tcPr/>
                </a:tc>
                <a:extLst>
                  <a:ext uri="{0D108BD9-81ED-4DB2-BD59-A6C34878D82A}">
                    <a16:rowId xmlns:a16="http://schemas.microsoft.com/office/drawing/2014/main" val="3840272698"/>
                  </a:ext>
                </a:extLst>
              </a:tr>
              <a:tr h="601938">
                <a:tc>
                  <a:txBody>
                    <a:bodyPr/>
                    <a:lstStyle/>
                    <a:p>
                      <a:pPr algn="ctr"/>
                      <a:r>
                        <a:rPr lang="en-US" sz="4000" dirty="0" smtClean="0"/>
                        <a:t>Male</a:t>
                      </a:r>
                      <a:endParaRPr lang="en-US" sz="4000"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59772831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55910736"/>
              </p:ext>
            </p:extLst>
          </p:nvPr>
        </p:nvGraphicFramePr>
        <p:xfrm>
          <a:off x="1964985" y="3163912"/>
          <a:ext cx="9750696" cy="1066800"/>
        </p:xfrm>
        <a:graphic>
          <a:graphicData uri="http://schemas.openxmlformats.org/drawingml/2006/table">
            <a:tbl>
              <a:tblPr firstRow="1" bandRow="1">
                <a:tableStyleId>{BC89EF96-8CEA-46FF-86C4-4CE0E7609802}</a:tableStyleId>
              </a:tblPr>
              <a:tblGrid>
                <a:gridCol w="3250232">
                  <a:extLst>
                    <a:ext uri="{9D8B030D-6E8A-4147-A177-3AD203B41FA5}">
                      <a16:colId xmlns:a16="http://schemas.microsoft.com/office/drawing/2014/main" val="1455610346"/>
                    </a:ext>
                  </a:extLst>
                </a:gridCol>
                <a:gridCol w="3250232">
                  <a:extLst>
                    <a:ext uri="{9D8B030D-6E8A-4147-A177-3AD203B41FA5}">
                      <a16:colId xmlns:a16="http://schemas.microsoft.com/office/drawing/2014/main" val="2637802628"/>
                    </a:ext>
                  </a:extLst>
                </a:gridCol>
                <a:gridCol w="3250232">
                  <a:extLst>
                    <a:ext uri="{9D8B030D-6E8A-4147-A177-3AD203B41FA5}">
                      <a16:colId xmlns:a16="http://schemas.microsoft.com/office/drawing/2014/main" val="3857976610"/>
                    </a:ext>
                  </a:extLst>
                </a:gridCol>
              </a:tblGrid>
              <a:tr h="275367">
                <a:tc>
                  <a:txBody>
                    <a:bodyPr/>
                    <a:lstStyle/>
                    <a:p>
                      <a:r>
                        <a:rPr lang="en-US" dirty="0" smtClean="0"/>
                        <a:t>Sex</a:t>
                      </a:r>
                      <a:endParaRPr lang="en-US" dirty="0"/>
                    </a:p>
                  </a:txBody>
                  <a:tcPr/>
                </a:tc>
                <a:tc>
                  <a:txBody>
                    <a:bodyPr/>
                    <a:lstStyle/>
                    <a:p>
                      <a:r>
                        <a:rPr lang="en-US" dirty="0" smtClean="0"/>
                        <a:t>Sex Cell / Gamete</a:t>
                      </a:r>
                      <a:endParaRPr lang="en-US" dirty="0"/>
                    </a:p>
                  </a:txBody>
                  <a:tcPr/>
                </a:tc>
                <a:tc>
                  <a:txBody>
                    <a:bodyPr/>
                    <a:lstStyle/>
                    <a:p>
                      <a:r>
                        <a:rPr lang="en-US" dirty="0" smtClean="0"/>
                        <a:t>Organ that Produces Gamete</a:t>
                      </a:r>
                      <a:endParaRPr lang="en-US" dirty="0"/>
                    </a:p>
                  </a:txBody>
                  <a:tcPr/>
                </a:tc>
                <a:extLst>
                  <a:ext uri="{0D108BD9-81ED-4DB2-BD59-A6C34878D82A}">
                    <a16:rowId xmlns:a16="http://schemas.microsoft.com/office/drawing/2014/main" val="3840272698"/>
                  </a:ext>
                </a:extLst>
              </a:tr>
              <a:tr h="655524">
                <a:tc>
                  <a:txBody>
                    <a:bodyPr/>
                    <a:lstStyle/>
                    <a:p>
                      <a:pPr algn="ctr"/>
                      <a:r>
                        <a:rPr lang="en-US" sz="4000" dirty="0" smtClean="0"/>
                        <a:t>Female</a:t>
                      </a:r>
                      <a:endParaRPr lang="en-US" sz="4000"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597728312"/>
                  </a:ext>
                </a:extLst>
              </a:tr>
            </a:tbl>
          </a:graphicData>
        </a:graphic>
      </p:graphicFrame>
      <p:sp>
        <p:nvSpPr>
          <p:cNvPr id="11" name="TextBox 10"/>
          <p:cNvSpPr txBox="1"/>
          <p:nvPr/>
        </p:nvSpPr>
        <p:spPr>
          <a:xfrm>
            <a:off x="68092" y="3354773"/>
            <a:ext cx="1896893" cy="1754326"/>
          </a:xfrm>
          <a:prstGeom prst="rect">
            <a:avLst/>
          </a:prstGeom>
          <a:noFill/>
        </p:spPr>
        <p:txBody>
          <a:bodyPr wrap="square" rtlCol="0">
            <a:spAutoFit/>
          </a:bodyPr>
          <a:lstStyle/>
          <a:p>
            <a:r>
              <a:rPr lang="en-US" u="sng" dirty="0" smtClean="0"/>
              <a:t>Word Bank:</a:t>
            </a:r>
          </a:p>
          <a:p>
            <a:pPr marL="342900" indent="-342900">
              <a:buAutoNum type="alphaUcParenR"/>
            </a:pPr>
            <a:r>
              <a:rPr lang="en-US" dirty="0" smtClean="0"/>
              <a:t>Egg</a:t>
            </a:r>
          </a:p>
          <a:p>
            <a:pPr marL="342900" indent="-342900">
              <a:buAutoNum type="alphaUcParenR"/>
            </a:pPr>
            <a:r>
              <a:rPr lang="en-US" dirty="0" smtClean="0"/>
              <a:t>Uterus</a:t>
            </a:r>
          </a:p>
          <a:p>
            <a:pPr marL="342900" indent="-342900">
              <a:buAutoNum type="alphaUcParenR"/>
            </a:pPr>
            <a:r>
              <a:rPr lang="en-US" dirty="0" smtClean="0"/>
              <a:t>Ovary</a:t>
            </a:r>
          </a:p>
          <a:p>
            <a:pPr marL="342900" indent="-342900">
              <a:buAutoNum type="alphaUcParenR"/>
            </a:pPr>
            <a:r>
              <a:rPr lang="en-US" dirty="0" smtClean="0"/>
              <a:t>Vagina</a:t>
            </a:r>
          </a:p>
          <a:p>
            <a:pPr marL="342900" indent="-342900">
              <a:buAutoNum type="alphaUcParenR"/>
            </a:pPr>
            <a:r>
              <a:rPr lang="en-US" dirty="0" smtClean="0"/>
              <a:t>Fallopian tube</a:t>
            </a:r>
            <a:endParaRPr lang="en-US" dirty="0"/>
          </a:p>
        </p:txBody>
      </p:sp>
      <p:sp>
        <p:nvSpPr>
          <p:cNvPr id="12" name="Rectangle 11"/>
          <p:cNvSpPr/>
          <p:nvPr/>
        </p:nvSpPr>
        <p:spPr>
          <a:xfrm>
            <a:off x="4506686" y="4476750"/>
            <a:ext cx="391885" cy="44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648008" y="4762458"/>
            <a:ext cx="787523" cy="3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45826" y="6248944"/>
            <a:ext cx="391885" cy="44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2702134" y="6361611"/>
            <a:ext cx="1151409" cy="198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92081" y="5577649"/>
            <a:ext cx="1151409" cy="198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633545" y="6219616"/>
            <a:ext cx="1151409" cy="198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898571" y="6248944"/>
            <a:ext cx="348346" cy="3850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896892" y="5283198"/>
            <a:ext cx="693738"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5.</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0" name="Rectangle 19"/>
          <p:cNvSpPr/>
          <p:nvPr/>
        </p:nvSpPr>
        <p:spPr>
          <a:xfrm>
            <a:off x="5598207" y="5853538"/>
            <a:ext cx="693738"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1" name="Rectangle 20"/>
          <p:cNvSpPr/>
          <p:nvPr/>
        </p:nvSpPr>
        <p:spPr>
          <a:xfrm>
            <a:off x="2323312" y="6053593"/>
            <a:ext cx="693738"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2" name="Picture 21"/>
          <p:cNvPicPr>
            <a:picLocks noChangeAspect="1"/>
          </p:cNvPicPr>
          <p:nvPr/>
        </p:nvPicPr>
        <p:blipFill>
          <a:blip r:embed="rId3"/>
          <a:stretch>
            <a:fillRect/>
          </a:stretch>
        </p:blipFill>
        <p:spPr>
          <a:xfrm>
            <a:off x="7259068" y="4741174"/>
            <a:ext cx="4388520" cy="1771650"/>
          </a:xfrm>
          <a:prstGeom prst="rect">
            <a:avLst/>
          </a:prstGeom>
        </p:spPr>
      </p:pic>
      <p:cxnSp>
        <p:nvCxnSpPr>
          <p:cNvPr id="23" name="Straight Arrow Connector 22"/>
          <p:cNvCxnSpPr/>
          <p:nvPr/>
        </p:nvCxnSpPr>
        <p:spPr>
          <a:xfrm flipV="1">
            <a:off x="8152983" y="6188137"/>
            <a:ext cx="1166401" cy="234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521753" y="5417349"/>
            <a:ext cx="575704" cy="332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370344" y="5081660"/>
            <a:ext cx="1151409" cy="198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453328" y="5283198"/>
            <a:ext cx="975064" cy="42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081523" y="4935778"/>
            <a:ext cx="693738" cy="461665"/>
          </a:xfrm>
          <a:prstGeom prst="rect">
            <a:avLst/>
          </a:prstGeom>
          <a:noFill/>
        </p:spPr>
        <p:txBody>
          <a:bodyPr wrap="square" lIns="91440" tIns="45720" rIns="91440" bIns="45720">
            <a:spAutoFit/>
          </a:bodyPr>
          <a:lstStyle/>
          <a:p>
            <a:pPr algn="ctr"/>
            <a:r>
              <a:rPr lang="en-US" sz="2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9</a:t>
            </a: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6257986" y="4786234"/>
            <a:ext cx="479618" cy="369332"/>
          </a:xfrm>
          <a:prstGeom prst="rect">
            <a:avLst/>
          </a:prstGeom>
        </p:spPr>
        <p:txBody>
          <a:bodyPr wrap="none">
            <a:spAutoFit/>
          </a:bodyPr>
          <a:lstStyle/>
          <a:p>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10.</a:t>
            </a:r>
            <a:endParaRPr lang="en-US" dirty="0"/>
          </a:p>
        </p:txBody>
      </p:sp>
      <p:sp>
        <p:nvSpPr>
          <p:cNvPr id="29" name="Rectangle 28"/>
          <p:cNvSpPr/>
          <p:nvPr/>
        </p:nvSpPr>
        <p:spPr>
          <a:xfrm>
            <a:off x="7259068" y="5498642"/>
            <a:ext cx="479618" cy="369332"/>
          </a:xfrm>
          <a:prstGeom prst="rect">
            <a:avLst/>
          </a:prstGeom>
        </p:spPr>
        <p:txBody>
          <a:bodyPr wrap="none">
            <a:spAutoFit/>
          </a:bodyPr>
          <a:lstStyle/>
          <a:p>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11.</a:t>
            </a:r>
            <a:endParaRPr lang="en-US" dirty="0"/>
          </a:p>
        </p:txBody>
      </p:sp>
      <p:sp>
        <p:nvSpPr>
          <p:cNvPr id="30" name="Rectangle 29"/>
          <p:cNvSpPr/>
          <p:nvPr/>
        </p:nvSpPr>
        <p:spPr>
          <a:xfrm>
            <a:off x="8002140" y="5881072"/>
            <a:ext cx="479618" cy="369332"/>
          </a:xfrm>
          <a:prstGeom prst="rect">
            <a:avLst/>
          </a:prstGeom>
        </p:spPr>
        <p:txBody>
          <a:bodyPr wrap="none">
            <a:spAutoFit/>
          </a:bodyPr>
          <a:lstStyle/>
          <a:p>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12.</a:t>
            </a:r>
            <a:endParaRPr lang="en-US" dirty="0"/>
          </a:p>
        </p:txBody>
      </p:sp>
    </p:spTree>
    <p:extLst>
      <p:ext uri="{BB962C8B-B14F-4D97-AF65-F5344CB8AC3E}">
        <p14:creationId xmlns:p14="http://schemas.microsoft.com/office/powerpoint/2010/main" val="163989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0975"/>
            <a:ext cx="11223172" cy="1325563"/>
          </a:xfrm>
        </p:spPr>
        <p:txBody>
          <a:bodyPr/>
          <a:lstStyle/>
          <a:p>
            <a:r>
              <a:rPr lang="en-US" u="sng" dirty="0" smtClean="0">
                <a:latin typeface="Imprint MT Shadow" panose="04020605060303030202" pitchFamily="82" charset="0"/>
              </a:rPr>
              <a:t>Essential Question  / 7.12B</a:t>
            </a:r>
            <a:endParaRPr lang="en-US" u="sng" dirty="0">
              <a:latin typeface="Imprint MT Shadow" panose="04020605060303030202" pitchFamily="82" charset="0"/>
            </a:endParaRPr>
          </a:p>
        </p:txBody>
      </p:sp>
      <p:pic>
        <p:nvPicPr>
          <p:cNvPr id="6" name="Picture 5"/>
          <p:cNvPicPr>
            <a:picLocks noChangeAspect="1"/>
          </p:cNvPicPr>
          <p:nvPr/>
        </p:nvPicPr>
        <p:blipFill rotWithShape="1">
          <a:blip r:embed="rId2"/>
          <a:srcRect l="2324" t="17376" r="6584" b="62846"/>
          <a:stretch/>
        </p:blipFill>
        <p:spPr>
          <a:xfrm>
            <a:off x="139338" y="3984171"/>
            <a:ext cx="5956661" cy="2455817"/>
          </a:xfrm>
          <a:prstGeom prst="rect">
            <a:avLst/>
          </a:prstGeom>
        </p:spPr>
      </p:pic>
      <p:sp>
        <p:nvSpPr>
          <p:cNvPr id="3" name="Content Placeholder 2"/>
          <p:cNvSpPr>
            <a:spLocks noGrp="1"/>
          </p:cNvSpPr>
          <p:nvPr>
            <p:ph idx="1"/>
          </p:nvPr>
        </p:nvSpPr>
        <p:spPr>
          <a:xfrm>
            <a:off x="-1" y="801686"/>
            <a:ext cx="12192001" cy="3522120"/>
          </a:xfrm>
        </p:spPr>
        <p:txBody>
          <a:bodyPr>
            <a:normAutofit fontScale="92500" lnSpcReduction="10000"/>
          </a:bodyPr>
          <a:lstStyle/>
          <a:p>
            <a:r>
              <a:rPr lang="en-US" sz="6000" dirty="0" smtClean="0"/>
              <a:t>When you look in the mirror today can you believe that at one point you looked just like our developing chicks in the incubator? When do you think this occurred and why?</a:t>
            </a:r>
            <a:endParaRPr lang="en-US" sz="6000" dirty="0"/>
          </a:p>
        </p:txBody>
      </p:sp>
      <p:pic>
        <p:nvPicPr>
          <p:cNvPr id="7" name="Picture 6"/>
          <p:cNvPicPr>
            <a:picLocks noChangeAspect="1"/>
          </p:cNvPicPr>
          <p:nvPr/>
        </p:nvPicPr>
        <p:blipFill rotWithShape="1">
          <a:blip r:embed="rId2"/>
          <a:srcRect l="2575" t="73626" r="10051" b="1235"/>
          <a:stretch/>
        </p:blipFill>
        <p:spPr>
          <a:xfrm>
            <a:off x="6557554" y="3984171"/>
            <a:ext cx="5499463" cy="2873829"/>
          </a:xfrm>
          <a:prstGeom prst="rect">
            <a:avLst/>
          </a:prstGeom>
        </p:spPr>
      </p:pic>
    </p:spTree>
    <p:extLst>
      <p:ext uri="{BB962C8B-B14F-4D97-AF65-F5344CB8AC3E}">
        <p14:creationId xmlns:p14="http://schemas.microsoft.com/office/powerpoint/2010/main" val="414076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113"/>
            <a:ext cx="12192000" cy="1325563"/>
          </a:xfrm>
        </p:spPr>
        <p:txBody>
          <a:bodyPr/>
          <a:lstStyle/>
          <a:p>
            <a:pPr algn="ctr"/>
            <a:r>
              <a:rPr lang="en-US" u="sng" dirty="0" smtClean="0">
                <a:latin typeface="Imprint MT Shadow" panose="04020605060303030202" pitchFamily="82" charset="0"/>
              </a:rPr>
              <a:t>Video Clip to Assist with Essential Question</a:t>
            </a:r>
            <a:endParaRPr lang="en-US" u="sng" dirty="0">
              <a:latin typeface="Imprint MT Shadow" panose="04020605060303030202" pitchFamily="82" charset="0"/>
            </a:endParaRPr>
          </a:p>
        </p:txBody>
      </p:sp>
      <p:sp>
        <p:nvSpPr>
          <p:cNvPr id="3" name="Content Placeholder 2"/>
          <p:cNvSpPr>
            <a:spLocks noGrp="1"/>
          </p:cNvSpPr>
          <p:nvPr>
            <p:ph idx="1"/>
          </p:nvPr>
        </p:nvSpPr>
        <p:spPr/>
        <p:txBody>
          <a:bodyPr>
            <a:normAutofit/>
          </a:bodyPr>
          <a:lstStyle/>
          <a:p>
            <a:r>
              <a:rPr lang="en-US" sz="4800" dirty="0" smtClean="0"/>
              <a:t>Students collect data as they watch film</a:t>
            </a:r>
          </a:p>
          <a:p>
            <a:r>
              <a:rPr lang="en-US" sz="4800" dirty="0" smtClean="0"/>
              <a:t>Class discuss new information collected.</a:t>
            </a:r>
            <a:endParaRPr lang="en-US" sz="4800" dirty="0"/>
          </a:p>
        </p:txBody>
      </p:sp>
      <p:pic>
        <p:nvPicPr>
          <p:cNvPr id="4" name="Picture 3"/>
          <p:cNvPicPr>
            <a:picLocks noChangeAspect="1"/>
          </p:cNvPicPr>
          <p:nvPr/>
        </p:nvPicPr>
        <p:blipFill>
          <a:blip r:embed="rId2"/>
          <a:stretch>
            <a:fillRect/>
          </a:stretch>
        </p:blipFill>
        <p:spPr>
          <a:xfrm>
            <a:off x="0" y="3319975"/>
            <a:ext cx="12192000" cy="3538024"/>
          </a:xfrm>
          <a:prstGeom prst="rect">
            <a:avLst/>
          </a:prstGeom>
        </p:spPr>
      </p:pic>
      <p:sp>
        <p:nvSpPr>
          <p:cNvPr id="6" name="Rectangle 5"/>
          <p:cNvSpPr/>
          <p:nvPr/>
        </p:nvSpPr>
        <p:spPr>
          <a:xfrm>
            <a:off x="838200" y="775257"/>
            <a:ext cx="8748613" cy="923330"/>
          </a:xfrm>
          <a:prstGeom prst="rect">
            <a:avLst/>
          </a:prstGeom>
        </p:spPr>
        <p:txBody>
          <a:bodyPr wrap="none">
            <a:spAutoFit/>
          </a:bodyPr>
          <a:lstStyle/>
          <a:p>
            <a:r>
              <a:rPr lang="en-US" dirty="0" smtClean="0">
                <a:hlinkClick r:id="rId3"/>
              </a:rPr>
              <a:t>https://www.youtube.com/watch?v=BtsSbZ85yiQ </a:t>
            </a:r>
          </a:p>
          <a:p>
            <a:r>
              <a:rPr lang="en-US" dirty="0" smtClean="0">
                <a:hlinkClick r:id="rId3"/>
              </a:rPr>
              <a:t>https://www.youtube.com/watch?v=kZeZ62UXyzM</a:t>
            </a:r>
            <a:r>
              <a:rPr lang="en-US" dirty="0" smtClean="0"/>
              <a:t> 8mins long (human Conception to labor)</a:t>
            </a:r>
          </a:p>
          <a:p>
            <a:endParaRPr lang="en-US" dirty="0"/>
          </a:p>
        </p:txBody>
      </p:sp>
      <p:sp>
        <p:nvSpPr>
          <p:cNvPr id="7" name="TextBox 6"/>
          <p:cNvSpPr txBox="1"/>
          <p:nvPr/>
        </p:nvSpPr>
        <p:spPr>
          <a:xfrm>
            <a:off x="5512526" y="775257"/>
            <a:ext cx="6466114" cy="369332"/>
          </a:xfrm>
          <a:prstGeom prst="rect">
            <a:avLst/>
          </a:prstGeom>
          <a:noFill/>
        </p:spPr>
        <p:txBody>
          <a:bodyPr wrap="square" rtlCol="0">
            <a:spAutoFit/>
          </a:bodyPr>
          <a:lstStyle/>
          <a:p>
            <a:r>
              <a:rPr lang="en-US" dirty="0" smtClean="0"/>
              <a:t>10 mins. Long  (human/pregnancy &amp;development)</a:t>
            </a:r>
            <a:endParaRPr lang="en-US" dirty="0"/>
          </a:p>
        </p:txBody>
      </p:sp>
    </p:spTree>
    <p:extLst>
      <p:ext uri="{BB962C8B-B14F-4D97-AF65-F5344CB8AC3E}">
        <p14:creationId xmlns:p14="http://schemas.microsoft.com/office/powerpoint/2010/main" val="122343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64285" y="2180324"/>
            <a:ext cx="4027715" cy="4677676"/>
          </a:xfrm>
          <a:prstGeom prst="rect">
            <a:avLst/>
          </a:prstGeom>
        </p:spPr>
      </p:pic>
      <p:sp>
        <p:nvSpPr>
          <p:cNvPr id="2" name="Title 1"/>
          <p:cNvSpPr>
            <a:spLocks noGrp="1"/>
          </p:cNvSpPr>
          <p:nvPr>
            <p:ph type="title"/>
          </p:nvPr>
        </p:nvSpPr>
        <p:spPr>
          <a:xfrm>
            <a:off x="929640" y="-157389"/>
            <a:ext cx="10515600" cy="1325563"/>
          </a:xfrm>
        </p:spPr>
        <p:txBody>
          <a:bodyPr/>
          <a:lstStyle/>
          <a:p>
            <a:r>
              <a:rPr lang="en-US" dirty="0" smtClean="0"/>
              <a:t>Playlist Stations over Reproductive System</a:t>
            </a:r>
            <a:endParaRPr lang="en-US" dirty="0"/>
          </a:p>
        </p:txBody>
      </p:sp>
      <p:sp>
        <p:nvSpPr>
          <p:cNvPr id="3" name="Content Placeholder 2"/>
          <p:cNvSpPr>
            <a:spLocks noGrp="1"/>
          </p:cNvSpPr>
          <p:nvPr>
            <p:ph idx="1"/>
          </p:nvPr>
        </p:nvSpPr>
        <p:spPr>
          <a:xfrm>
            <a:off x="0" y="979714"/>
            <a:ext cx="12192000" cy="5878286"/>
          </a:xfrm>
        </p:spPr>
        <p:txBody>
          <a:bodyPr>
            <a:normAutofit/>
          </a:bodyPr>
          <a:lstStyle/>
          <a:p>
            <a:r>
              <a:rPr lang="en-US" sz="4800" dirty="0" smtClean="0"/>
              <a:t>1. Human Reproductive System Note Outline</a:t>
            </a:r>
          </a:p>
          <a:p>
            <a:pPr lvl="1"/>
            <a:r>
              <a:rPr lang="en-US" sz="4400" dirty="0" smtClean="0"/>
              <a:t>Glue into journal to assist with studying</a:t>
            </a:r>
          </a:p>
          <a:p>
            <a:r>
              <a:rPr lang="en-US" sz="4800" dirty="0" smtClean="0"/>
              <a:t>2. Reproductive System Foldable</a:t>
            </a:r>
          </a:p>
          <a:p>
            <a:pPr lvl="1"/>
            <a:r>
              <a:rPr lang="en-US" sz="4400" dirty="0" smtClean="0"/>
              <a:t>Use note outline to assist, www.kidshealth.org/reprocution</a:t>
            </a:r>
          </a:p>
          <a:p>
            <a:r>
              <a:rPr lang="en-US" sz="4800" dirty="0" smtClean="0"/>
              <a:t>3. Stages of Life sequence chart</a:t>
            </a:r>
          </a:p>
          <a:p>
            <a:pPr marL="457200" lvl="1" indent="0">
              <a:buNone/>
            </a:pPr>
            <a:endParaRPr lang="en-US" sz="4400" dirty="0"/>
          </a:p>
        </p:txBody>
      </p:sp>
    </p:spTree>
    <p:extLst>
      <p:ext uri="{BB962C8B-B14F-4D97-AF65-F5344CB8AC3E}">
        <p14:creationId xmlns:p14="http://schemas.microsoft.com/office/powerpoint/2010/main" val="164163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u="sng" dirty="0" smtClean="0">
                <a:latin typeface="Imprint MT Shadow" panose="04020605060303030202" pitchFamily="82" charset="0"/>
              </a:rPr>
              <a:t>Stages of Life (zygote to adulthood)</a:t>
            </a:r>
            <a:endParaRPr lang="en-US" u="sng" dirty="0">
              <a:latin typeface="Imprint MT Shadow" panose="04020605060303030202" pitchFamily="82" charset="0"/>
            </a:endParaRPr>
          </a:p>
        </p:txBody>
      </p:sp>
      <p:sp>
        <p:nvSpPr>
          <p:cNvPr id="3" name="Content Placeholder 2"/>
          <p:cNvSpPr>
            <a:spLocks noGrp="1"/>
          </p:cNvSpPr>
          <p:nvPr>
            <p:ph idx="1"/>
          </p:nvPr>
        </p:nvSpPr>
        <p:spPr>
          <a:xfrm>
            <a:off x="0" y="1825624"/>
            <a:ext cx="12096206" cy="5032375"/>
          </a:xfrm>
        </p:spPr>
        <p:txBody>
          <a:bodyPr>
            <a:noAutofit/>
          </a:bodyPr>
          <a:lstStyle/>
          <a:p>
            <a:r>
              <a:rPr lang="en-US" sz="4000" dirty="0" smtClean="0"/>
              <a:t>1. Write the stages in the correct order from youngest to oldest (infant, adulthood, zygote, fetus, embryo, childhood, elderly, newborn)</a:t>
            </a:r>
          </a:p>
          <a:p>
            <a:r>
              <a:rPr lang="en-US" sz="4000" dirty="0" smtClean="0"/>
              <a:t>2. Draw a picture of how you looked at each stage</a:t>
            </a:r>
          </a:p>
          <a:p>
            <a:r>
              <a:rPr lang="en-US" sz="4000" dirty="0" smtClean="0"/>
              <a:t>3. Write a brief description about each stage (definition)</a:t>
            </a:r>
          </a:p>
          <a:p>
            <a:r>
              <a:rPr lang="en-US" sz="4000" dirty="0" smtClean="0"/>
              <a:t>4. Color your drawings</a:t>
            </a:r>
          </a:p>
          <a:p>
            <a:r>
              <a:rPr lang="en-US" sz="4000" dirty="0" smtClean="0"/>
              <a:t>5. Put name / class period on the back</a:t>
            </a:r>
            <a:endParaRPr lang="en-US" sz="4000" dirty="0"/>
          </a:p>
        </p:txBody>
      </p:sp>
    </p:spTree>
    <p:extLst>
      <p:ext uri="{BB962C8B-B14F-4D97-AF65-F5344CB8AC3E}">
        <p14:creationId xmlns:p14="http://schemas.microsoft.com/office/powerpoint/2010/main" val="244485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xline.info/img/new_ail/fetal-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5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healthofchildren.com/images/gech_0001_0003_0_img02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55898" y="0"/>
            <a:ext cx="235679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Embryo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012616" y="3738044"/>
            <a:ext cx="17000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Fetus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22203" y="276999"/>
            <a:ext cx="1431994"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Zygote</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52162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346</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Imprint MT Shadow</vt:lpstr>
      <vt:lpstr>Office Theme</vt:lpstr>
      <vt:lpstr>April 15, 2016 Please Do Now</vt:lpstr>
      <vt:lpstr>Agenda</vt:lpstr>
      <vt:lpstr>DOL/Exit Slip (use clicker to enter answers)</vt:lpstr>
      <vt:lpstr>Essential Question  / 7.12B</vt:lpstr>
      <vt:lpstr>Video Clip to Assist with Essential Question</vt:lpstr>
      <vt:lpstr>Playlist Stations over Reproductive System</vt:lpstr>
      <vt:lpstr>Stages of Life (zygote to adulthood)</vt:lpstr>
      <vt:lpstr>PowerPoint Presentation</vt:lpstr>
      <vt:lpstr>PowerPoint Presentation</vt:lpstr>
      <vt:lpstr>PowerPoint Presentation</vt:lpstr>
      <vt:lpstr>DOL/Exit Slip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15, 2016 Please Do Now</dc:title>
  <dc:creator>Katherine Pease</dc:creator>
  <cp:lastModifiedBy>Katherine Pease</cp:lastModifiedBy>
  <cp:revision>13</cp:revision>
  <dcterms:created xsi:type="dcterms:W3CDTF">2016-04-15T05:05:57Z</dcterms:created>
  <dcterms:modified xsi:type="dcterms:W3CDTF">2016-04-15T07:18:18Z</dcterms:modified>
</cp:coreProperties>
</file>