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D2C5B7-1F5A-4663-A646-BA6C2F335AC9}" type="datetimeFigureOut">
              <a:rPr lang="en-US" smtClean="0"/>
              <a:t>4/13/2016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B38257-EDB5-44C1-A61D-4E03C2EFC4A6}" type="slidenum">
              <a:rPr lang="en-US" smtClean="0"/>
              <a:t>‹#›</a:t>
            </a:fld>
            <a:endParaRPr lang="en-US" dirty="0"/>
          </a:p>
        </p:txBody>
      </p:sp>
    </p:spTree>
    <p:extLst>
      <p:ext uri="{BB962C8B-B14F-4D97-AF65-F5344CB8AC3E}">
        <p14:creationId xmlns:p14="http://schemas.microsoft.com/office/powerpoint/2010/main" val="3529453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D2C5B7-1F5A-4663-A646-BA6C2F335AC9}" type="datetimeFigureOut">
              <a:rPr lang="en-US" smtClean="0"/>
              <a:t>4/13/2016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B38257-EDB5-44C1-A61D-4E03C2EFC4A6}" type="slidenum">
              <a:rPr lang="en-US" smtClean="0"/>
              <a:t>‹#›</a:t>
            </a:fld>
            <a:endParaRPr lang="en-US" dirty="0"/>
          </a:p>
        </p:txBody>
      </p:sp>
    </p:spTree>
    <p:extLst>
      <p:ext uri="{BB962C8B-B14F-4D97-AF65-F5344CB8AC3E}">
        <p14:creationId xmlns:p14="http://schemas.microsoft.com/office/powerpoint/2010/main" val="3702631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D2C5B7-1F5A-4663-A646-BA6C2F335AC9}" type="datetimeFigureOut">
              <a:rPr lang="en-US" smtClean="0"/>
              <a:t>4/13/2016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B38257-EDB5-44C1-A61D-4E03C2EFC4A6}" type="slidenum">
              <a:rPr lang="en-US" smtClean="0"/>
              <a:t>‹#›</a:t>
            </a:fld>
            <a:endParaRPr lang="en-US" dirty="0"/>
          </a:p>
        </p:txBody>
      </p:sp>
    </p:spTree>
    <p:extLst>
      <p:ext uri="{BB962C8B-B14F-4D97-AF65-F5344CB8AC3E}">
        <p14:creationId xmlns:p14="http://schemas.microsoft.com/office/powerpoint/2010/main" val="3221931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D2C5B7-1F5A-4663-A646-BA6C2F335AC9}" type="datetimeFigureOut">
              <a:rPr lang="en-US" smtClean="0"/>
              <a:t>4/13/2016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B38257-EDB5-44C1-A61D-4E03C2EFC4A6}" type="slidenum">
              <a:rPr lang="en-US" smtClean="0"/>
              <a:t>‹#›</a:t>
            </a:fld>
            <a:endParaRPr lang="en-US" dirty="0"/>
          </a:p>
        </p:txBody>
      </p:sp>
    </p:spTree>
    <p:extLst>
      <p:ext uri="{BB962C8B-B14F-4D97-AF65-F5344CB8AC3E}">
        <p14:creationId xmlns:p14="http://schemas.microsoft.com/office/powerpoint/2010/main" val="466190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7D2C5B7-1F5A-4663-A646-BA6C2F335AC9}" type="datetimeFigureOut">
              <a:rPr lang="en-US" smtClean="0"/>
              <a:t>4/13/2016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B38257-EDB5-44C1-A61D-4E03C2EFC4A6}" type="slidenum">
              <a:rPr lang="en-US" smtClean="0"/>
              <a:t>‹#›</a:t>
            </a:fld>
            <a:endParaRPr lang="en-US" dirty="0"/>
          </a:p>
        </p:txBody>
      </p:sp>
    </p:spTree>
    <p:extLst>
      <p:ext uri="{BB962C8B-B14F-4D97-AF65-F5344CB8AC3E}">
        <p14:creationId xmlns:p14="http://schemas.microsoft.com/office/powerpoint/2010/main" val="2565829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D2C5B7-1F5A-4663-A646-BA6C2F335AC9}" type="datetimeFigureOut">
              <a:rPr lang="en-US" smtClean="0"/>
              <a:t>4/13/2016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B38257-EDB5-44C1-A61D-4E03C2EFC4A6}" type="slidenum">
              <a:rPr lang="en-US" smtClean="0"/>
              <a:t>‹#›</a:t>
            </a:fld>
            <a:endParaRPr lang="en-US" dirty="0"/>
          </a:p>
        </p:txBody>
      </p:sp>
    </p:spTree>
    <p:extLst>
      <p:ext uri="{BB962C8B-B14F-4D97-AF65-F5344CB8AC3E}">
        <p14:creationId xmlns:p14="http://schemas.microsoft.com/office/powerpoint/2010/main" val="2241154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D2C5B7-1F5A-4663-A646-BA6C2F335AC9}" type="datetimeFigureOut">
              <a:rPr lang="en-US" smtClean="0"/>
              <a:t>4/13/2016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EB38257-EDB5-44C1-A61D-4E03C2EFC4A6}" type="slidenum">
              <a:rPr lang="en-US" smtClean="0"/>
              <a:t>‹#›</a:t>
            </a:fld>
            <a:endParaRPr lang="en-US" dirty="0"/>
          </a:p>
        </p:txBody>
      </p:sp>
    </p:spTree>
    <p:extLst>
      <p:ext uri="{BB962C8B-B14F-4D97-AF65-F5344CB8AC3E}">
        <p14:creationId xmlns:p14="http://schemas.microsoft.com/office/powerpoint/2010/main" val="3290298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D2C5B7-1F5A-4663-A646-BA6C2F335AC9}" type="datetimeFigureOut">
              <a:rPr lang="en-US" smtClean="0"/>
              <a:t>4/13/2016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EB38257-EDB5-44C1-A61D-4E03C2EFC4A6}" type="slidenum">
              <a:rPr lang="en-US" smtClean="0"/>
              <a:t>‹#›</a:t>
            </a:fld>
            <a:endParaRPr lang="en-US" dirty="0"/>
          </a:p>
        </p:txBody>
      </p:sp>
    </p:spTree>
    <p:extLst>
      <p:ext uri="{BB962C8B-B14F-4D97-AF65-F5344CB8AC3E}">
        <p14:creationId xmlns:p14="http://schemas.microsoft.com/office/powerpoint/2010/main" val="3391286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D2C5B7-1F5A-4663-A646-BA6C2F335AC9}" type="datetimeFigureOut">
              <a:rPr lang="en-US" smtClean="0"/>
              <a:t>4/13/2016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EB38257-EDB5-44C1-A61D-4E03C2EFC4A6}" type="slidenum">
              <a:rPr lang="en-US" smtClean="0"/>
              <a:t>‹#›</a:t>
            </a:fld>
            <a:endParaRPr lang="en-US" dirty="0"/>
          </a:p>
        </p:txBody>
      </p:sp>
    </p:spTree>
    <p:extLst>
      <p:ext uri="{BB962C8B-B14F-4D97-AF65-F5344CB8AC3E}">
        <p14:creationId xmlns:p14="http://schemas.microsoft.com/office/powerpoint/2010/main" val="3732376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7D2C5B7-1F5A-4663-A646-BA6C2F335AC9}" type="datetimeFigureOut">
              <a:rPr lang="en-US" smtClean="0"/>
              <a:t>4/13/2016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B38257-EDB5-44C1-A61D-4E03C2EFC4A6}" type="slidenum">
              <a:rPr lang="en-US" smtClean="0"/>
              <a:t>‹#›</a:t>
            </a:fld>
            <a:endParaRPr lang="en-US" dirty="0"/>
          </a:p>
        </p:txBody>
      </p:sp>
    </p:spTree>
    <p:extLst>
      <p:ext uri="{BB962C8B-B14F-4D97-AF65-F5344CB8AC3E}">
        <p14:creationId xmlns:p14="http://schemas.microsoft.com/office/powerpoint/2010/main" val="2449158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7D2C5B7-1F5A-4663-A646-BA6C2F335AC9}" type="datetimeFigureOut">
              <a:rPr lang="en-US" smtClean="0"/>
              <a:t>4/13/2016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B38257-EDB5-44C1-A61D-4E03C2EFC4A6}" type="slidenum">
              <a:rPr lang="en-US" smtClean="0"/>
              <a:t>‹#›</a:t>
            </a:fld>
            <a:endParaRPr lang="en-US" dirty="0"/>
          </a:p>
        </p:txBody>
      </p:sp>
    </p:spTree>
    <p:extLst>
      <p:ext uri="{BB962C8B-B14F-4D97-AF65-F5344CB8AC3E}">
        <p14:creationId xmlns:p14="http://schemas.microsoft.com/office/powerpoint/2010/main" val="948498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D2C5B7-1F5A-4663-A646-BA6C2F335AC9}" type="datetimeFigureOut">
              <a:rPr lang="en-US" smtClean="0"/>
              <a:t>4/13/2016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B38257-EDB5-44C1-A61D-4E03C2EFC4A6}" type="slidenum">
              <a:rPr lang="en-US" smtClean="0"/>
              <a:t>‹#›</a:t>
            </a:fld>
            <a:endParaRPr lang="en-US" dirty="0"/>
          </a:p>
        </p:txBody>
      </p:sp>
    </p:spTree>
    <p:extLst>
      <p:ext uri="{BB962C8B-B14F-4D97-AF65-F5344CB8AC3E}">
        <p14:creationId xmlns:p14="http://schemas.microsoft.com/office/powerpoint/2010/main" val="3192694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youtube.com/watch?v=ZpKlt1sHr4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achpese.com/"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0" y="13063"/>
            <a:ext cx="12192000" cy="1571625"/>
          </a:xfrm>
          <a:prstGeom prst="rect">
            <a:avLst/>
          </a:prstGeom>
        </p:spPr>
      </p:pic>
      <p:sp>
        <p:nvSpPr>
          <p:cNvPr id="2" name="Title 1"/>
          <p:cNvSpPr>
            <a:spLocks noGrp="1"/>
          </p:cNvSpPr>
          <p:nvPr>
            <p:ph type="ctrTitle"/>
          </p:nvPr>
        </p:nvSpPr>
        <p:spPr>
          <a:xfrm>
            <a:off x="0" y="-181882"/>
            <a:ext cx="12192000" cy="980757"/>
          </a:xfrm>
        </p:spPr>
        <p:txBody>
          <a:bodyPr/>
          <a:lstStyle/>
          <a:p>
            <a:r>
              <a:rPr lang="en-US" u="sng" dirty="0" smtClean="0">
                <a:ln>
                  <a:solidFill>
                    <a:schemeClr val="bg1"/>
                  </a:solidFill>
                </a:ln>
                <a:latin typeface="FunnyKid" panose="02000603000000000000" pitchFamily="2" charset="0"/>
              </a:rPr>
              <a:t>April 14, 2016 Please Do Now</a:t>
            </a:r>
            <a:endParaRPr lang="en-US" u="sng" dirty="0">
              <a:ln>
                <a:solidFill>
                  <a:schemeClr val="bg1"/>
                </a:solidFill>
              </a:ln>
              <a:latin typeface="FunnyKid" panose="02000603000000000000" pitchFamily="2" charset="0"/>
            </a:endParaRPr>
          </a:p>
        </p:txBody>
      </p:sp>
      <p:sp>
        <p:nvSpPr>
          <p:cNvPr id="3" name="Subtitle 2"/>
          <p:cNvSpPr>
            <a:spLocks noGrp="1"/>
          </p:cNvSpPr>
          <p:nvPr>
            <p:ph type="subTitle" idx="1"/>
          </p:nvPr>
        </p:nvSpPr>
        <p:spPr>
          <a:xfrm>
            <a:off x="0" y="1410789"/>
            <a:ext cx="12192000" cy="3847011"/>
          </a:xfrm>
        </p:spPr>
        <p:txBody>
          <a:bodyPr>
            <a:noAutofit/>
          </a:bodyPr>
          <a:lstStyle/>
          <a:p>
            <a:pPr marL="457200" indent="-457200" algn="l">
              <a:buAutoNum type="arabicPeriod"/>
            </a:pPr>
            <a:r>
              <a:rPr lang="en-US" sz="6000" dirty="0" smtClean="0"/>
              <a:t>Sharpen Pencil</a:t>
            </a:r>
          </a:p>
          <a:p>
            <a:pPr marL="457200" indent="-457200" algn="l">
              <a:buAutoNum type="arabicPeriod"/>
            </a:pPr>
            <a:r>
              <a:rPr lang="en-US" sz="6000" dirty="0" smtClean="0"/>
              <a:t>Collect Please Do Now from blue basket, chrome book, clicker, pen/pencil that works</a:t>
            </a:r>
          </a:p>
          <a:p>
            <a:pPr marL="457200" indent="-457200" algn="l">
              <a:buAutoNum type="arabicPeriod"/>
            </a:pPr>
            <a:r>
              <a:rPr lang="en-US" sz="6000" dirty="0" smtClean="0"/>
              <a:t>Use the textbook to complete the Please Do Now on your own.  </a:t>
            </a:r>
            <a:endParaRPr lang="en-US" sz="6000" dirty="0"/>
          </a:p>
        </p:txBody>
      </p:sp>
    </p:spTree>
    <p:extLst>
      <p:ext uri="{BB962C8B-B14F-4D97-AF65-F5344CB8AC3E}">
        <p14:creationId xmlns:p14="http://schemas.microsoft.com/office/powerpoint/2010/main" val="1929463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894825" y="1789612"/>
            <a:ext cx="7070752" cy="4788134"/>
          </a:xfrm>
          <a:prstGeom prst="rect">
            <a:avLst/>
          </a:prstGeom>
        </p:spPr>
      </p:pic>
      <p:sp>
        <p:nvSpPr>
          <p:cNvPr id="2" name="Title 1"/>
          <p:cNvSpPr>
            <a:spLocks noGrp="1"/>
          </p:cNvSpPr>
          <p:nvPr>
            <p:ph type="title"/>
          </p:nvPr>
        </p:nvSpPr>
        <p:spPr>
          <a:xfrm>
            <a:off x="182880" y="-170452"/>
            <a:ext cx="10515600" cy="1325563"/>
          </a:xfrm>
        </p:spPr>
        <p:txBody>
          <a:bodyPr>
            <a:normAutofit/>
          </a:bodyPr>
          <a:lstStyle/>
          <a:p>
            <a:r>
              <a:rPr lang="en-US" sz="6600" u="sng" dirty="0" smtClean="0">
                <a:latin typeface="FunnyKid" panose="02000603000000000000" pitchFamily="2" charset="0"/>
              </a:rPr>
              <a:t>Agenda</a:t>
            </a:r>
            <a:endParaRPr lang="en-US" sz="6600" u="sng" dirty="0">
              <a:latin typeface="FunnyKid" panose="02000603000000000000" pitchFamily="2" charset="0"/>
            </a:endParaRPr>
          </a:p>
        </p:txBody>
      </p:sp>
      <p:sp>
        <p:nvSpPr>
          <p:cNvPr id="3" name="Content Placeholder 2"/>
          <p:cNvSpPr>
            <a:spLocks noGrp="1"/>
          </p:cNvSpPr>
          <p:nvPr>
            <p:ph idx="1"/>
          </p:nvPr>
        </p:nvSpPr>
        <p:spPr>
          <a:xfrm>
            <a:off x="182880" y="979714"/>
            <a:ext cx="11170920" cy="5878285"/>
          </a:xfrm>
        </p:spPr>
        <p:txBody>
          <a:bodyPr>
            <a:noAutofit/>
          </a:bodyPr>
          <a:lstStyle/>
          <a:p>
            <a:r>
              <a:rPr lang="en-US" sz="6000" dirty="0" smtClean="0"/>
              <a:t>Please Do Now</a:t>
            </a:r>
          </a:p>
          <a:p>
            <a:r>
              <a:rPr lang="en-US" sz="6000" dirty="0" smtClean="0"/>
              <a:t>Essential Question</a:t>
            </a:r>
          </a:p>
          <a:p>
            <a:r>
              <a:rPr lang="en-US" sz="6000" dirty="0" smtClean="0"/>
              <a:t>Video Clip</a:t>
            </a:r>
          </a:p>
          <a:p>
            <a:r>
              <a:rPr lang="en-US" sz="6000" dirty="0" smtClean="0"/>
              <a:t>Reproductive System power point outline notes</a:t>
            </a:r>
          </a:p>
          <a:p>
            <a:r>
              <a:rPr lang="en-US" sz="6000" dirty="0" smtClean="0"/>
              <a:t>DOL</a:t>
            </a:r>
            <a:endParaRPr lang="en-US" sz="6000" dirty="0"/>
          </a:p>
        </p:txBody>
      </p:sp>
    </p:spTree>
    <p:extLst>
      <p:ext uri="{BB962C8B-B14F-4D97-AF65-F5344CB8AC3E}">
        <p14:creationId xmlns:p14="http://schemas.microsoft.com/office/powerpoint/2010/main" val="547316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7481"/>
            <a:ext cx="10515600" cy="1325563"/>
          </a:xfrm>
        </p:spPr>
        <p:txBody>
          <a:bodyPr/>
          <a:lstStyle/>
          <a:p>
            <a:r>
              <a:rPr lang="en-US" u="sng" dirty="0" smtClean="0">
                <a:latin typeface="FunnyKid" panose="02000603000000000000" pitchFamily="2" charset="0"/>
              </a:rPr>
              <a:t>Essential Question: TEK 7.12B</a:t>
            </a:r>
            <a:endParaRPr lang="en-US" u="sng" dirty="0">
              <a:latin typeface="FunnyKid" panose="02000603000000000000" pitchFamily="2" charset="0"/>
            </a:endParaRPr>
          </a:p>
        </p:txBody>
      </p:sp>
      <p:pic>
        <p:nvPicPr>
          <p:cNvPr id="4" name="Picture 3"/>
          <p:cNvPicPr>
            <a:picLocks noChangeAspect="1"/>
          </p:cNvPicPr>
          <p:nvPr/>
        </p:nvPicPr>
        <p:blipFill>
          <a:blip r:embed="rId2"/>
          <a:stretch>
            <a:fillRect/>
          </a:stretch>
        </p:blipFill>
        <p:spPr>
          <a:xfrm>
            <a:off x="4990011" y="3735976"/>
            <a:ext cx="6622869" cy="3122023"/>
          </a:xfrm>
          <a:prstGeom prst="rect">
            <a:avLst/>
          </a:prstGeom>
        </p:spPr>
      </p:pic>
      <p:sp>
        <p:nvSpPr>
          <p:cNvPr id="3" name="Content Placeholder 2"/>
          <p:cNvSpPr>
            <a:spLocks noGrp="1"/>
          </p:cNvSpPr>
          <p:nvPr>
            <p:ph idx="1"/>
          </p:nvPr>
        </p:nvSpPr>
        <p:spPr>
          <a:xfrm>
            <a:off x="0" y="666206"/>
            <a:ext cx="12192000" cy="6191794"/>
          </a:xfrm>
        </p:spPr>
        <p:txBody>
          <a:bodyPr>
            <a:normAutofit/>
          </a:bodyPr>
          <a:lstStyle/>
          <a:p>
            <a:r>
              <a:rPr lang="en-US" sz="4800" dirty="0" smtClean="0"/>
              <a:t>We all know that boys and girls are different in how their bodies are formed.  Why is this?  What is the purpose for these differences in the way that  mammal bodies are formed?  Do these differences occur in one particular body system? Which one?</a:t>
            </a:r>
            <a:endParaRPr lang="en-US" sz="4800" dirty="0"/>
          </a:p>
          <a:p>
            <a:endParaRPr lang="en-US" dirty="0"/>
          </a:p>
        </p:txBody>
      </p:sp>
    </p:spTree>
    <p:extLst>
      <p:ext uri="{BB962C8B-B14F-4D97-AF65-F5344CB8AC3E}">
        <p14:creationId xmlns:p14="http://schemas.microsoft.com/office/powerpoint/2010/main" val="1978669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Kidshealth.com / Reproductive System</a:t>
            </a:r>
            <a:endParaRPr lang="en-US" dirty="0"/>
          </a:p>
        </p:txBody>
      </p:sp>
      <p:sp>
        <p:nvSpPr>
          <p:cNvPr id="3" name="Content Placeholder 2"/>
          <p:cNvSpPr>
            <a:spLocks noGrp="1"/>
          </p:cNvSpPr>
          <p:nvPr>
            <p:ph idx="1"/>
          </p:nvPr>
        </p:nvSpPr>
        <p:spPr/>
        <p:txBody>
          <a:bodyPr/>
          <a:lstStyle/>
          <a:p>
            <a:r>
              <a:rPr lang="en-US" dirty="0" smtClean="0"/>
              <a:t>Take notes as watch clip to assist with answering essential question.</a:t>
            </a:r>
          </a:p>
          <a:p>
            <a:endParaRPr lang="en-US" dirty="0"/>
          </a:p>
          <a:p>
            <a:r>
              <a:rPr lang="en-US" dirty="0" smtClean="0">
                <a:hlinkClick r:id="rId2"/>
              </a:rPr>
              <a:t>https://www.youtube.com/watch?v=ZpKlt1sHr4Q</a:t>
            </a:r>
            <a:endParaRPr lang="en-US" dirty="0" smtClean="0"/>
          </a:p>
          <a:p>
            <a:pPr marL="0" indent="0">
              <a:buNone/>
            </a:pPr>
            <a:endParaRPr lang="en-US" dirty="0"/>
          </a:p>
        </p:txBody>
      </p:sp>
      <p:pic>
        <p:nvPicPr>
          <p:cNvPr id="4" name="Picture 2" descr="https://sp.yimg.com/xj/th?id=OIP.M3ba95d7804422055ac56ec78155a6ed0H0&amp;pid=15.1&amp;P=0&amp;w=353&amp;h=16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818" y="3516923"/>
            <a:ext cx="11848012" cy="3197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2274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b="30600"/>
          <a:stretch/>
        </p:blipFill>
        <p:spPr>
          <a:xfrm>
            <a:off x="0" y="117567"/>
            <a:ext cx="12004766" cy="1708058"/>
          </a:xfrm>
          <a:prstGeom prst="rect">
            <a:avLst/>
          </a:prstGeom>
        </p:spPr>
      </p:pic>
      <p:sp>
        <p:nvSpPr>
          <p:cNvPr id="2" name="Title 1"/>
          <p:cNvSpPr>
            <a:spLocks noGrp="1"/>
          </p:cNvSpPr>
          <p:nvPr>
            <p:ph type="title"/>
          </p:nvPr>
        </p:nvSpPr>
        <p:spPr>
          <a:xfrm>
            <a:off x="0" y="365125"/>
            <a:ext cx="12191999" cy="1325563"/>
          </a:xfrm>
        </p:spPr>
        <p:txBody>
          <a:bodyPr/>
          <a:lstStyle/>
          <a:p>
            <a:r>
              <a:rPr lang="en-US" u="sng" dirty="0" smtClean="0">
                <a:ln>
                  <a:solidFill>
                    <a:schemeClr val="bg1">
                      <a:lumMod val="95000"/>
                    </a:schemeClr>
                  </a:solidFill>
                </a:ln>
                <a:solidFill>
                  <a:schemeClr val="bg2">
                    <a:lumMod val="25000"/>
                  </a:schemeClr>
                </a:solidFill>
                <a:latin typeface="FunnyKid" panose="02000603000000000000" pitchFamily="2" charset="0"/>
              </a:rPr>
              <a:t>Human Reproductive System Note Outline</a:t>
            </a:r>
            <a:endParaRPr lang="en-US" u="sng" dirty="0">
              <a:ln>
                <a:solidFill>
                  <a:schemeClr val="bg1">
                    <a:lumMod val="95000"/>
                  </a:schemeClr>
                </a:solidFill>
              </a:ln>
              <a:solidFill>
                <a:schemeClr val="bg2">
                  <a:lumMod val="25000"/>
                </a:schemeClr>
              </a:solidFill>
              <a:latin typeface="FunnyKid" panose="02000603000000000000" pitchFamily="2" charset="0"/>
            </a:endParaRPr>
          </a:p>
        </p:txBody>
      </p:sp>
      <p:sp>
        <p:nvSpPr>
          <p:cNvPr id="3" name="Content Placeholder 2"/>
          <p:cNvSpPr>
            <a:spLocks noGrp="1"/>
          </p:cNvSpPr>
          <p:nvPr>
            <p:ph idx="1"/>
          </p:nvPr>
        </p:nvSpPr>
        <p:spPr/>
        <p:txBody>
          <a:bodyPr/>
          <a:lstStyle/>
          <a:p>
            <a:r>
              <a:rPr lang="en-US" sz="4000" dirty="0" smtClean="0"/>
              <a:t>Teacher will pass out note outline sheet</a:t>
            </a:r>
          </a:p>
          <a:p>
            <a:r>
              <a:rPr lang="en-US" sz="4000" dirty="0" smtClean="0"/>
              <a:t>Students login to </a:t>
            </a:r>
            <a:r>
              <a:rPr lang="en-US" sz="4000" dirty="0" smtClean="0">
                <a:hlinkClick r:id="rId3"/>
              </a:rPr>
              <a:t>www.coachpese.com</a:t>
            </a:r>
            <a:endParaRPr lang="en-US" sz="4000" dirty="0" smtClean="0"/>
          </a:p>
          <a:p>
            <a:pPr lvl="1"/>
            <a:r>
              <a:rPr lang="en-US" sz="4000" dirty="0" smtClean="0"/>
              <a:t>Click on 5</a:t>
            </a:r>
            <a:r>
              <a:rPr lang="en-US" sz="4000" baseline="30000" dirty="0" smtClean="0"/>
              <a:t>th</a:t>
            </a:r>
            <a:r>
              <a:rPr lang="en-US" sz="4000" dirty="0" smtClean="0"/>
              <a:t> 6 Weeks</a:t>
            </a:r>
          </a:p>
          <a:p>
            <a:pPr lvl="1"/>
            <a:r>
              <a:rPr lang="en-US" sz="4000" dirty="0" smtClean="0"/>
              <a:t>Click on Human Reproductive System PowerPoint</a:t>
            </a:r>
          </a:p>
          <a:p>
            <a:pPr lvl="1"/>
            <a:r>
              <a:rPr lang="en-US" sz="4000" dirty="0" smtClean="0"/>
              <a:t>Follow along with power point to complete note outline</a:t>
            </a:r>
          </a:p>
          <a:p>
            <a:pPr marL="457200" lvl="1" indent="0">
              <a:buNone/>
            </a:pPr>
            <a:endParaRPr lang="en-US" dirty="0"/>
          </a:p>
        </p:txBody>
      </p:sp>
    </p:spTree>
    <p:extLst>
      <p:ext uri="{BB962C8B-B14F-4D97-AF65-F5344CB8AC3E}">
        <p14:creationId xmlns:p14="http://schemas.microsoft.com/office/powerpoint/2010/main" val="1083373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661" y="-130407"/>
            <a:ext cx="10515600" cy="1325563"/>
          </a:xfrm>
        </p:spPr>
        <p:txBody>
          <a:bodyPr/>
          <a:lstStyle/>
          <a:p>
            <a:r>
              <a:rPr lang="en-US" u="sng" dirty="0" err="1" smtClean="0">
                <a:latin typeface="FunnyKid" panose="02000603000000000000" pitchFamily="2" charset="0"/>
              </a:rPr>
              <a:t>Dol</a:t>
            </a:r>
            <a:r>
              <a:rPr lang="en-US" u="sng" dirty="0" smtClean="0">
                <a:latin typeface="FunnyKid" panose="02000603000000000000" pitchFamily="2" charset="0"/>
              </a:rPr>
              <a:t> / Exit Slip</a:t>
            </a:r>
            <a:endParaRPr lang="en-US" u="sng" dirty="0">
              <a:latin typeface="FunnyKid" panose="02000603000000000000" pitchFamily="2" charset="0"/>
            </a:endParaRPr>
          </a:p>
        </p:txBody>
      </p:sp>
      <p:pic>
        <p:nvPicPr>
          <p:cNvPr id="5" name="Picture 4"/>
          <p:cNvPicPr>
            <a:picLocks noChangeAspect="1"/>
          </p:cNvPicPr>
          <p:nvPr/>
        </p:nvPicPr>
        <p:blipFill>
          <a:blip r:embed="rId2"/>
          <a:stretch>
            <a:fillRect/>
          </a:stretch>
        </p:blipFill>
        <p:spPr>
          <a:xfrm>
            <a:off x="2306158" y="4492683"/>
            <a:ext cx="4069530" cy="2381250"/>
          </a:xfrm>
          <a:prstGeom prst="rect">
            <a:avLst/>
          </a:prstGeom>
        </p:spPr>
      </p:pic>
      <p:sp>
        <p:nvSpPr>
          <p:cNvPr id="6" name="TextBox 5"/>
          <p:cNvSpPr txBox="1"/>
          <p:nvPr/>
        </p:nvSpPr>
        <p:spPr>
          <a:xfrm>
            <a:off x="68092" y="1323448"/>
            <a:ext cx="1828800" cy="2031325"/>
          </a:xfrm>
          <a:prstGeom prst="rect">
            <a:avLst/>
          </a:prstGeom>
          <a:noFill/>
        </p:spPr>
        <p:txBody>
          <a:bodyPr wrap="square" rtlCol="0">
            <a:spAutoFit/>
          </a:bodyPr>
          <a:lstStyle/>
          <a:p>
            <a:r>
              <a:rPr lang="en-US" u="sng" dirty="0" smtClean="0"/>
              <a:t>Word Bank:</a:t>
            </a:r>
          </a:p>
          <a:p>
            <a:pPr marL="342900" indent="-342900">
              <a:buAutoNum type="alphaUcParenR"/>
            </a:pPr>
            <a:r>
              <a:rPr lang="en-US" dirty="0" smtClean="0"/>
              <a:t>Sperm</a:t>
            </a:r>
          </a:p>
          <a:p>
            <a:pPr marL="342900" indent="-342900">
              <a:buAutoNum type="alphaUcParenR"/>
            </a:pPr>
            <a:r>
              <a:rPr lang="en-US" dirty="0" smtClean="0"/>
              <a:t>Testes</a:t>
            </a:r>
          </a:p>
          <a:p>
            <a:pPr marL="342900" indent="-342900">
              <a:buAutoNum type="alphaUcParenR"/>
            </a:pPr>
            <a:r>
              <a:rPr lang="en-US" dirty="0" smtClean="0"/>
              <a:t>Penis</a:t>
            </a:r>
          </a:p>
          <a:p>
            <a:pPr marL="342900" indent="-342900">
              <a:buAutoNum type="alphaUcParenR"/>
            </a:pPr>
            <a:r>
              <a:rPr lang="en-US" dirty="0" smtClean="0"/>
              <a:t>Vas Deferens</a:t>
            </a:r>
          </a:p>
          <a:p>
            <a:pPr marL="342900" indent="-342900">
              <a:buAutoNum type="alphaUcParenR"/>
            </a:pPr>
            <a:r>
              <a:rPr lang="en-US" dirty="0" smtClean="0"/>
              <a:t>Epididymis</a:t>
            </a:r>
          </a:p>
          <a:p>
            <a:pPr marL="342900" indent="-342900">
              <a:buAutoNum type="alphaUcParenR"/>
            </a:pP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219808259"/>
              </p:ext>
            </p:extLst>
          </p:nvPr>
        </p:nvGraphicFramePr>
        <p:xfrm>
          <a:off x="1896892" y="1423195"/>
          <a:ext cx="9750696" cy="1066800"/>
        </p:xfrm>
        <a:graphic>
          <a:graphicData uri="http://schemas.openxmlformats.org/drawingml/2006/table">
            <a:tbl>
              <a:tblPr firstRow="1" bandRow="1">
                <a:tableStyleId>{BC89EF96-8CEA-46FF-86C4-4CE0E7609802}</a:tableStyleId>
              </a:tblPr>
              <a:tblGrid>
                <a:gridCol w="3250232">
                  <a:extLst>
                    <a:ext uri="{9D8B030D-6E8A-4147-A177-3AD203B41FA5}">
                      <a16:colId xmlns:a16="http://schemas.microsoft.com/office/drawing/2014/main" val="1455610346"/>
                    </a:ext>
                  </a:extLst>
                </a:gridCol>
                <a:gridCol w="3250232">
                  <a:extLst>
                    <a:ext uri="{9D8B030D-6E8A-4147-A177-3AD203B41FA5}">
                      <a16:colId xmlns:a16="http://schemas.microsoft.com/office/drawing/2014/main" val="2637802628"/>
                    </a:ext>
                  </a:extLst>
                </a:gridCol>
                <a:gridCol w="3250232">
                  <a:extLst>
                    <a:ext uri="{9D8B030D-6E8A-4147-A177-3AD203B41FA5}">
                      <a16:colId xmlns:a16="http://schemas.microsoft.com/office/drawing/2014/main" val="3857976610"/>
                    </a:ext>
                  </a:extLst>
                </a:gridCol>
              </a:tblGrid>
              <a:tr h="275367">
                <a:tc>
                  <a:txBody>
                    <a:bodyPr/>
                    <a:lstStyle/>
                    <a:p>
                      <a:r>
                        <a:rPr lang="en-US" dirty="0" smtClean="0"/>
                        <a:t>Sex</a:t>
                      </a:r>
                      <a:endParaRPr lang="en-US" dirty="0"/>
                    </a:p>
                  </a:txBody>
                  <a:tcPr/>
                </a:tc>
                <a:tc>
                  <a:txBody>
                    <a:bodyPr/>
                    <a:lstStyle/>
                    <a:p>
                      <a:r>
                        <a:rPr lang="en-US" dirty="0" smtClean="0"/>
                        <a:t>Sex Cell / Gamete</a:t>
                      </a:r>
                      <a:endParaRPr lang="en-US" dirty="0"/>
                    </a:p>
                  </a:txBody>
                  <a:tcPr/>
                </a:tc>
                <a:tc>
                  <a:txBody>
                    <a:bodyPr/>
                    <a:lstStyle/>
                    <a:p>
                      <a:r>
                        <a:rPr lang="en-US" dirty="0" smtClean="0"/>
                        <a:t>Organ that Produces Gamete</a:t>
                      </a:r>
                      <a:endParaRPr lang="en-US" dirty="0"/>
                    </a:p>
                  </a:txBody>
                  <a:tcPr/>
                </a:tc>
                <a:extLst>
                  <a:ext uri="{0D108BD9-81ED-4DB2-BD59-A6C34878D82A}">
                    <a16:rowId xmlns:a16="http://schemas.microsoft.com/office/drawing/2014/main" val="3840272698"/>
                  </a:ext>
                </a:extLst>
              </a:tr>
              <a:tr h="601938">
                <a:tc>
                  <a:txBody>
                    <a:bodyPr/>
                    <a:lstStyle/>
                    <a:p>
                      <a:pPr algn="ctr"/>
                      <a:r>
                        <a:rPr lang="en-US" sz="4000" dirty="0" smtClean="0"/>
                        <a:t>Male</a:t>
                      </a:r>
                      <a:endParaRPr lang="en-US" sz="4000"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extLst>
                  <a:ext uri="{0D108BD9-81ED-4DB2-BD59-A6C34878D82A}">
                    <a16:rowId xmlns:a16="http://schemas.microsoft.com/office/drawing/2014/main" val="1597728312"/>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751546662"/>
              </p:ext>
            </p:extLst>
          </p:nvPr>
        </p:nvGraphicFramePr>
        <p:xfrm>
          <a:off x="1964985" y="3163912"/>
          <a:ext cx="9750696" cy="1066800"/>
        </p:xfrm>
        <a:graphic>
          <a:graphicData uri="http://schemas.openxmlformats.org/drawingml/2006/table">
            <a:tbl>
              <a:tblPr firstRow="1" bandRow="1">
                <a:tableStyleId>{BC89EF96-8CEA-46FF-86C4-4CE0E7609802}</a:tableStyleId>
              </a:tblPr>
              <a:tblGrid>
                <a:gridCol w="3250232">
                  <a:extLst>
                    <a:ext uri="{9D8B030D-6E8A-4147-A177-3AD203B41FA5}">
                      <a16:colId xmlns:a16="http://schemas.microsoft.com/office/drawing/2014/main" val="1455610346"/>
                    </a:ext>
                  </a:extLst>
                </a:gridCol>
                <a:gridCol w="3250232">
                  <a:extLst>
                    <a:ext uri="{9D8B030D-6E8A-4147-A177-3AD203B41FA5}">
                      <a16:colId xmlns:a16="http://schemas.microsoft.com/office/drawing/2014/main" val="2637802628"/>
                    </a:ext>
                  </a:extLst>
                </a:gridCol>
                <a:gridCol w="3250232">
                  <a:extLst>
                    <a:ext uri="{9D8B030D-6E8A-4147-A177-3AD203B41FA5}">
                      <a16:colId xmlns:a16="http://schemas.microsoft.com/office/drawing/2014/main" val="3857976610"/>
                    </a:ext>
                  </a:extLst>
                </a:gridCol>
              </a:tblGrid>
              <a:tr h="275367">
                <a:tc>
                  <a:txBody>
                    <a:bodyPr/>
                    <a:lstStyle/>
                    <a:p>
                      <a:r>
                        <a:rPr lang="en-US" dirty="0" smtClean="0"/>
                        <a:t>Sex</a:t>
                      </a:r>
                      <a:endParaRPr lang="en-US" dirty="0"/>
                    </a:p>
                  </a:txBody>
                  <a:tcPr/>
                </a:tc>
                <a:tc>
                  <a:txBody>
                    <a:bodyPr/>
                    <a:lstStyle/>
                    <a:p>
                      <a:r>
                        <a:rPr lang="en-US" dirty="0" smtClean="0"/>
                        <a:t>Sex Cell / Gamete</a:t>
                      </a:r>
                      <a:endParaRPr lang="en-US" dirty="0"/>
                    </a:p>
                  </a:txBody>
                  <a:tcPr/>
                </a:tc>
                <a:tc>
                  <a:txBody>
                    <a:bodyPr/>
                    <a:lstStyle/>
                    <a:p>
                      <a:r>
                        <a:rPr lang="en-US" dirty="0" smtClean="0"/>
                        <a:t>Organ that Produces Gamete</a:t>
                      </a:r>
                      <a:endParaRPr lang="en-US" dirty="0"/>
                    </a:p>
                  </a:txBody>
                  <a:tcPr/>
                </a:tc>
                <a:extLst>
                  <a:ext uri="{0D108BD9-81ED-4DB2-BD59-A6C34878D82A}">
                    <a16:rowId xmlns:a16="http://schemas.microsoft.com/office/drawing/2014/main" val="3840272698"/>
                  </a:ext>
                </a:extLst>
              </a:tr>
              <a:tr h="655524">
                <a:tc>
                  <a:txBody>
                    <a:bodyPr/>
                    <a:lstStyle/>
                    <a:p>
                      <a:pPr algn="ctr"/>
                      <a:r>
                        <a:rPr lang="en-US" sz="4000" dirty="0" smtClean="0"/>
                        <a:t>Female</a:t>
                      </a:r>
                      <a:endParaRPr lang="en-US" sz="4000"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extLst>
                  <a:ext uri="{0D108BD9-81ED-4DB2-BD59-A6C34878D82A}">
                    <a16:rowId xmlns:a16="http://schemas.microsoft.com/office/drawing/2014/main" val="1597728312"/>
                  </a:ext>
                </a:extLst>
              </a:tr>
            </a:tbl>
          </a:graphicData>
        </a:graphic>
      </p:graphicFrame>
      <p:sp>
        <p:nvSpPr>
          <p:cNvPr id="9" name="TextBox 8"/>
          <p:cNvSpPr txBox="1"/>
          <p:nvPr/>
        </p:nvSpPr>
        <p:spPr>
          <a:xfrm>
            <a:off x="68092" y="3354773"/>
            <a:ext cx="1896893" cy="1754326"/>
          </a:xfrm>
          <a:prstGeom prst="rect">
            <a:avLst/>
          </a:prstGeom>
          <a:noFill/>
        </p:spPr>
        <p:txBody>
          <a:bodyPr wrap="square" rtlCol="0">
            <a:spAutoFit/>
          </a:bodyPr>
          <a:lstStyle/>
          <a:p>
            <a:r>
              <a:rPr lang="en-US" u="sng" dirty="0" smtClean="0"/>
              <a:t>Word Bank:</a:t>
            </a:r>
          </a:p>
          <a:p>
            <a:pPr marL="342900" indent="-342900">
              <a:buAutoNum type="alphaUcParenR"/>
            </a:pPr>
            <a:r>
              <a:rPr lang="en-US" dirty="0" smtClean="0"/>
              <a:t>Egg</a:t>
            </a:r>
          </a:p>
          <a:p>
            <a:pPr marL="342900" indent="-342900">
              <a:buAutoNum type="alphaUcParenR"/>
            </a:pPr>
            <a:r>
              <a:rPr lang="en-US" dirty="0" smtClean="0"/>
              <a:t>Uterus</a:t>
            </a:r>
          </a:p>
          <a:p>
            <a:pPr marL="342900" indent="-342900">
              <a:buAutoNum type="alphaUcParenR"/>
            </a:pPr>
            <a:r>
              <a:rPr lang="en-US" dirty="0" smtClean="0"/>
              <a:t>Ovary</a:t>
            </a:r>
          </a:p>
          <a:p>
            <a:pPr marL="342900" indent="-342900">
              <a:buAutoNum type="alphaUcParenR"/>
            </a:pPr>
            <a:r>
              <a:rPr lang="en-US" dirty="0" smtClean="0"/>
              <a:t>Vagina</a:t>
            </a:r>
          </a:p>
          <a:p>
            <a:pPr marL="342900" indent="-342900">
              <a:buAutoNum type="alphaUcParenR"/>
            </a:pPr>
            <a:r>
              <a:rPr lang="en-US" dirty="0" smtClean="0"/>
              <a:t>Fallopian tube</a:t>
            </a:r>
            <a:endParaRPr lang="en-US" dirty="0"/>
          </a:p>
        </p:txBody>
      </p:sp>
      <p:sp>
        <p:nvSpPr>
          <p:cNvPr id="10" name="Rectangle 9"/>
          <p:cNvSpPr/>
          <p:nvPr/>
        </p:nvSpPr>
        <p:spPr>
          <a:xfrm>
            <a:off x="4506686" y="4476750"/>
            <a:ext cx="391885" cy="4479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2648008" y="4762458"/>
            <a:ext cx="787523" cy="3466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2845826" y="6248944"/>
            <a:ext cx="391885" cy="4479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Straight Arrow Connector 12"/>
          <p:cNvCxnSpPr/>
          <p:nvPr/>
        </p:nvCxnSpPr>
        <p:spPr>
          <a:xfrm flipV="1">
            <a:off x="2702134" y="6361611"/>
            <a:ext cx="1151409" cy="1986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2292081" y="5577649"/>
            <a:ext cx="1151409" cy="1986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5633545" y="6219616"/>
            <a:ext cx="1151409" cy="1986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flipV="1">
            <a:off x="4898571" y="6248944"/>
            <a:ext cx="348346" cy="38508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1896892" y="5283198"/>
            <a:ext cx="693738" cy="400110"/>
          </a:xfrm>
          <a:prstGeom prst="rect">
            <a:avLst/>
          </a:prstGeom>
          <a:noFill/>
        </p:spPr>
        <p:txBody>
          <a:bodyPr wrap="square" lIns="91440" tIns="45720" rIns="91440" bIns="45720">
            <a:spAutoFit/>
          </a:bodyPr>
          <a:lstStyle/>
          <a:p>
            <a:pPr algn="ctr"/>
            <a:r>
              <a:rPr lang="en-US" sz="20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5.</a:t>
            </a:r>
            <a:endParaRPr lang="en-US"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18" name="Rectangle 17"/>
          <p:cNvSpPr/>
          <p:nvPr/>
        </p:nvSpPr>
        <p:spPr>
          <a:xfrm>
            <a:off x="5598207" y="5853538"/>
            <a:ext cx="693738" cy="400110"/>
          </a:xfrm>
          <a:prstGeom prst="rect">
            <a:avLst/>
          </a:prstGeom>
          <a:noFill/>
        </p:spPr>
        <p:txBody>
          <a:bodyPr wrap="square" lIns="91440" tIns="45720" rIns="91440" bIns="45720">
            <a:spAutoFit/>
          </a:bodyPr>
          <a:lstStyle/>
          <a:p>
            <a:pPr algn="ctr"/>
            <a:r>
              <a:rPr lang="en-US" sz="20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6.</a:t>
            </a:r>
            <a:endParaRPr lang="en-US"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19" name="Rectangle 18"/>
          <p:cNvSpPr/>
          <p:nvPr/>
        </p:nvSpPr>
        <p:spPr>
          <a:xfrm>
            <a:off x="2323312" y="6053593"/>
            <a:ext cx="693738" cy="400110"/>
          </a:xfrm>
          <a:prstGeom prst="rect">
            <a:avLst/>
          </a:prstGeom>
          <a:noFill/>
        </p:spPr>
        <p:txBody>
          <a:bodyPr wrap="square" lIns="91440" tIns="45720" rIns="91440" bIns="45720">
            <a:spAutoFit/>
          </a:bodyPr>
          <a:lstStyle/>
          <a:p>
            <a:pPr algn="ctr"/>
            <a:r>
              <a:rPr lang="en-US" sz="20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8.</a:t>
            </a:r>
            <a:endParaRPr lang="en-US"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20" name="Picture 19"/>
          <p:cNvPicPr>
            <a:picLocks noChangeAspect="1"/>
          </p:cNvPicPr>
          <p:nvPr/>
        </p:nvPicPr>
        <p:blipFill>
          <a:blip r:embed="rId3"/>
          <a:stretch>
            <a:fillRect/>
          </a:stretch>
        </p:blipFill>
        <p:spPr>
          <a:xfrm>
            <a:off x="7259068" y="4741174"/>
            <a:ext cx="4388520" cy="1771650"/>
          </a:xfrm>
          <a:prstGeom prst="rect">
            <a:avLst/>
          </a:prstGeom>
        </p:spPr>
      </p:pic>
      <p:cxnSp>
        <p:nvCxnSpPr>
          <p:cNvPr id="21" name="Straight Arrow Connector 20"/>
          <p:cNvCxnSpPr/>
          <p:nvPr/>
        </p:nvCxnSpPr>
        <p:spPr>
          <a:xfrm flipV="1">
            <a:off x="8152983" y="6188137"/>
            <a:ext cx="1166401" cy="2345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7521753" y="5417349"/>
            <a:ext cx="575704" cy="33256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6370344" y="5081660"/>
            <a:ext cx="1151409" cy="1986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a:off x="9453328" y="5283198"/>
            <a:ext cx="975064" cy="423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10081523" y="4935778"/>
            <a:ext cx="693738" cy="461665"/>
          </a:xfrm>
          <a:prstGeom prst="rect">
            <a:avLst/>
          </a:prstGeom>
          <a:noFill/>
        </p:spPr>
        <p:txBody>
          <a:bodyPr wrap="square" lIns="91440" tIns="45720" rIns="91440" bIns="45720">
            <a:spAutoFit/>
          </a:bodyPr>
          <a:lstStyle/>
          <a:p>
            <a:pPr algn="ctr"/>
            <a:r>
              <a:rPr lang="en-US" sz="2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9</a:t>
            </a:r>
            <a:r>
              <a:rPr lang="en-US" sz="20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a:t>
            </a:r>
            <a:endParaRPr lang="en-US" sz="2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26" name="Rectangle 25"/>
          <p:cNvSpPr/>
          <p:nvPr/>
        </p:nvSpPr>
        <p:spPr>
          <a:xfrm>
            <a:off x="6257986" y="4786234"/>
            <a:ext cx="479618" cy="369332"/>
          </a:xfrm>
          <a:prstGeom prst="rect">
            <a:avLst/>
          </a:prstGeom>
        </p:spPr>
        <p:txBody>
          <a:bodyPr wrap="none">
            <a:spAutoFit/>
          </a:bodyPr>
          <a:lstStyle/>
          <a:p>
            <a:r>
              <a:rPr lang="en-US"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10.</a:t>
            </a:r>
            <a:endParaRPr lang="en-US" dirty="0"/>
          </a:p>
        </p:txBody>
      </p:sp>
      <p:sp>
        <p:nvSpPr>
          <p:cNvPr id="27" name="Rectangle 26"/>
          <p:cNvSpPr/>
          <p:nvPr/>
        </p:nvSpPr>
        <p:spPr>
          <a:xfrm>
            <a:off x="7259068" y="5498642"/>
            <a:ext cx="479618" cy="369332"/>
          </a:xfrm>
          <a:prstGeom prst="rect">
            <a:avLst/>
          </a:prstGeom>
        </p:spPr>
        <p:txBody>
          <a:bodyPr wrap="none">
            <a:spAutoFit/>
          </a:bodyPr>
          <a:lstStyle/>
          <a:p>
            <a:r>
              <a:rPr lang="en-US"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11.</a:t>
            </a:r>
            <a:endParaRPr lang="en-US" dirty="0"/>
          </a:p>
        </p:txBody>
      </p:sp>
      <p:sp>
        <p:nvSpPr>
          <p:cNvPr id="28" name="Rectangle 27"/>
          <p:cNvSpPr/>
          <p:nvPr/>
        </p:nvSpPr>
        <p:spPr>
          <a:xfrm>
            <a:off x="8002140" y="5881072"/>
            <a:ext cx="479618" cy="369332"/>
          </a:xfrm>
          <a:prstGeom prst="rect">
            <a:avLst/>
          </a:prstGeom>
        </p:spPr>
        <p:txBody>
          <a:bodyPr wrap="none">
            <a:spAutoFit/>
          </a:bodyPr>
          <a:lstStyle/>
          <a:p>
            <a:r>
              <a:rPr lang="en-US"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12.</a:t>
            </a:r>
            <a:endParaRPr lang="en-US" dirty="0"/>
          </a:p>
        </p:txBody>
      </p:sp>
    </p:spTree>
    <p:extLst>
      <p:ext uri="{BB962C8B-B14F-4D97-AF65-F5344CB8AC3E}">
        <p14:creationId xmlns:p14="http://schemas.microsoft.com/office/powerpoint/2010/main" val="3841152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226</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FunnyKid</vt:lpstr>
      <vt:lpstr>Office Theme</vt:lpstr>
      <vt:lpstr>April 14, 2016 Please Do Now</vt:lpstr>
      <vt:lpstr>Agenda</vt:lpstr>
      <vt:lpstr>Essential Question: TEK 7.12B</vt:lpstr>
      <vt:lpstr>Kidshealth.com / Reproductive System</vt:lpstr>
      <vt:lpstr>Human Reproductive System Note Outline</vt:lpstr>
      <vt:lpstr>Dol / Exit Slip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April 14, 2016 Please Do Now</dc:title>
  <dc:creator>Katherine Pease</dc:creator>
  <cp:lastModifiedBy>Katherine Pease</cp:lastModifiedBy>
  <cp:revision>5</cp:revision>
  <dcterms:created xsi:type="dcterms:W3CDTF">2016-04-14T05:42:53Z</dcterms:created>
  <dcterms:modified xsi:type="dcterms:W3CDTF">2016-04-14T07:11:04Z</dcterms:modified>
</cp:coreProperties>
</file>