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9596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343" autoAdjust="0"/>
  </p:normalViewPr>
  <p:slideViewPr>
    <p:cSldViewPr snapToGrid="0">
      <p:cViewPr varScale="1">
        <p:scale>
          <a:sx n="89" d="100"/>
          <a:sy n="89" d="100"/>
        </p:scale>
        <p:origin x="466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0B92-A3E1-4309-B7A3-B1256F98E68E}" type="datetimeFigureOut">
              <a:rPr lang="en-US" smtClean="0"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3C00-F811-4C43-8686-DB801003E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282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0B92-A3E1-4309-B7A3-B1256F98E68E}" type="datetimeFigureOut">
              <a:rPr lang="en-US" smtClean="0"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3C00-F811-4C43-8686-DB801003E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46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0B92-A3E1-4309-B7A3-B1256F98E68E}" type="datetimeFigureOut">
              <a:rPr lang="en-US" smtClean="0"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3C00-F811-4C43-8686-DB801003E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042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0B92-A3E1-4309-B7A3-B1256F98E68E}" type="datetimeFigureOut">
              <a:rPr lang="en-US" smtClean="0"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3C00-F811-4C43-8686-DB801003E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87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0B92-A3E1-4309-B7A3-B1256F98E68E}" type="datetimeFigureOut">
              <a:rPr lang="en-US" smtClean="0"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3C00-F811-4C43-8686-DB801003E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229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0B92-A3E1-4309-B7A3-B1256F98E68E}" type="datetimeFigureOut">
              <a:rPr lang="en-US" smtClean="0"/>
              <a:t>3/20/2018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3C00-F811-4C43-8686-DB801003E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135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0B92-A3E1-4309-B7A3-B1256F98E68E}" type="datetimeFigureOut">
              <a:rPr lang="en-US" smtClean="0"/>
              <a:t>3/20/2018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3C00-F811-4C43-8686-DB801003E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12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0B92-A3E1-4309-B7A3-B1256F98E68E}" type="datetimeFigureOut">
              <a:rPr lang="en-US" smtClean="0"/>
              <a:t>3/20/2018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3C00-F811-4C43-8686-DB801003E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47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0B92-A3E1-4309-B7A3-B1256F98E68E}" type="datetimeFigureOut">
              <a:rPr lang="en-US" smtClean="0"/>
              <a:t>3/20/2018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3C00-F811-4C43-8686-DB801003E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606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0B92-A3E1-4309-B7A3-B1256F98E68E}" type="datetimeFigureOut">
              <a:rPr lang="en-US" smtClean="0"/>
              <a:t>3/20/2018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3C00-F811-4C43-8686-DB801003E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44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0B92-A3E1-4309-B7A3-B1256F98E68E}" type="datetimeFigureOut">
              <a:rPr lang="en-US" smtClean="0"/>
              <a:t>3/20/2018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3C00-F811-4C43-8686-DB801003E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513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C0B92-A3E1-4309-B7A3-B1256F98E68E}" type="datetimeFigureOut">
              <a:rPr lang="en-US" smtClean="0"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E3C00-F811-4C43-8686-DB801003E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65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" y="-1423851"/>
            <a:ext cx="12100560" cy="2050869"/>
          </a:xfrm>
        </p:spPr>
        <p:txBody>
          <a:bodyPr>
            <a:normAutofit/>
          </a:bodyPr>
          <a:lstStyle/>
          <a:p>
            <a:r>
              <a:rPr lang="en-US" sz="3200" u="sng" dirty="0" smtClean="0">
                <a:latin typeface="Britannic Bold" panose="020B0903060703020204" pitchFamily="34" charset="0"/>
              </a:rPr>
              <a:t>Animal in Ecosystem Informational Advertisement Extra Credit</a:t>
            </a:r>
            <a:endParaRPr lang="en-US" sz="3200" u="sng" dirty="0">
              <a:latin typeface="Britannic Bold" panose="020B0903060703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8217924" y="4698609"/>
            <a:ext cx="3903737" cy="215939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27018"/>
            <a:ext cx="12192000" cy="100583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7</a:t>
            </a:r>
            <a:r>
              <a:rPr lang="en-US" b="1" baseline="30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th</a:t>
            </a:r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 Grade 5</a:t>
            </a:r>
            <a:r>
              <a:rPr lang="en-US" b="1" baseline="30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th</a:t>
            </a:r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  6 Weeks Extra Credit Project = 1 Major Grade</a:t>
            </a:r>
          </a:p>
          <a:p>
            <a:r>
              <a:rPr lang="en-US" b="1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Due: March 23</a:t>
            </a:r>
            <a:r>
              <a:rPr lang="en-US" b="1" u="sng" baseline="30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rd</a:t>
            </a:r>
            <a:r>
              <a:rPr lang="en-US" b="1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, 2018</a:t>
            </a:r>
            <a:endParaRPr lang="en-US" b="1" u="sng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825218"/>
            <a:ext cx="3629465" cy="202080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/>
          <a:srcRect l="13761" t="19090" r="14071" b="9965"/>
          <a:stretch/>
        </p:blipFill>
        <p:spPr>
          <a:xfrm>
            <a:off x="3784208" y="4965895"/>
            <a:ext cx="4121835" cy="178830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0339" y="1384556"/>
            <a:ext cx="1212166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Student will create an advertisement that’s purpose to inform people about a specific animal, not a human.</a:t>
            </a:r>
          </a:p>
          <a:p>
            <a:pPr algn="ctr"/>
            <a:r>
              <a:rPr lang="en-US" sz="1600" b="1" i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(may be done as a poster, 2 full page magazine advertisement, or brochure)</a:t>
            </a:r>
            <a:endParaRPr lang="en-US" sz="16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b="1" i="1" u="sng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Advertisement must include:</a:t>
            </a:r>
          </a:p>
          <a:p>
            <a:pPr algn="ctr"/>
            <a:r>
              <a:rPr lang="en-US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Name of Animal (example: human) =5pnts.</a:t>
            </a:r>
          </a:p>
          <a:p>
            <a:pPr algn="ctr"/>
            <a:r>
              <a:rPr lang="en-US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Scientific Name of Animal (example: Homo Saipan) =5pnts.</a:t>
            </a:r>
          </a:p>
          <a:p>
            <a:pPr algn="ctr"/>
            <a:r>
              <a:rPr lang="en-US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Type of Ecosystem they live in (describe it) = 10 </a:t>
            </a:r>
            <a:r>
              <a:rPr lang="en-US" dirty="0" err="1" smtClean="0">
                <a:latin typeface="Britannic Bold" panose="020B0903060703020204" pitchFamily="34" charset="0"/>
                <a:cs typeface="Aharoni" panose="02010803020104030203" pitchFamily="2" charset="-79"/>
              </a:rPr>
              <a:t>pnts</a:t>
            </a:r>
            <a:endParaRPr lang="en-US" dirty="0" smtClean="0">
              <a:latin typeface="Britannic Bold" panose="020B0903060703020204" pitchFamily="34" charset="0"/>
              <a:cs typeface="Aharoni" panose="02010803020104030203" pitchFamily="2" charset="-79"/>
            </a:endParaRPr>
          </a:p>
          <a:p>
            <a:pPr algn="ctr"/>
            <a:r>
              <a:rPr lang="en-US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Where are they found in the world (Biome, show location on map) = 5pnts.</a:t>
            </a:r>
          </a:p>
          <a:p>
            <a:pPr algn="ctr"/>
            <a:r>
              <a:rPr lang="en-US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Animals Niche in ecosystem/habitat = 5 </a:t>
            </a:r>
            <a:r>
              <a:rPr lang="en-US" dirty="0" err="1" smtClean="0">
                <a:latin typeface="Britannic Bold" panose="020B0903060703020204" pitchFamily="34" charset="0"/>
                <a:cs typeface="Aharoni" panose="02010803020104030203" pitchFamily="2" charset="-79"/>
              </a:rPr>
              <a:t>pnts</a:t>
            </a:r>
            <a:r>
              <a:rPr lang="en-US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.</a:t>
            </a:r>
          </a:p>
          <a:p>
            <a:pPr algn="ctr"/>
            <a:r>
              <a:rPr lang="en-US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Producer or Consumer / Explain why =5pnts</a:t>
            </a:r>
          </a:p>
          <a:p>
            <a:pPr algn="ctr"/>
            <a:r>
              <a:rPr lang="en-US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Food Chain / Food Web =10pints</a:t>
            </a:r>
          </a:p>
          <a:p>
            <a:pPr algn="ctr"/>
            <a:r>
              <a:rPr lang="en-US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Role it plays in the Carbon Cycle, Nitrogen Cycle =20</a:t>
            </a:r>
          </a:p>
          <a:p>
            <a:pPr algn="ctr"/>
            <a:r>
              <a:rPr lang="en-US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3 or more pictures (may be printed off internet, cut out of magazines, or hand drawn) =10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765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44924"/>
            <a:ext cx="12192000" cy="800531"/>
          </a:xfrm>
        </p:spPr>
        <p:txBody>
          <a:bodyPr/>
          <a:lstStyle/>
          <a:p>
            <a:r>
              <a:rPr lang="en-US" sz="3200" b="1" u="sng" dirty="0" smtClean="0"/>
              <a:t>Grading Rubric</a:t>
            </a:r>
            <a:r>
              <a:rPr lang="en-US" dirty="0" smtClean="0"/>
              <a:t>	    </a:t>
            </a:r>
            <a:r>
              <a:rPr lang="en-US" sz="2000" dirty="0" smtClean="0"/>
              <a:t>Student Name: </a:t>
            </a:r>
            <a:r>
              <a:rPr lang="en-US" dirty="0" smtClean="0"/>
              <a:t>_____________  </a:t>
            </a:r>
            <a:r>
              <a:rPr lang="en-US" sz="2000" dirty="0" smtClean="0"/>
              <a:t>Class</a:t>
            </a:r>
            <a:r>
              <a:rPr lang="en-US" dirty="0"/>
              <a:t> </a:t>
            </a:r>
            <a:r>
              <a:rPr lang="en-US" sz="2000" dirty="0" smtClean="0"/>
              <a:t>Period: </a:t>
            </a:r>
            <a:r>
              <a:rPr lang="en-US" dirty="0" smtClean="0"/>
              <a:t>__</a:t>
            </a:r>
            <a:endParaRPr lang="en-US" b="1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559272"/>
              </p:ext>
            </p:extLst>
          </p:nvPr>
        </p:nvGraphicFramePr>
        <p:xfrm>
          <a:off x="94356" y="655607"/>
          <a:ext cx="8018417" cy="59809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11362">
                  <a:extLst>
                    <a:ext uri="{9D8B030D-6E8A-4147-A177-3AD203B41FA5}">
                      <a16:colId xmlns="" xmlns:a16="http://schemas.microsoft.com/office/drawing/2014/main" val="3770431454"/>
                    </a:ext>
                  </a:extLst>
                </a:gridCol>
                <a:gridCol w="1820609">
                  <a:extLst>
                    <a:ext uri="{9D8B030D-6E8A-4147-A177-3AD203B41FA5}">
                      <a16:colId xmlns="" xmlns:a16="http://schemas.microsoft.com/office/drawing/2014/main" val="1516397069"/>
                    </a:ext>
                  </a:extLst>
                </a:gridCol>
                <a:gridCol w="2586446">
                  <a:extLst>
                    <a:ext uri="{9D8B030D-6E8A-4147-A177-3AD203B41FA5}">
                      <a16:colId xmlns="" xmlns:a16="http://schemas.microsoft.com/office/drawing/2014/main" val="4019176056"/>
                    </a:ext>
                  </a:extLst>
                </a:gridCol>
              </a:tblGrid>
              <a:tr h="37260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Item Being Graded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Points Possible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Points</a:t>
                      </a:r>
                      <a:r>
                        <a:rPr lang="en-US" sz="1600" b="1" baseline="0" dirty="0" smtClean="0"/>
                        <a:t> Earned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60726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House Hold Name of Animal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75319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Scientific</a:t>
                      </a:r>
                      <a:r>
                        <a:rPr lang="en-US" sz="1600" baseline="0" dirty="0" smtClean="0"/>
                        <a:t> 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9811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Type of Ecosystem Found 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80607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Biome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Producer or Consumer , explained</a:t>
                      </a:r>
                      <a:r>
                        <a:rPr lang="en-US" sz="1600" baseline="0" dirty="0" smtClean="0"/>
                        <a:t> why/how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42910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Food Chain</a:t>
                      </a:r>
                      <a:r>
                        <a:rPr lang="en-US" sz="1600" baseline="0" dirty="0" smtClean="0"/>
                        <a:t> (show flow of energy) / Food Web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19772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Niche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51465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Role in Carbon Cycle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86528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Role</a:t>
                      </a:r>
                      <a:r>
                        <a:rPr lang="en-US" sz="1600" baseline="0" dirty="0" smtClean="0"/>
                        <a:t> in Nitrogen Cycle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63543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 or More Pictures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77009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Creative (color)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07997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Neatness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37430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Organized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3092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 / Class Period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335877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633626"/>
              </p:ext>
            </p:extLst>
          </p:nvPr>
        </p:nvGraphicFramePr>
        <p:xfrm>
          <a:off x="8310646" y="603848"/>
          <a:ext cx="3616236" cy="18234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8118">
                  <a:extLst>
                    <a:ext uri="{9D8B030D-6E8A-4147-A177-3AD203B41FA5}">
                      <a16:colId xmlns="" xmlns:a16="http://schemas.microsoft.com/office/drawing/2014/main" val="2751382416"/>
                    </a:ext>
                  </a:extLst>
                </a:gridCol>
                <a:gridCol w="1808118">
                  <a:extLst>
                    <a:ext uri="{9D8B030D-6E8A-4147-A177-3AD203B41FA5}">
                      <a16:colId xmlns="" xmlns:a16="http://schemas.microsoft.com/office/drawing/2014/main" val="118456117"/>
                    </a:ext>
                  </a:extLst>
                </a:gridCol>
              </a:tblGrid>
              <a:tr h="59642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Points </a:t>
                      </a:r>
                    </a:p>
                    <a:p>
                      <a:pPr algn="ctr"/>
                      <a:r>
                        <a:rPr lang="en-US" dirty="0" smtClean="0"/>
                        <a:t>Possible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 pnts.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1932573"/>
                  </a:ext>
                </a:extLst>
              </a:tr>
              <a:tr h="59642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Points Earned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02165899"/>
                  </a:ext>
                </a:extLst>
              </a:tr>
              <a:tr h="54330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Grade Earned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                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9660956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439712"/>
              </p:ext>
            </p:extLst>
          </p:nvPr>
        </p:nvGraphicFramePr>
        <p:xfrm>
          <a:off x="8302152" y="2553802"/>
          <a:ext cx="3702233" cy="4226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0164">
                  <a:extLst>
                    <a:ext uri="{9D8B030D-6E8A-4147-A177-3AD203B41FA5}">
                      <a16:colId xmlns="" xmlns:a16="http://schemas.microsoft.com/office/drawing/2014/main" val="162243145"/>
                    </a:ext>
                  </a:extLst>
                </a:gridCol>
                <a:gridCol w="725703">
                  <a:extLst>
                    <a:ext uri="{9D8B030D-6E8A-4147-A177-3AD203B41FA5}">
                      <a16:colId xmlns="" xmlns:a16="http://schemas.microsoft.com/office/drawing/2014/main" val="1751857514"/>
                    </a:ext>
                  </a:extLst>
                </a:gridCol>
                <a:gridCol w="235132">
                  <a:extLst>
                    <a:ext uri="{9D8B030D-6E8A-4147-A177-3AD203B41FA5}">
                      <a16:colId xmlns="" xmlns:a16="http://schemas.microsoft.com/office/drawing/2014/main" val="360284502"/>
                    </a:ext>
                  </a:extLst>
                </a:gridCol>
                <a:gridCol w="977361">
                  <a:extLst>
                    <a:ext uri="{9D8B030D-6E8A-4147-A177-3AD203B41FA5}">
                      <a16:colId xmlns="" xmlns:a16="http://schemas.microsoft.com/office/drawing/2014/main" val="1426865913"/>
                    </a:ext>
                  </a:extLst>
                </a:gridCol>
                <a:gridCol w="733873">
                  <a:extLst>
                    <a:ext uri="{9D8B030D-6E8A-4147-A177-3AD203B41FA5}">
                      <a16:colId xmlns="" xmlns:a16="http://schemas.microsoft.com/office/drawing/2014/main" val="32449905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Pnts. Earned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Pnts. Earned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91818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+59-55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4591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+99-98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+54-50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22083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+97-95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+49-45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21222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+94-90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+44-40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20124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+89-85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+39-35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99307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+84-80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+34-30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57540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+79-75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+29-25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61630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+74-70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+24-20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70840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+69-65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+19-10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9468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+64-60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+9-5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23094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4593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333</Words>
  <Application>Microsoft Office PowerPoint</Application>
  <PresentationFormat>Widescreen</PresentationFormat>
  <Paragraphs>97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Aharoni</vt:lpstr>
      <vt:lpstr>Arial</vt:lpstr>
      <vt:lpstr>Britannic Bold</vt:lpstr>
      <vt:lpstr>Calibri</vt:lpstr>
      <vt:lpstr>Calibri Light</vt:lpstr>
      <vt:lpstr>Office Theme</vt:lpstr>
      <vt:lpstr>Animal in Ecosystem Informational Advertisement Extra Credit</vt:lpstr>
      <vt:lpstr>Grading Rubric     Student Name: _____________  Class Period: __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 in Ecosystem Informational Advertisment Extra Credit</dc:title>
  <dc:creator>Katherine Pease</dc:creator>
  <cp:lastModifiedBy>Pease, Katherine J</cp:lastModifiedBy>
  <cp:revision>7</cp:revision>
  <cp:lastPrinted>2018-03-06T18:19:11Z</cp:lastPrinted>
  <dcterms:created xsi:type="dcterms:W3CDTF">2016-09-07T03:48:55Z</dcterms:created>
  <dcterms:modified xsi:type="dcterms:W3CDTF">2018-03-20T22:48:46Z</dcterms:modified>
</cp:coreProperties>
</file>