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6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43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32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46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77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836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503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63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86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819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33BD2-EEF9-4E1C-B7C1-4050FDDDC166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80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33BD2-EEF9-4E1C-B7C1-4050FDDDC166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DD0FB-E9D0-4F6E-9E8B-3F59479936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50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37065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Algerian" panose="04020705040A02060702" pitchFamily="82" charset="0"/>
              </a:rPr>
              <a:t>Adopt an Element Advertisement</a:t>
            </a:r>
            <a:endParaRPr lang="en-US" sz="48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43691" y="715146"/>
            <a:ext cx="12192000" cy="1074465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6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Grade Pre-AP 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6 Weeks Extra Credit = 1 Major Grade</a:t>
            </a:r>
          </a:p>
          <a:p>
            <a:r>
              <a:rPr lang="en-US" sz="3200" dirty="0" smtClean="0"/>
              <a:t>DUE: September 23, 2016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0" y="1789611"/>
            <a:ext cx="1219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/>
              <a:t>Information Sheet is attached / Example of advertisement is attached (may NOT use the element Arsenic)</a:t>
            </a:r>
          </a:p>
          <a:p>
            <a:r>
              <a:rPr lang="en-US" sz="2000" dirty="0" smtClean="0"/>
              <a:t>Requirements:</a:t>
            </a:r>
          </a:p>
          <a:p>
            <a:pPr marL="342900" indent="-342900">
              <a:buAutoNum type="arabicParenR"/>
            </a:pPr>
            <a:r>
              <a:rPr lang="en-US" sz="2000" dirty="0" smtClean="0"/>
              <a:t>Complete an Adopt An Element information sheet.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You may use a variety of reference sources. Possible ideas are encyclopedias (book</a:t>
            </a:r>
          </a:p>
          <a:p>
            <a:r>
              <a:rPr lang="en-US" sz="2000" dirty="0" smtClean="0"/>
              <a:t>      or CD Rom), science encyclopedias, science catalogs, magazines, and/or Internet sites*.</a:t>
            </a:r>
          </a:p>
          <a:p>
            <a:r>
              <a:rPr lang="en-US" sz="2000" dirty="0" smtClean="0"/>
              <a:t>      Information sheets must be neat, written in own handwriting, and contain all the information</a:t>
            </a:r>
          </a:p>
          <a:p>
            <a:r>
              <a:rPr lang="en-US" sz="2000" dirty="0" smtClean="0"/>
              <a:t>     requested. </a:t>
            </a:r>
          </a:p>
          <a:p>
            <a:r>
              <a:rPr lang="en-US" sz="2000" dirty="0" smtClean="0"/>
              <a:t>2) Create an advertisement for your element.</a:t>
            </a:r>
          </a:p>
          <a:p>
            <a:r>
              <a:rPr lang="en-US" sz="2000" dirty="0" smtClean="0"/>
              <a:t>     The advertisement must include the element’s name, symbol, atomic number,</a:t>
            </a:r>
          </a:p>
          <a:p>
            <a:r>
              <a:rPr lang="en-US" sz="2000" dirty="0" smtClean="0"/>
              <a:t>     atomic mass, cost, and an advertising slogan that describes one or more of its important</a:t>
            </a:r>
          </a:p>
          <a:p>
            <a:r>
              <a:rPr lang="en-US" sz="2000" dirty="0" smtClean="0"/>
              <a:t>     uses.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Advertisements must be neat, colorful, and contain all the information listed</a:t>
            </a:r>
          </a:p>
          <a:p>
            <a:r>
              <a:rPr lang="en-US" sz="2000" dirty="0" smtClean="0"/>
              <a:t>     above. It can done as a poster, magazine ad, power point, or video (power point / video can be sent via email to   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teacher)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Please add 2 or more pictures that relate to your advertisement theme. (pictures can printed from      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internet, hand drawn, cut out of magazine, and so forth)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7456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9995"/>
            <a:ext cx="12192000" cy="5623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lgerian" panose="04020705040A02060702" pitchFamily="82" charset="0"/>
              </a:rPr>
              <a:t>Adopt an Element Information Sheet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503" y="577976"/>
            <a:ext cx="1208749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>
                <a:latin typeface="Times New Roman" panose="02020603050405020304" pitchFamily="18" charset="0"/>
              </a:rPr>
              <a:t>Student Name </a:t>
            </a:r>
            <a:r>
              <a:rPr lang="en-US" dirty="0">
                <a:latin typeface="Times New Roman" panose="02020603050405020304" pitchFamily="18" charset="0"/>
              </a:rPr>
              <a:t>____________________________________</a:t>
            </a:r>
          </a:p>
          <a:p>
            <a:r>
              <a:rPr lang="en-US" dirty="0">
                <a:latin typeface="Times New Roman" panose="02020603050405020304" pitchFamily="18" charset="0"/>
              </a:rPr>
              <a:t>Element  </a:t>
            </a:r>
            <a:r>
              <a:rPr lang="en-US" dirty="0" smtClean="0">
                <a:latin typeface="Times New Roman" panose="02020603050405020304" pitchFamily="18" charset="0"/>
              </a:rPr>
              <a:t>Name ____________________________   Symbol _______</a:t>
            </a:r>
            <a:endParaRPr lang="en-US" dirty="0">
              <a:latin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Cost </a:t>
            </a:r>
            <a:r>
              <a:rPr lang="en-US" dirty="0">
                <a:latin typeface="Times New Roman" panose="02020603050405020304" pitchFamily="18" charset="0"/>
              </a:rPr>
              <a:t>= __________ for </a:t>
            </a:r>
            <a:r>
              <a:rPr lang="en-US" dirty="0" smtClean="0">
                <a:latin typeface="Times New Roman" panose="02020603050405020304" pitchFamily="18" charset="0"/>
              </a:rPr>
              <a:t>__________		Classification: __ Metal / ___ Non-metal / ___ Metalloid</a:t>
            </a:r>
            <a:endParaRPr lang="en-US" dirty="0">
              <a:latin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My </a:t>
            </a:r>
            <a:r>
              <a:rPr lang="en-US" dirty="0">
                <a:latin typeface="Times New Roman" panose="02020603050405020304" pitchFamily="18" charset="0"/>
              </a:rPr>
              <a:t>element belongs to the ___________________________ family.</a:t>
            </a:r>
          </a:p>
          <a:p>
            <a:endParaRPr lang="en-US" dirty="0" smtClean="0"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Origin </a:t>
            </a:r>
            <a:r>
              <a:rPr lang="en-US" dirty="0">
                <a:latin typeface="Times New Roman" panose="02020603050405020304" pitchFamily="18" charset="0"/>
              </a:rPr>
              <a:t>of Name ____________________________________________________________________</a:t>
            </a:r>
          </a:p>
          <a:p>
            <a:endParaRPr lang="en-US" dirty="0" smtClean="0">
              <a:latin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</a:rPr>
              <a:t>Discovered </a:t>
            </a:r>
            <a:r>
              <a:rPr lang="en-US" dirty="0">
                <a:latin typeface="Times New Roman" panose="02020603050405020304" pitchFamily="18" charset="0"/>
              </a:rPr>
              <a:t>by __________________________________________________________ in ________</a:t>
            </a:r>
          </a:p>
          <a:p>
            <a:r>
              <a:rPr lang="en-US" dirty="0">
                <a:latin typeface="Times New Roman" panose="02020603050405020304" pitchFamily="18" charset="0"/>
              </a:rPr>
              <a:t>Interesting Info: </a:t>
            </a:r>
            <a:r>
              <a:rPr lang="en-US" sz="1200" b="0" i="0" u="none" strike="noStrike" baseline="0" dirty="0" smtClean="0">
                <a:latin typeface="Times New Roman" panose="02020603050405020304" pitchFamily="18" charset="0"/>
              </a:rPr>
              <a:t>May include important uses, interesting facts, common compounds, etc.</a:t>
            </a:r>
          </a:p>
          <a:p>
            <a:r>
              <a:rPr lang="en-US" dirty="0">
                <a:latin typeface="Times New Roman" panose="02020603050405020304" pitchFamily="18" charset="0"/>
              </a:rPr>
              <a:t>1.</a:t>
            </a:r>
          </a:p>
          <a:p>
            <a:r>
              <a:rPr lang="en-US" dirty="0">
                <a:latin typeface="Times New Roman" panose="02020603050405020304" pitchFamily="18" charset="0"/>
              </a:rPr>
              <a:t>2.</a:t>
            </a:r>
          </a:p>
          <a:p>
            <a:r>
              <a:rPr lang="en-US" dirty="0">
                <a:latin typeface="Times New Roman" panose="02020603050405020304" pitchFamily="18" charset="0"/>
              </a:rPr>
              <a:t>3.</a:t>
            </a:r>
          </a:p>
          <a:p>
            <a:r>
              <a:rPr lang="en-US" dirty="0">
                <a:latin typeface="Times New Roman" panose="02020603050405020304" pitchFamily="18" charset="0"/>
              </a:rPr>
              <a:t>4.</a:t>
            </a:r>
          </a:p>
          <a:p>
            <a:r>
              <a:rPr lang="en-US" dirty="0">
                <a:latin typeface="Times New Roman" panose="02020603050405020304" pitchFamily="18" charset="0"/>
              </a:rPr>
              <a:t>5.</a:t>
            </a:r>
          </a:p>
          <a:p>
            <a:r>
              <a:rPr lang="en-US" dirty="0">
                <a:latin typeface="Times New Roman" panose="02020603050405020304" pitchFamily="18" charset="0"/>
              </a:rPr>
              <a:t>6</a:t>
            </a:r>
            <a:r>
              <a:rPr lang="en-US" dirty="0" smtClean="0">
                <a:latin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475086"/>
              </p:ext>
            </p:extLst>
          </p:nvPr>
        </p:nvGraphicFramePr>
        <p:xfrm>
          <a:off x="197396" y="5541080"/>
          <a:ext cx="3460204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8970">
                  <a:extLst>
                    <a:ext uri="{9D8B030D-6E8A-4147-A177-3AD203B41FA5}">
                      <a16:colId xmlns:a16="http://schemas.microsoft.com/office/drawing/2014/main" val="1203301279"/>
                    </a:ext>
                  </a:extLst>
                </a:gridCol>
                <a:gridCol w="1711234">
                  <a:extLst>
                    <a:ext uri="{9D8B030D-6E8A-4147-A177-3AD203B41FA5}">
                      <a16:colId xmlns:a16="http://schemas.microsoft.com/office/drawing/2014/main" val="190718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Symbol Atomic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13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Atomic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23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06941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437529"/>
              </p:ext>
            </p:extLst>
          </p:nvPr>
        </p:nvGraphicFramePr>
        <p:xfrm>
          <a:off x="4020456" y="5541080"/>
          <a:ext cx="282448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5885">
                  <a:extLst>
                    <a:ext uri="{9D8B030D-6E8A-4147-A177-3AD203B41FA5}">
                      <a16:colId xmlns:a16="http://schemas.microsoft.com/office/drawing/2014/main" val="1203301279"/>
                    </a:ext>
                  </a:extLst>
                </a:gridCol>
                <a:gridCol w="1058596">
                  <a:extLst>
                    <a:ext uri="{9D8B030D-6E8A-4147-A177-3AD203B41FA5}">
                      <a16:colId xmlns:a16="http://schemas.microsoft.com/office/drawing/2014/main" val="190718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Protons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13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 of Neutrons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23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 of Electrons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06941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430827"/>
              </p:ext>
            </p:extLst>
          </p:nvPr>
        </p:nvGraphicFramePr>
        <p:xfrm>
          <a:off x="7608384" y="5541080"/>
          <a:ext cx="3468917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4804">
                  <a:extLst>
                    <a:ext uri="{9D8B030D-6E8A-4147-A177-3AD203B41FA5}">
                      <a16:colId xmlns:a16="http://schemas.microsoft.com/office/drawing/2014/main" val="1203301279"/>
                    </a:ext>
                  </a:extLst>
                </a:gridCol>
                <a:gridCol w="1894113">
                  <a:extLst>
                    <a:ext uri="{9D8B030D-6E8A-4147-A177-3AD203B41FA5}">
                      <a16:colId xmlns:a16="http://schemas.microsoft.com/office/drawing/2014/main" val="190718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Melting Point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13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Boiling Point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23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r>
                        <a:rPr lang="en-US" baseline="0" dirty="0" smtClean="0"/>
                        <a:t> Phase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706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877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29995"/>
            <a:ext cx="12192000" cy="562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latin typeface="Algerian" panose="04020705040A02060702" pitchFamily="82" charset="0"/>
              </a:rPr>
              <a:t>Adopt an Element Advertisement Example</a:t>
            </a:r>
            <a:endParaRPr lang="en-US" dirty="0">
              <a:latin typeface="Algerian" panose="04020705040A02060702" pitchFamily="82" charset="0"/>
            </a:endParaRPr>
          </a:p>
        </p:txBody>
      </p:sp>
      <p:pic>
        <p:nvPicPr>
          <p:cNvPr id="1026" name="Picture 2" descr="http://www.quia.com/files/quia/users/jheyer/element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70" y="692333"/>
            <a:ext cx="11730444" cy="598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310083">
            <a:off x="4473457" y="1684404"/>
            <a:ext cx="1441515" cy="1466055"/>
          </a:xfrm>
          <a:prstGeom prst="rect">
            <a:avLst/>
          </a:prstGeom>
        </p:spPr>
      </p:pic>
      <p:pic>
        <p:nvPicPr>
          <p:cNvPr id="1030" name="Picture 6" descr="http://www.theodoregray.com/periodictable/Samples/NativeArsenic/s14s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8" t="11725" r="3733"/>
          <a:stretch/>
        </p:blipFill>
        <p:spPr bwMode="auto">
          <a:xfrm rot="711199">
            <a:off x="7718644" y="4557192"/>
            <a:ext cx="917803" cy="103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49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29995"/>
            <a:ext cx="12192000" cy="5623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latin typeface="Algerian" panose="04020705040A02060702" pitchFamily="82" charset="0"/>
              </a:rPr>
              <a:t>Adopt an Element Advertisement Grading Rubric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92333"/>
            <a:ext cx="306977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 smtClean="0"/>
              <a:t>Advertisement</a:t>
            </a:r>
          </a:p>
          <a:p>
            <a:r>
              <a:rPr lang="en-US" sz="2000" dirty="0" smtClean="0"/>
              <a:t>Atomic Symbol = 1</a:t>
            </a:r>
          </a:p>
          <a:p>
            <a:r>
              <a:rPr lang="en-US" sz="2000" dirty="0" smtClean="0"/>
              <a:t>Element Name = 1</a:t>
            </a:r>
          </a:p>
          <a:p>
            <a:r>
              <a:rPr lang="en-US" sz="2000" dirty="0" smtClean="0"/>
              <a:t>Atomic Mass = 1</a:t>
            </a:r>
          </a:p>
          <a:p>
            <a:r>
              <a:rPr lang="en-US" sz="2000" dirty="0" smtClean="0"/>
              <a:t>Cost  =1</a:t>
            </a:r>
          </a:p>
          <a:p>
            <a:r>
              <a:rPr lang="en-US" sz="2000" dirty="0" smtClean="0"/>
              <a:t>Slogan =1</a:t>
            </a:r>
          </a:p>
          <a:p>
            <a:r>
              <a:rPr lang="en-US" sz="2000" dirty="0" smtClean="0"/>
              <a:t>Pictures (2 or more) =2</a:t>
            </a:r>
          </a:p>
          <a:p>
            <a:r>
              <a:rPr lang="en-US" sz="2000" dirty="0" smtClean="0"/>
              <a:t>Student Name =1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773783" y="644265"/>
            <a:ext cx="629322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/>
              <a:t>Information Sheet</a:t>
            </a:r>
          </a:p>
          <a:p>
            <a:r>
              <a:rPr lang="en-US" sz="2000" dirty="0" smtClean="0"/>
              <a:t>Name of Element =1	Family = 1</a:t>
            </a:r>
          </a:p>
          <a:p>
            <a:r>
              <a:rPr lang="en-US" sz="2000" dirty="0" smtClean="0"/>
              <a:t>Symbol =1		Origin of Name =1</a:t>
            </a:r>
          </a:p>
          <a:p>
            <a:r>
              <a:rPr lang="en-US" sz="2000" dirty="0" smtClean="0"/>
              <a:t>Atomic #	=1		Discovery and Date =1</a:t>
            </a:r>
          </a:p>
          <a:p>
            <a:r>
              <a:rPr lang="en-US" sz="2000" dirty="0" smtClean="0"/>
              <a:t>Atomic Mass =1		Interesting Information/Uses =1</a:t>
            </a:r>
          </a:p>
          <a:p>
            <a:r>
              <a:rPr lang="en-US" sz="2000" dirty="0" smtClean="0"/>
              <a:t>Classification =1		Cost =1</a:t>
            </a:r>
          </a:p>
          <a:p>
            <a:r>
              <a:rPr lang="en-US" sz="2000" dirty="0" smtClean="0"/>
              <a:t># Protons =1		Normal Phase =1</a:t>
            </a:r>
          </a:p>
          <a:p>
            <a:r>
              <a:rPr lang="en-US" sz="2000" dirty="0" smtClean="0"/>
              <a:t>#Neutrons =1		Melting Point =1</a:t>
            </a:r>
          </a:p>
          <a:p>
            <a:r>
              <a:rPr lang="en-US" sz="2000" dirty="0" smtClean="0"/>
              <a:t>#Electrons =1		Boiling Point =1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18160" y="751986"/>
            <a:ext cx="60742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 smtClean="0"/>
              <a:t>Miscellaneous</a:t>
            </a:r>
          </a:p>
          <a:p>
            <a:r>
              <a:rPr lang="en-US" sz="2000" dirty="0" smtClean="0"/>
              <a:t>Creative =2</a:t>
            </a:r>
          </a:p>
          <a:p>
            <a:r>
              <a:rPr lang="en-US" sz="2000" dirty="0" smtClean="0"/>
              <a:t>Neat =2</a:t>
            </a:r>
          </a:p>
          <a:p>
            <a:r>
              <a:rPr lang="en-US" sz="2000" dirty="0" smtClean="0"/>
              <a:t>Name / Class Period =2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30629" y="3629698"/>
            <a:ext cx="21423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_____ point out of 8 possible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18160" y="2376153"/>
            <a:ext cx="21423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_____ point out of 6 possible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873931" y="3726895"/>
            <a:ext cx="214230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_____ point out of     </a:t>
            </a:r>
          </a:p>
          <a:p>
            <a:pPr algn="ctr"/>
            <a:r>
              <a:rPr lang="en-US" dirty="0"/>
              <a:t> </a:t>
            </a:r>
            <a:r>
              <a:rPr lang="en-US" dirty="0" smtClean="0"/>
              <a:t>        16  possible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2931" y="4801000"/>
            <a:ext cx="5682984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Total Points Possible : 30</a:t>
            </a:r>
          </a:p>
          <a:p>
            <a:pPr algn="ctr"/>
            <a:r>
              <a:rPr lang="en-US" sz="3200" dirty="0" smtClean="0"/>
              <a:t>Total Points Earned = ______</a:t>
            </a:r>
          </a:p>
          <a:p>
            <a:pPr algn="ctr"/>
            <a:r>
              <a:rPr lang="en-US" sz="3200" dirty="0" smtClean="0"/>
              <a:t>Final Grade: ________%</a:t>
            </a:r>
            <a:endParaRPr lang="en-US" sz="32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062670"/>
              </p:ext>
            </p:extLst>
          </p:nvPr>
        </p:nvGraphicFramePr>
        <p:xfrm>
          <a:off x="8555915" y="3774782"/>
          <a:ext cx="3511092" cy="291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5182">
                  <a:extLst>
                    <a:ext uri="{9D8B030D-6E8A-4147-A177-3AD203B41FA5}">
                      <a16:colId xmlns:a16="http://schemas.microsoft.com/office/drawing/2014/main" val="1664315108"/>
                    </a:ext>
                  </a:extLst>
                </a:gridCol>
                <a:gridCol w="585182">
                  <a:extLst>
                    <a:ext uri="{9D8B030D-6E8A-4147-A177-3AD203B41FA5}">
                      <a16:colId xmlns:a16="http://schemas.microsoft.com/office/drawing/2014/main" val="2247528913"/>
                    </a:ext>
                  </a:extLst>
                </a:gridCol>
                <a:gridCol w="585182">
                  <a:extLst>
                    <a:ext uri="{9D8B030D-6E8A-4147-A177-3AD203B41FA5}">
                      <a16:colId xmlns:a16="http://schemas.microsoft.com/office/drawing/2014/main" val="2111169302"/>
                    </a:ext>
                  </a:extLst>
                </a:gridCol>
                <a:gridCol w="585182">
                  <a:extLst>
                    <a:ext uri="{9D8B030D-6E8A-4147-A177-3AD203B41FA5}">
                      <a16:colId xmlns:a16="http://schemas.microsoft.com/office/drawing/2014/main" val="3555481993"/>
                    </a:ext>
                  </a:extLst>
                </a:gridCol>
                <a:gridCol w="585182">
                  <a:extLst>
                    <a:ext uri="{9D8B030D-6E8A-4147-A177-3AD203B41FA5}">
                      <a16:colId xmlns:a16="http://schemas.microsoft.com/office/drawing/2014/main" val="2295870986"/>
                    </a:ext>
                  </a:extLst>
                </a:gridCol>
                <a:gridCol w="585182">
                  <a:extLst>
                    <a:ext uri="{9D8B030D-6E8A-4147-A177-3AD203B41FA5}">
                      <a16:colId xmlns:a16="http://schemas.microsoft.com/office/drawing/2014/main" val="4022445977"/>
                    </a:ext>
                  </a:extLst>
                </a:gridCol>
              </a:tblGrid>
              <a:tr h="416200">
                <a:tc>
                  <a:txBody>
                    <a:bodyPr/>
                    <a:lstStyle/>
                    <a:p>
                      <a:r>
                        <a:rPr lang="en-US" dirty="0" smtClean="0"/>
                        <a:t>+30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100%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292886"/>
                  </a:ext>
                </a:extLst>
              </a:tr>
              <a:tr h="416200">
                <a:tc>
                  <a:txBody>
                    <a:bodyPr/>
                    <a:lstStyle/>
                    <a:p>
                      <a:r>
                        <a:rPr lang="en-US" dirty="0" smtClean="0"/>
                        <a:t>+29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97%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70%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47%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0503123"/>
                  </a:ext>
                </a:extLst>
              </a:tr>
              <a:tr h="416200">
                <a:tc>
                  <a:txBody>
                    <a:bodyPr/>
                    <a:lstStyle/>
                    <a:p>
                      <a:r>
                        <a:rPr lang="en-US" dirty="0" smtClean="0"/>
                        <a:t>+28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67%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43%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310791"/>
                  </a:ext>
                </a:extLst>
              </a:tr>
              <a:tr h="416200">
                <a:tc>
                  <a:txBody>
                    <a:bodyPr/>
                    <a:lstStyle/>
                    <a:p>
                      <a:r>
                        <a:rPr lang="en-US" dirty="0" smtClean="0"/>
                        <a:t>+27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90%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35317"/>
                  </a:ext>
                </a:extLst>
              </a:tr>
              <a:tr h="416200">
                <a:tc>
                  <a:txBody>
                    <a:bodyPr/>
                    <a:lstStyle/>
                    <a:p>
                      <a:r>
                        <a:rPr lang="en-US" dirty="0" smtClean="0"/>
                        <a:t>+26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87%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60%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37%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751185"/>
                  </a:ext>
                </a:extLst>
              </a:tr>
              <a:tr h="416200">
                <a:tc>
                  <a:txBody>
                    <a:bodyPr/>
                    <a:lstStyle/>
                    <a:p>
                      <a:r>
                        <a:rPr lang="en-US" dirty="0" smtClean="0"/>
                        <a:t>+25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80%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57%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33%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958155"/>
                  </a:ext>
                </a:extLst>
              </a:tr>
              <a:tr h="416200">
                <a:tc>
                  <a:txBody>
                    <a:bodyPr/>
                    <a:lstStyle/>
                    <a:p>
                      <a:r>
                        <a:rPr lang="en-US" dirty="0" smtClean="0"/>
                        <a:t>+24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77%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30%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989404"/>
                  </a:ext>
                </a:extLst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>
          <a:xfrm>
            <a:off x="9731829" y="3726895"/>
            <a:ext cx="0" cy="2987414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903131" y="3774782"/>
            <a:ext cx="0" cy="2987414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 rot="16200000">
            <a:off x="7102683" y="4982233"/>
            <a:ext cx="246888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GRADES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9023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445</Words>
  <Application>Microsoft Office PowerPoint</Application>
  <PresentationFormat>Widescreen</PresentationFormat>
  <Paragraphs>119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Algerian</vt:lpstr>
      <vt:lpstr>Arial</vt:lpstr>
      <vt:lpstr>Calibri</vt:lpstr>
      <vt:lpstr>Calibri Light</vt:lpstr>
      <vt:lpstr>Times New Roman</vt:lpstr>
      <vt:lpstr>Office Theme</vt:lpstr>
      <vt:lpstr>Adopt an Element Advertisement</vt:lpstr>
      <vt:lpstr>Adopt an Element Information Sheet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Adopt an Element Advertisement</dc:title>
  <dc:creator>Katherine Pease</dc:creator>
  <cp:lastModifiedBy>Katherine Pease</cp:lastModifiedBy>
  <cp:revision>8</cp:revision>
  <dcterms:created xsi:type="dcterms:W3CDTF">2016-09-07T02:41:13Z</dcterms:created>
  <dcterms:modified xsi:type="dcterms:W3CDTF">2016-09-07T03:37:52Z</dcterms:modified>
</cp:coreProperties>
</file>