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162219"/>
            <a:ext cx="8637073" cy="961188"/>
          </a:xfrm>
        </p:spPr>
        <p:txBody>
          <a:bodyPr/>
          <a:lstStyle/>
          <a:p>
            <a:r>
              <a:rPr lang="en-US" dirty="0" smtClean="0"/>
              <a:t>Sept. 2,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66651"/>
            <a:ext cx="12192000" cy="5185955"/>
          </a:xfrm>
        </p:spPr>
        <p:txBody>
          <a:bodyPr>
            <a:normAutofit fontScale="92500"/>
          </a:bodyPr>
          <a:lstStyle/>
          <a:p>
            <a:pPr marL="342900" indent="-342900" algn="l">
              <a:buAutoNum type="arabicPeriod"/>
            </a:pPr>
            <a:r>
              <a:rPr lang="en-US" sz="3600" dirty="0" smtClean="0"/>
              <a:t>Sharpen Pencil</a:t>
            </a:r>
          </a:p>
          <a:p>
            <a:pPr marL="342900" indent="-342900" algn="l">
              <a:buAutoNum type="arabicPeriod"/>
            </a:pPr>
            <a:r>
              <a:rPr lang="en-US" sz="3600" dirty="0" smtClean="0"/>
              <a:t>Collect textbook </a:t>
            </a:r>
          </a:p>
          <a:p>
            <a:pPr marL="342900" indent="-342900" algn="l">
              <a:buAutoNum type="arabicPeriod"/>
            </a:pPr>
            <a:r>
              <a:rPr lang="en-US" sz="3600" dirty="0" smtClean="0"/>
              <a:t>Sit at assigned table</a:t>
            </a:r>
          </a:p>
          <a:p>
            <a:pPr marL="342900" indent="-342900" algn="l">
              <a:buAutoNum type="arabicPeriod"/>
            </a:pPr>
            <a:r>
              <a:rPr lang="en-US" sz="3600" dirty="0" smtClean="0"/>
              <a:t>With other students at your table complete the Graphic Organizer at the table</a:t>
            </a:r>
          </a:p>
          <a:p>
            <a:pPr marL="342900" indent="-342900" algn="l">
              <a:buAutoNum type="arabicPeriod"/>
            </a:pPr>
            <a:r>
              <a:rPr lang="en-US" sz="3600" dirty="0" smtClean="0"/>
              <a:t>Record answers from Graphic Organizer in journal on PG. 5 (write out on notebook paper)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62908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629" y="613954"/>
            <a:ext cx="11869781" cy="6244046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49070"/>
            <a:ext cx="12191999" cy="1049235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Comprehension Question   Name: ____________ Class Period: ___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13954"/>
            <a:ext cx="12191999" cy="5460275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1. What type of properties of matter did we use, Physical or Chemical? Explain why.</a:t>
            </a:r>
          </a:p>
          <a:p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2. What did you notice about all of the items you listed as metals have in common in regards to their properties? Explain</a:t>
            </a:r>
          </a:p>
          <a:p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3. Why is it that when I use a metal spoon versus a plastic spoon, the spoon is sometimes hot on the part that is not touching the hot liquid? What physical property of the spoon are we describing?</a:t>
            </a:r>
          </a:p>
          <a:p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4. Explain 1 thing that you better understand about physical properties of matter better now by doing this activity.</a:t>
            </a:r>
          </a:p>
          <a:p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5. Explain 1 thing that you are still confused about on the topic of properties of matter.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50892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-96818"/>
            <a:ext cx="9291215" cy="1049235"/>
          </a:xfrm>
        </p:spPr>
        <p:txBody>
          <a:bodyPr/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Grade Graphic Organizer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8823" y="1201783"/>
            <a:ext cx="7067006" cy="497694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124994" y="1201783"/>
            <a:ext cx="7067006" cy="497694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124993" y="1841863"/>
            <a:ext cx="2320835" cy="37359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15435"/>
            <a:ext cx="539573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Photosynthesis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8370" y="577727"/>
            <a:ext cx="534706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Cellular Respiration</a:t>
            </a:r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95731" y="1408723"/>
            <a:ext cx="17379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Both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2883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-188258"/>
            <a:ext cx="9291215" cy="1049235"/>
          </a:xfrm>
        </p:spPr>
        <p:txBody>
          <a:bodyPr/>
          <a:lstStyle/>
          <a:p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Grade Graphic Organizer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376055" y="2063930"/>
            <a:ext cx="3056709" cy="22729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842998" y="2507902"/>
            <a:ext cx="2122825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Properties </a:t>
            </a:r>
          </a:p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Of</a:t>
            </a:r>
          </a:p>
          <a:p>
            <a:pPr algn="ctr"/>
            <a:r>
              <a:rPr lang="en-U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Matter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3448594" y="1997445"/>
            <a:ext cx="1232263" cy="4844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345474" y="1110343"/>
            <a:ext cx="2651759" cy="1371599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624148" y="1146297"/>
            <a:ext cx="2222082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Property</a:t>
            </a:r>
          </a:p>
          <a:p>
            <a:pPr algn="ctr"/>
            <a:r>
              <a:rPr 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Definition</a:t>
            </a:r>
            <a:endParaRPr lang="en-US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1674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229753"/>
            <a:ext cx="9291215" cy="1049235"/>
          </a:xfrm>
        </p:spPr>
        <p:txBody>
          <a:bodyPr>
            <a:normAutofit/>
          </a:bodyPr>
          <a:lstStyle/>
          <a:p>
            <a:r>
              <a:rPr lang="en-US" sz="6000" u="sng" dirty="0" smtClean="0"/>
              <a:t>7</a:t>
            </a:r>
            <a:r>
              <a:rPr lang="en-US" sz="6000" u="sng" baseline="30000" dirty="0" smtClean="0"/>
              <a:t>th</a:t>
            </a:r>
            <a:r>
              <a:rPr lang="en-US" sz="6000" u="sng" dirty="0" smtClean="0"/>
              <a:t> Agenda</a:t>
            </a:r>
            <a:endParaRPr lang="en-US" sz="6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278988"/>
            <a:ext cx="9291215" cy="4187357"/>
          </a:xfrm>
        </p:spPr>
        <p:txBody>
          <a:bodyPr>
            <a:noAutofit/>
          </a:bodyPr>
          <a:lstStyle/>
          <a:p>
            <a:r>
              <a:rPr lang="en-US" sz="4400" dirty="0" smtClean="0"/>
              <a:t>Complete PDN Activity</a:t>
            </a:r>
          </a:p>
          <a:p>
            <a:r>
              <a:rPr lang="en-US" sz="4400" dirty="0" smtClean="0"/>
              <a:t>DOL Quiz over Photosynthesis</a:t>
            </a:r>
          </a:p>
          <a:p>
            <a:r>
              <a:rPr lang="en-US" sz="4400" dirty="0" smtClean="0"/>
              <a:t>Based on Score from DOL Quiz do Playlist Stations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9298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0"/>
            <a:ext cx="9291215" cy="104923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6</a:t>
            </a:r>
            <a:r>
              <a:rPr lang="en-US" sz="6000" baseline="30000" dirty="0" smtClean="0"/>
              <a:t>th</a:t>
            </a:r>
            <a:r>
              <a:rPr lang="en-US" sz="6000" dirty="0" smtClean="0"/>
              <a:t> Grade Agenda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943" y="1049236"/>
            <a:ext cx="11834948" cy="4417110"/>
          </a:xfrm>
        </p:spPr>
        <p:txBody>
          <a:bodyPr>
            <a:noAutofit/>
          </a:bodyPr>
          <a:lstStyle/>
          <a:p>
            <a:r>
              <a:rPr lang="en-US" sz="4400" dirty="0" smtClean="0"/>
              <a:t>Complete PDN Activity</a:t>
            </a:r>
          </a:p>
          <a:p>
            <a:r>
              <a:rPr lang="en-US" sz="4400" dirty="0" smtClean="0"/>
              <a:t>Properties of Matter Discovery Lab</a:t>
            </a:r>
          </a:p>
          <a:p>
            <a:r>
              <a:rPr lang="en-US" sz="4400" dirty="0" smtClean="0"/>
              <a:t>DOL Quiz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20656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0391" y="-130628"/>
            <a:ext cx="9291215" cy="1049235"/>
          </a:xfrm>
        </p:spPr>
        <p:txBody>
          <a:bodyPr/>
          <a:lstStyle/>
          <a:p>
            <a:r>
              <a:rPr lang="en-US" dirty="0" smtClean="0"/>
              <a:t>Properties of Matter Discovery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83325"/>
            <a:ext cx="12191999" cy="5630091"/>
          </a:xfrm>
        </p:spPr>
        <p:txBody>
          <a:bodyPr>
            <a:noAutofit/>
          </a:bodyPr>
          <a:lstStyle/>
          <a:p>
            <a:r>
              <a:rPr lang="en-US" sz="3600" dirty="0" smtClean="0"/>
              <a:t>1. Open journal to pg.5</a:t>
            </a:r>
          </a:p>
          <a:p>
            <a:r>
              <a:rPr lang="en-US" sz="3600" dirty="0" smtClean="0"/>
              <a:t>2. At top of pg.5 write Title Above</a:t>
            </a:r>
          </a:p>
          <a:p>
            <a:r>
              <a:rPr lang="en-US" sz="3600" dirty="0" smtClean="0"/>
              <a:t>3. Teacher will Pass out Data Table</a:t>
            </a:r>
          </a:p>
          <a:p>
            <a:r>
              <a:rPr lang="en-US" sz="3600" dirty="0" smtClean="0"/>
              <a:t>4. Students will Glue Data Table into Journal</a:t>
            </a:r>
          </a:p>
          <a:p>
            <a:r>
              <a:rPr lang="en-US" sz="3600" dirty="0" smtClean="0"/>
              <a:t>5. Once table is glued in  teacher will give each group a bag of items with directions included.</a:t>
            </a:r>
          </a:p>
          <a:p>
            <a:r>
              <a:rPr lang="en-US" sz="3600" dirty="0" smtClean="0"/>
              <a:t>6. Students will read directions as a group and begin the lab.</a:t>
            </a:r>
          </a:p>
        </p:txBody>
      </p:sp>
    </p:spTree>
    <p:extLst>
      <p:ext uri="{BB962C8B-B14F-4D97-AF65-F5344CB8AC3E}">
        <p14:creationId xmlns:p14="http://schemas.microsoft.com/office/powerpoint/2010/main" val="2391822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-175196"/>
            <a:ext cx="9291215" cy="1049235"/>
          </a:xfrm>
        </p:spPr>
        <p:txBody>
          <a:bodyPr/>
          <a:lstStyle/>
          <a:p>
            <a:r>
              <a:rPr lang="en-US" dirty="0" smtClean="0"/>
              <a:t>Properties of Matter Discovery Table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750243"/>
              </p:ext>
            </p:extLst>
          </p:nvPr>
        </p:nvGraphicFramePr>
        <p:xfrm>
          <a:off x="91440" y="719664"/>
          <a:ext cx="11952515" cy="54329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461228">
                  <a:extLst>
                    <a:ext uri="{9D8B030D-6E8A-4147-A177-3AD203B41FA5}">
                      <a16:colId xmlns:a16="http://schemas.microsoft.com/office/drawing/2014/main" val="4011924938"/>
                    </a:ext>
                  </a:extLst>
                </a:gridCol>
                <a:gridCol w="1230614">
                  <a:extLst>
                    <a:ext uri="{9D8B030D-6E8A-4147-A177-3AD203B41FA5}">
                      <a16:colId xmlns:a16="http://schemas.microsoft.com/office/drawing/2014/main" val="2069590237"/>
                    </a:ext>
                  </a:extLst>
                </a:gridCol>
                <a:gridCol w="1428643">
                  <a:extLst>
                    <a:ext uri="{9D8B030D-6E8A-4147-A177-3AD203B41FA5}">
                      <a16:colId xmlns:a16="http://schemas.microsoft.com/office/drawing/2014/main" val="429577148"/>
                    </a:ext>
                  </a:extLst>
                </a:gridCol>
                <a:gridCol w="1485224">
                  <a:extLst>
                    <a:ext uri="{9D8B030D-6E8A-4147-A177-3AD203B41FA5}">
                      <a16:colId xmlns:a16="http://schemas.microsoft.com/office/drawing/2014/main" val="706759236"/>
                    </a:ext>
                  </a:extLst>
                </a:gridCol>
                <a:gridCol w="1838849">
                  <a:extLst>
                    <a:ext uri="{9D8B030D-6E8A-4147-A177-3AD203B41FA5}">
                      <a16:colId xmlns:a16="http://schemas.microsoft.com/office/drawing/2014/main" val="3034596556"/>
                    </a:ext>
                  </a:extLst>
                </a:gridCol>
                <a:gridCol w="1810558">
                  <a:extLst>
                    <a:ext uri="{9D8B030D-6E8A-4147-A177-3AD203B41FA5}">
                      <a16:colId xmlns:a16="http://schemas.microsoft.com/office/drawing/2014/main" val="2454499664"/>
                    </a:ext>
                  </a:extLst>
                </a:gridCol>
                <a:gridCol w="1697399">
                  <a:extLst>
                    <a:ext uri="{9D8B030D-6E8A-4147-A177-3AD203B41FA5}">
                      <a16:colId xmlns:a16="http://schemas.microsoft.com/office/drawing/2014/main" val="4023150460"/>
                    </a:ext>
                  </a:extLst>
                </a:gridCol>
              </a:tblGrid>
              <a:tr h="90549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Item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Strong or Brittle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Luster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Ductile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Malleable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Conductor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Mass</a:t>
                      </a:r>
                    </a:p>
                    <a:p>
                      <a:pPr algn="ctr"/>
                      <a:endParaRPr lang="en-US" sz="2000" b="1" dirty="0">
                        <a:solidFill>
                          <a:schemeClr val="bg1"/>
                        </a:solidFill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334842"/>
                  </a:ext>
                </a:extLst>
              </a:tr>
              <a:tr h="9054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Paper Clip</a:t>
                      </a:r>
                      <a:endParaRPr lang="en-US" sz="2400" dirty="0">
                        <a:solidFill>
                          <a:schemeClr val="bg1"/>
                        </a:solidFill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85518"/>
                  </a:ext>
                </a:extLst>
              </a:tr>
              <a:tr h="9054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Cotton Ball</a:t>
                      </a:r>
                      <a:endParaRPr lang="en-US" sz="2400" dirty="0">
                        <a:solidFill>
                          <a:schemeClr val="bg1"/>
                        </a:solidFill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197604"/>
                  </a:ext>
                </a:extLst>
              </a:tr>
              <a:tr h="9054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Play-Doh</a:t>
                      </a:r>
                      <a:endParaRPr lang="en-US" sz="2400" dirty="0">
                        <a:solidFill>
                          <a:schemeClr val="bg1"/>
                        </a:solidFill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594686"/>
                  </a:ext>
                </a:extLst>
              </a:tr>
              <a:tr h="9054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Craft Stick</a:t>
                      </a:r>
                      <a:endParaRPr lang="en-US" sz="2400" dirty="0">
                        <a:solidFill>
                          <a:schemeClr val="bg1"/>
                        </a:solidFill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383572"/>
                  </a:ext>
                </a:extLst>
              </a:tr>
              <a:tr h="9054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dk1"/>
                          </a:solidFill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Tin Foil</a:t>
                      </a:r>
                      <a:endParaRPr lang="en-US" sz="2400" dirty="0">
                        <a:solidFill>
                          <a:schemeClr val="bg1"/>
                        </a:solidFill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936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9495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-188258"/>
            <a:ext cx="9291215" cy="1049235"/>
          </a:xfrm>
        </p:spPr>
        <p:txBody>
          <a:bodyPr/>
          <a:lstStyle/>
          <a:p>
            <a:r>
              <a:rPr lang="en-US" dirty="0" smtClean="0"/>
              <a:t>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22514"/>
            <a:ext cx="12191999" cy="49438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1. Glue Table into Journal (pg 5) Only put glue along the top edge</a:t>
            </a:r>
          </a:p>
          <a:p>
            <a:pPr marL="0" indent="0">
              <a:buNone/>
            </a:pPr>
            <a:r>
              <a:rPr lang="en-US" dirty="0" smtClean="0"/>
              <a:t>2. In small group take items out of bag</a:t>
            </a:r>
          </a:p>
          <a:p>
            <a:pPr marL="0" indent="0">
              <a:buNone/>
            </a:pPr>
            <a:r>
              <a:rPr lang="en-US" dirty="0" smtClean="0"/>
              <a:t>3. Observe one item at a time, looking for physical properties</a:t>
            </a:r>
          </a:p>
          <a:p>
            <a:pPr marL="0" indent="0">
              <a:buNone/>
            </a:pPr>
            <a:r>
              <a:rPr lang="en-US" dirty="0" smtClean="0"/>
              <a:t>4. Record observations in table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 test for Strong or brittle : use a hard solid object to press against item to see if it will break</a:t>
            </a:r>
          </a:p>
          <a:p>
            <a:pPr marL="0" indent="0">
              <a:buNone/>
            </a:pPr>
            <a:r>
              <a:rPr lang="en-US" dirty="0" smtClean="0"/>
              <a:t>To test for Ductile : pull on one end to see if will pull out into wire or will break</a:t>
            </a:r>
          </a:p>
          <a:p>
            <a:pPr marL="0" indent="0">
              <a:buNone/>
            </a:pPr>
            <a:r>
              <a:rPr lang="en-US" dirty="0" smtClean="0"/>
              <a:t>To test for Malleable : bend object, pound into thin sheets</a:t>
            </a:r>
          </a:p>
          <a:p>
            <a:pPr marL="0" indent="0">
              <a:buNone/>
            </a:pPr>
            <a:r>
              <a:rPr lang="en-US" dirty="0" smtClean="0"/>
              <a:t>To test for Mass : weigh the object via the triple beam balance (scale at teacher table, 1 group at a time)</a:t>
            </a:r>
          </a:p>
          <a:p>
            <a:pPr marL="0" indent="0">
              <a:buNone/>
            </a:pPr>
            <a:r>
              <a:rPr lang="en-US" dirty="0" smtClean="0"/>
              <a:t>To test for Conductor : Bring to Coach Pease to assist with a heat source (1 group at a time)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85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-162133"/>
            <a:ext cx="9291215" cy="1049235"/>
          </a:xfrm>
        </p:spPr>
        <p:txBody>
          <a:bodyPr/>
          <a:lstStyle/>
          <a:p>
            <a:r>
              <a:rPr lang="en-US" dirty="0" smtClean="0"/>
              <a:t>Once complete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74766"/>
            <a:ext cx="12191999" cy="4891579"/>
          </a:xfrm>
        </p:spPr>
        <p:txBody>
          <a:bodyPr/>
          <a:lstStyle/>
          <a:p>
            <a:r>
              <a:rPr lang="en-US" dirty="0" smtClean="0"/>
              <a:t>Use the information to collected along with the descriptions below to determine if your object is a metal, non-metal or metalloid</a:t>
            </a:r>
          </a:p>
          <a:p>
            <a:r>
              <a:rPr lang="en-US" dirty="0" smtClean="0"/>
              <a:t>Record answers in table below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296957"/>
              </p:ext>
            </p:extLst>
          </p:nvPr>
        </p:nvGraphicFramePr>
        <p:xfrm>
          <a:off x="0" y="1920242"/>
          <a:ext cx="12192000" cy="3680287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704954478"/>
                    </a:ext>
                  </a:extLst>
                </a:gridCol>
                <a:gridCol w="3631474">
                  <a:extLst>
                    <a:ext uri="{9D8B030D-6E8A-4147-A177-3AD203B41FA5}">
                      <a16:colId xmlns:a16="http://schemas.microsoft.com/office/drawing/2014/main" val="3363029522"/>
                    </a:ext>
                  </a:extLst>
                </a:gridCol>
                <a:gridCol w="5817326">
                  <a:extLst>
                    <a:ext uri="{9D8B030D-6E8A-4147-A177-3AD203B41FA5}">
                      <a16:colId xmlns:a16="http://schemas.microsoft.com/office/drawing/2014/main" val="1761877067"/>
                    </a:ext>
                  </a:extLst>
                </a:gridCol>
              </a:tblGrid>
              <a:tr h="49638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Item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Metal/Nonmetal/Metalloid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Why? Explain using properties from 1</a:t>
                      </a:r>
                      <a:r>
                        <a:rPr lang="en-US" sz="2000" baseline="30000" dirty="0" smtClean="0"/>
                        <a:t>st</a:t>
                      </a:r>
                      <a:r>
                        <a:rPr lang="en-US" sz="2000" dirty="0" smtClean="0"/>
                        <a:t> table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163381"/>
                  </a:ext>
                </a:extLst>
              </a:tr>
              <a:tr h="6367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Paper Clip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665726"/>
                  </a:ext>
                </a:extLst>
              </a:tr>
              <a:tr h="6367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Cotton Ball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637052"/>
                  </a:ext>
                </a:extLst>
              </a:tr>
              <a:tr h="6367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Play-Dough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022464"/>
                  </a:ext>
                </a:extLst>
              </a:tr>
              <a:tr h="6367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Craft-Stick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566569"/>
                  </a:ext>
                </a:extLst>
              </a:tr>
              <a:tr h="6367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Tin</a:t>
                      </a:r>
                      <a:r>
                        <a:rPr lang="en-US" sz="2400" baseline="0" dirty="0" smtClean="0"/>
                        <a:t> Foil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893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20214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63</TotalTime>
  <Words>518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Aharoni</vt:lpstr>
      <vt:lpstr>Arial</vt:lpstr>
      <vt:lpstr>Rockwell</vt:lpstr>
      <vt:lpstr>Gallery</vt:lpstr>
      <vt:lpstr>Sept. 2, 2016</vt:lpstr>
      <vt:lpstr>7th Grade Graphic Organizer</vt:lpstr>
      <vt:lpstr>6th Grade Graphic Organizer</vt:lpstr>
      <vt:lpstr>7th Agenda</vt:lpstr>
      <vt:lpstr>6th Grade Agenda</vt:lpstr>
      <vt:lpstr>Properties of Matter Discovery Lab</vt:lpstr>
      <vt:lpstr>Properties of Matter Discovery Table</vt:lpstr>
      <vt:lpstr>Directions</vt:lpstr>
      <vt:lpstr>Once complete Table</vt:lpstr>
      <vt:lpstr>Comprehension Question   Name: ____________ Class Period: ___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Sept. 2, 2016</dc:title>
  <dc:creator>Katherine Pease</dc:creator>
  <cp:lastModifiedBy>Katherine Pease</cp:lastModifiedBy>
  <cp:revision>9</cp:revision>
  <dcterms:created xsi:type="dcterms:W3CDTF">2016-09-02T02:46:46Z</dcterms:created>
  <dcterms:modified xsi:type="dcterms:W3CDTF">2016-09-02T03:50:35Z</dcterms:modified>
</cp:coreProperties>
</file>