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ountdown-time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ountdown-tim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allasisd.schoolog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323" y="1"/>
            <a:ext cx="11983677" cy="1017916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oadway" panose="04040905080B02020502" pitchFamily="82" charset="0"/>
              </a:rPr>
              <a:t>August 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oadway" panose="04040905080B02020502" pitchFamily="82" charset="0"/>
              </a:rPr>
              <a:t>31, 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oadway" panose="04040905080B02020502" pitchFamily="82" charset="0"/>
              </a:rPr>
              <a:t>2016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1017918"/>
            <a:ext cx="9602787" cy="592634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Please Do Now 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(6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white basket / 7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green basket)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Textbook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Please sit at assigned seat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Open Textbook and begin working on PDN silently.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62068" y="5900794"/>
            <a:ext cx="8425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http://www.online-stopwatch.com/countdown-timer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14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887" y="624110"/>
            <a:ext cx="10596113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Cellular Respiration / Photosynthesis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1985"/>
            <a:ext cx="9513648" cy="4479237"/>
          </a:xfrm>
        </p:spPr>
        <p:txBody>
          <a:bodyPr>
            <a:normAutofit fontScale="92500"/>
          </a:bodyPr>
          <a:lstStyle/>
          <a:p>
            <a:r>
              <a:rPr lang="en-US" sz="5400" dirty="0" smtClean="0"/>
              <a:t>Students will complete </a:t>
            </a:r>
            <a:r>
              <a:rPr lang="en-US" sz="5400" dirty="0" smtClean="0"/>
              <a:t>diagram on Cellular Respiration / Photosynthesis </a:t>
            </a:r>
            <a:endParaRPr lang="en-US" sz="5400" dirty="0" smtClean="0"/>
          </a:p>
          <a:p>
            <a:r>
              <a:rPr lang="en-US" sz="5400" dirty="0" smtClean="0"/>
              <a:t>Teacher will grade photosynthesis foldable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7351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4813"/>
            <a:ext cx="8911687" cy="1905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Count Down for PDN</a:t>
            </a:r>
            <a:endParaRPr lang="en-US" sz="5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47313"/>
            <a:ext cx="8915400" cy="439947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http://www.online-stopwatch.com/countdown-timer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7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921" y="529219"/>
            <a:ext cx="8911687" cy="704358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PDN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81555" y="84626"/>
            <a:ext cx="8623212" cy="692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>PDN: Photosynthesis </a:t>
            </a:r>
            <a:r>
              <a:rPr lang="en-US" dirty="0" err="1" smtClean="0"/>
              <a:t>vs’</a:t>
            </a:r>
            <a:r>
              <a:rPr lang="en-US" dirty="0" smtClean="0"/>
              <a:t> Cellular Respiration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-3022202" y="4818893"/>
            <a:ext cx="6858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  <a:latin typeface="Areson" panose="03000600000000000000" pitchFamily="66" charset="0"/>
              </a:rPr>
              <a:t>Wednesday 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Areson" panose="03000600000000000000" pitchFamily="66" charset="0"/>
              </a:rPr>
              <a:t> 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Areson" panose="03000600000000000000" pitchFamily="66" charset="0"/>
              </a:rPr>
              <a:t>PDN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Areson" panose="03000600000000000000" pitchFamily="66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522585"/>
              </p:ext>
            </p:extLst>
          </p:nvPr>
        </p:nvGraphicFramePr>
        <p:xfrm>
          <a:off x="739814" y="1658207"/>
          <a:ext cx="2136214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22">
                  <a:extLst>
                    <a:ext uri="{9D8B030D-6E8A-4147-A177-3AD203B41FA5}">
                      <a16:colId xmlns:a16="http://schemas.microsoft.com/office/drawing/2014/main" xmlns="" val="4236702323"/>
                    </a:ext>
                  </a:extLst>
                </a:gridCol>
                <a:gridCol w="1764192">
                  <a:extLst>
                    <a:ext uri="{9D8B030D-6E8A-4147-A177-3AD203B41FA5}">
                      <a16:colId xmlns:a16="http://schemas.microsoft.com/office/drawing/2014/main" xmlns="" val="237591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Word Bank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265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Radiant Energy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025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Chloroplast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242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Mitochondria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1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Oxygen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91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Carbon dioxide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9605119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678481" y="994320"/>
            <a:ext cx="7807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Please use pg. 168 in your textbook to complete the table below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149" y="1295771"/>
            <a:ext cx="8654645" cy="555824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148149" y="2194560"/>
            <a:ext cx="966651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17274" y="2410382"/>
            <a:ext cx="2651760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48149" y="4802777"/>
            <a:ext cx="1737359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405258" y="4802777"/>
            <a:ext cx="2242856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30537" y="5403668"/>
            <a:ext cx="2651761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9061" y="2202617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13529" y="2277885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3726" y="4794718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59382" y="5371127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253938" y="4818893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465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129" y="1465988"/>
            <a:ext cx="8911687" cy="61809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PDN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9141979"/>
              </p:ext>
            </p:extLst>
          </p:nvPr>
        </p:nvGraphicFramePr>
        <p:xfrm>
          <a:off x="950343" y="3191854"/>
          <a:ext cx="2992581" cy="366614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80654"/>
                <a:gridCol w="1911927"/>
              </a:tblGrid>
              <a:tr h="32201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Word</a:t>
                      </a:r>
                      <a:r>
                        <a:rPr lang="en-US" sz="2400" b="1" baseline="0" dirty="0" smtClean="0"/>
                        <a:t> Bank</a:t>
                      </a:r>
                      <a:endParaRPr lang="en-US" sz="2400" b="1" dirty="0"/>
                    </a:p>
                  </a:txBody>
                  <a:tcPr/>
                </a:tc>
              </a:tr>
              <a:tr h="5111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Chemical Property</a:t>
                      </a:r>
                      <a:endParaRPr lang="en-US" b="1" dirty="0"/>
                    </a:p>
                  </a:txBody>
                  <a:tcPr/>
                </a:tc>
              </a:tr>
              <a:tr h="32201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gas</a:t>
                      </a:r>
                      <a:endParaRPr lang="en-US" b="1" dirty="0"/>
                    </a:p>
                  </a:txBody>
                  <a:tcPr/>
                </a:tc>
              </a:tr>
              <a:tr h="32201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odor</a:t>
                      </a:r>
                      <a:endParaRPr lang="en-US" b="1" dirty="0"/>
                    </a:p>
                  </a:txBody>
                  <a:tcPr/>
                </a:tc>
              </a:tr>
              <a:tr h="32201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Precipitate</a:t>
                      </a:r>
                      <a:endParaRPr lang="en-US" b="1" dirty="0"/>
                    </a:p>
                  </a:txBody>
                  <a:tcPr/>
                </a:tc>
              </a:tr>
              <a:tr h="119726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Change in Energy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89781" y="156802"/>
            <a:ext cx="120022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Please read pg. </a:t>
            </a:r>
            <a:r>
              <a:rPr lang="en-US" dirty="0" smtClean="0"/>
              <a:t>130/ 142-145 </a:t>
            </a:r>
            <a:r>
              <a:rPr lang="en-US" dirty="0"/>
              <a:t>and use information collected to complete questions below.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723386"/>
              </p:ext>
            </p:extLst>
          </p:nvPr>
        </p:nvGraphicFramePr>
        <p:xfrm>
          <a:off x="4139250" y="688376"/>
          <a:ext cx="7703126" cy="6169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630">
                  <a:extLst>
                    <a:ext uri="{9D8B030D-6E8A-4147-A177-3AD203B41FA5}">
                      <a16:colId xmlns="" xmlns:a16="http://schemas.microsoft.com/office/drawing/2014/main" val="3713179231"/>
                    </a:ext>
                  </a:extLst>
                </a:gridCol>
                <a:gridCol w="5845206">
                  <a:extLst>
                    <a:ext uri="{9D8B030D-6E8A-4147-A177-3AD203B41FA5}">
                      <a16:colId xmlns="" xmlns:a16="http://schemas.microsoft.com/office/drawing/2014/main" val="1231680045"/>
                    </a:ext>
                  </a:extLst>
                </a:gridCol>
                <a:gridCol w="1199290">
                  <a:extLst>
                    <a:ext uri="{9D8B030D-6E8A-4147-A177-3AD203B41FA5}">
                      <a16:colId xmlns="" xmlns:a16="http://schemas.microsoft.com/office/drawing/2014/main" val="1970448046"/>
                    </a:ext>
                  </a:extLst>
                </a:gridCol>
              </a:tblGrid>
              <a:tr h="448038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#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Question</a:t>
                      </a:r>
                      <a:r>
                        <a:rPr lang="en-US" sz="2000" u="sng" baseline="0" dirty="0" smtClean="0"/>
                        <a:t> / Statement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Answer</a:t>
                      </a:r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81437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1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a burning</a:t>
                      </a:r>
                      <a:r>
                        <a:rPr lang="en-US" baseline="0" dirty="0" smtClean="0"/>
                        <a:t> candle, the chemical energy converts to heat and light energy. This reaction proves that a chemical change took place because we see a _____________________.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03777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2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r>
                        <a:rPr lang="en-US" baseline="0" dirty="0" smtClean="0"/>
                        <a:t> come chemical changes happen in a liquid a solid substance is formed.  This new substance is know as a 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911259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3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you combine vinegar</a:t>
                      </a:r>
                      <a:r>
                        <a:rPr lang="en-US" baseline="0" dirty="0" smtClean="0"/>
                        <a:t> and baking soda you will see bubbles form.  This shows that a chemical reaction is taking place because the bubbles represent a production of 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740150"/>
                  </a:ext>
                </a:extLst>
              </a:tr>
              <a:tr h="919835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4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 milk starts to turn sour and is no longer safe for human consumption</a:t>
                      </a:r>
                      <a:r>
                        <a:rPr lang="en-US" baseline="0" dirty="0" smtClean="0"/>
                        <a:t> it gives off a rotten smell. This shows that a chemical reaction has taken place because it produces an ___________________.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8518967"/>
                  </a:ext>
                </a:extLst>
              </a:tr>
              <a:tr h="961271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5</a:t>
                      </a:r>
                      <a:endParaRPr lang="en-US" sz="20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_____________________ describes</a:t>
                      </a:r>
                      <a:r>
                        <a:rPr lang="en-US" baseline="0" dirty="0" smtClean="0"/>
                        <a:t> a substance’s ability to change into a new substance with different properties.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9434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4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778" y="494713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Essential Question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6709"/>
            <a:ext cx="9539528" cy="5581291"/>
          </a:xfrm>
        </p:spPr>
        <p:txBody>
          <a:bodyPr>
            <a:noAutofit/>
          </a:bodyPr>
          <a:lstStyle/>
          <a:p>
            <a:r>
              <a:rPr lang="en-US" sz="5400" dirty="0" smtClean="0"/>
              <a:t>You were given a bag full of items and your job was to sort them out.  How would you go about doing it? Explain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8671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162" y="515494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Essential Question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362" y="1155939"/>
            <a:ext cx="9983638" cy="5633049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do humans have to eat plants and/do animals who ate plants to keep our energy levels up? What do these plants have that we need? Explain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27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6011" y="-164054"/>
            <a:ext cx="7552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DOL: 7.5A Photosynthesis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3510951" y="2873398"/>
            <a:ext cx="759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____________________________________  Class Period: ____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1100" y="517585"/>
            <a:ext cx="1157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Directions: Read each question carefully and select the correct answer.  Mark the correct answer on your answer sheet.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1396" y="1009290"/>
            <a:ext cx="113006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Diagram to the right to answer questions 1 /2 below.</a:t>
            </a:r>
          </a:p>
          <a:p>
            <a:pPr marL="342900" indent="-342900">
              <a:buAutoNum type="arabicPeriod"/>
            </a:pPr>
            <a:r>
              <a:rPr lang="en-US" dirty="0" smtClean="0"/>
              <a:t>A plant uses energy form the sun to…</a:t>
            </a:r>
          </a:p>
          <a:p>
            <a:r>
              <a:rPr lang="en-US" dirty="0"/>
              <a:t>	</a:t>
            </a:r>
            <a:r>
              <a:rPr lang="en-US" dirty="0" smtClean="0"/>
              <a:t>A: Collect Groundwater</a:t>
            </a:r>
          </a:p>
          <a:p>
            <a:r>
              <a:rPr lang="en-US" dirty="0"/>
              <a:t>	</a:t>
            </a:r>
            <a:r>
              <a:rPr lang="en-US" dirty="0" smtClean="0"/>
              <a:t>B: Produce its own food</a:t>
            </a:r>
          </a:p>
          <a:p>
            <a:r>
              <a:rPr lang="en-US" dirty="0"/>
              <a:t>	</a:t>
            </a:r>
            <a:r>
              <a:rPr lang="en-US" dirty="0" smtClean="0"/>
              <a:t>C: release carbon dioxide into the air</a:t>
            </a:r>
          </a:p>
          <a:p>
            <a:r>
              <a:rPr lang="en-US" dirty="0"/>
              <a:t>	</a:t>
            </a:r>
            <a:r>
              <a:rPr lang="en-US" dirty="0" smtClean="0"/>
              <a:t>D: Produce usable nitrogen</a:t>
            </a:r>
          </a:p>
          <a:p>
            <a:endParaRPr lang="en-US" dirty="0"/>
          </a:p>
          <a:p>
            <a:r>
              <a:rPr lang="en-US" dirty="0" smtClean="0"/>
              <a:t>2. For photosynthesis to occur, a producer must have the following three things..</a:t>
            </a:r>
          </a:p>
          <a:p>
            <a:r>
              <a:rPr lang="en-US" dirty="0"/>
              <a:t>	</a:t>
            </a:r>
            <a:r>
              <a:rPr lang="en-US" dirty="0" smtClean="0"/>
              <a:t>A: nitrogen, water, and soil</a:t>
            </a:r>
          </a:p>
          <a:p>
            <a:r>
              <a:rPr lang="en-US" dirty="0"/>
              <a:t>	</a:t>
            </a:r>
            <a:r>
              <a:rPr lang="en-US" dirty="0" smtClean="0"/>
              <a:t>B: oxygen, water and nitrogen</a:t>
            </a:r>
          </a:p>
          <a:p>
            <a:r>
              <a:rPr lang="en-US" dirty="0"/>
              <a:t>	</a:t>
            </a:r>
            <a:r>
              <a:rPr lang="en-US" dirty="0" smtClean="0"/>
              <a:t>C: sunlight, water, and carbon dioxide</a:t>
            </a:r>
          </a:p>
          <a:p>
            <a:r>
              <a:rPr lang="en-US" dirty="0"/>
              <a:t>	</a:t>
            </a:r>
            <a:r>
              <a:rPr lang="en-US" dirty="0" smtClean="0"/>
              <a:t>D: carbon dioxide, soil, and worms</a:t>
            </a:r>
          </a:p>
          <a:p>
            <a:endParaRPr lang="en-US" dirty="0"/>
          </a:p>
          <a:p>
            <a:r>
              <a:rPr lang="en-US" dirty="0" smtClean="0"/>
              <a:t>3. Green plants produce their own food during photosynthesis.  Which of these statements about photosynthesis is true?</a:t>
            </a:r>
          </a:p>
          <a:p>
            <a:r>
              <a:rPr lang="en-US" dirty="0"/>
              <a:t>	</a:t>
            </a:r>
            <a:r>
              <a:rPr lang="en-US" dirty="0" smtClean="0"/>
              <a:t>A: Water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B: Oxygen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C: Chlorophyll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D: Carbon Dioxide is one product of photosynthesis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191" y="1009290"/>
            <a:ext cx="5062756" cy="190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3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560" t="12374" r="6199" b="5060"/>
          <a:stretch/>
        </p:blipFill>
        <p:spPr>
          <a:xfrm>
            <a:off x="923026" y="414068"/>
            <a:ext cx="3588589" cy="61075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75777" y="28452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611" y="648419"/>
            <a:ext cx="5398698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3611" y="3769743"/>
            <a:ext cx="5398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Plants produce Oxygen and Glucose that Consumers use to produce energy. Consumers produce Carbon Dioxide and Water to assist plants to produce energy.</a:t>
            </a:r>
          </a:p>
          <a:p>
            <a:r>
              <a:rPr lang="en-US" dirty="0" smtClean="0"/>
              <a:t>What is the name of the process that consumers use to assist the plants called?</a:t>
            </a:r>
          </a:p>
          <a:p>
            <a:r>
              <a:rPr lang="en-US" dirty="0"/>
              <a:t>	</a:t>
            </a:r>
            <a:r>
              <a:rPr lang="en-US" dirty="0" smtClean="0"/>
              <a:t>A: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B: Digestion</a:t>
            </a:r>
          </a:p>
          <a:p>
            <a:r>
              <a:rPr lang="en-US" dirty="0"/>
              <a:t>	</a:t>
            </a:r>
            <a:r>
              <a:rPr lang="en-US" dirty="0" smtClean="0"/>
              <a:t>C: Cellular Respiration</a:t>
            </a:r>
          </a:p>
          <a:p>
            <a:r>
              <a:rPr lang="en-US" dirty="0"/>
              <a:t>	</a:t>
            </a:r>
            <a:r>
              <a:rPr lang="en-US" dirty="0" smtClean="0"/>
              <a:t>D: Breathing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7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1" y="589605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</a:t>
            </a:r>
            <a:r>
              <a:rPr lang="en-US" u="sng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Schoology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Login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483743"/>
            <a:ext cx="9522275" cy="5296619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hlinkClick r:id="rId2"/>
              </a:rPr>
              <a:t>http://dallasisd.schoology.com</a:t>
            </a:r>
            <a:endParaRPr lang="en-US" sz="4000" dirty="0" smtClean="0"/>
          </a:p>
          <a:p>
            <a:r>
              <a:rPr lang="en-US" sz="4000" dirty="0" smtClean="0"/>
              <a:t>Teacher will </a:t>
            </a:r>
            <a:r>
              <a:rPr lang="en-US" sz="4000" dirty="0" smtClean="0"/>
              <a:t>check student work from the flipped classroom assignment / if everyone completed it go to task cards / If not due to not having computers in room, finish as a class. / those that are finished will be aloud to do a folder game on topic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29351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516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Aharoni</vt:lpstr>
      <vt:lpstr>Areson</vt:lpstr>
      <vt:lpstr>Arial</vt:lpstr>
      <vt:lpstr>Broadway</vt:lpstr>
      <vt:lpstr>Century Gothic</vt:lpstr>
      <vt:lpstr>Wingdings 3</vt:lpstr>
      <vt:lpstr>Wisp</vt:lpstr>
      <vt:lpstr>August 31, 2016</vt:lpstr>
      <vt:lpstr>Count Down for PDN</vt:lpstr>
      <vt:lpstr>7th Grade PDN</vt:lpstr>
      <vt:lpstr>6th Grade PDN</vt:lpstr>
      <vt:lpstr>6th Grade Essential Question</vt:lpstr>
      <vt:lpstr>7th Grade Essential Question</vt:lpstr>
      <vt:lpstr>PowerPoint Presentation</vt:lpstr>
      <vt:lpstr>PowerPoint Presentation</vt:lpstr>
      <vt:lpstr>6th Grade Schoology Login</vt:lpstr>
      <vt:lpstr>7th Grade Cellular Respiration / Photosynthesis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30, 2016</dc:title>
  <dc:creator>Pease, Katherine J</dc:creator>
  <cp:lastModifiedBy>Pease, Katherine J</cp:lastModifiedBy>
  <cp:revision>9</cp:revision>
  <dcterms:created xsi:type="dcterms:W3CDTF">2016-08-30T12:11:17Z</dcterms:created>
  <dcterms:modified xsi:type="dcterms:W3CDTF">2016-08-31T12:53:18Z</dcterms:modified>
</cp:coreProperties>
</file>