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44" autoAdjust="0"/>
    <p:restoredTop sz="94660"/>
  </p:normalViewPr>
  <p:slideViewPr>
    <p:cSldViewPr snapToGrid="0">
      <p:cViewPr varScale="1">
        <p:scale>
          <a:sx n="73" d="100"/>
          <a:sy n="73" d="100"/>
        </p:scale>
        <p:origin x="618" y="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8/28/2016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8/28/2016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8/28/2016</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8/28/2016</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8/28/2016</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8/28/2016</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8/28/2016</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8/28/2016</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880258" y="0"/>
            <a:ext cx="8689976" cy="1194220"/>
          </a:xfrm>
        </p:spPr>
        <p:txBody>
          <a:bodyPr>
            <a:noAutofit/>
          </a:bodyPr>
          <a:lstStyle/>
          <a:p>
            <a:r>
              <a:rPr lang="en-US" sz="6000" dirty="0" smtClean="0">
                <a:ln>
                  <a:solidFill>
                    <a:schemeClr val="accent6">
                      <a:lumMod val="75000"/>
                    </a:schemeClr>
                  </a:solidFill>
                </a:ln>
                <a:latin typeface="Areson" panose="03000600000000000000" pitchFamily="66" charset="0"/>
              </a:rPr>
              <a:t>Aug. 29, 2016</a:t>
            </a:r>
            <a:endParaRPr lang="en-US" sz="6000" dirty="0">
              <a:ln>
                <a:solidFill>
                  <a:schemeClr val="accent6">
                    <a:lumMod val="75000"/>
                  </a:schemeClr>
                </a:solidFill>
              </a:ln>
              <a:latin typeface="Areson" panose="03000600000000000000" pitchFamily="66" charset="0"/>
            </a:endParaRPr>
          </a:p>
        </p:txBody>
      </p:sp>
      <p:sp>
        <p:nvSpPr>
          <p:cNvPr id="3" name="Subtitle 2"/>
          <p:cNvSpPr>
            <a:spLocks noGrp="1"/>
          </p:cNvSpPr>
          <p:nvPr>
            <p:ph type="subTitle" idx="1"/>
          </p:nvPr>
        </p:nvSpPr>
        <p:spPr>
          <a:xfrm>
            <a:off x="0" y="979716"/>
            <a:ext cx="12192000" cy="5878284"/>
          </a:xfrm>
        </p:spPr>
        <p:txBody>
          <a:bodyPr>
            <a:normAutofit fontScale="85000" lnSpcReduction="20000"/>
          </a:bodyPr>
          <a:lstStyle/>
          <a:p>
            <a:pPr marL="457200" indent="-457200" algn="l">
              <a:buAutoNum type="arabicPeriod"/>
            </a:pPr>
            <a:r>
              <a:rPr lang="en-US" sz="6400" dirty="0" smtClean="0">
                <a:ln w="12700">
                  <a:solidFill>
                    <a:schemeClr val="bg1"/>
                  </a:solidFill>
                </a:ln>
                <a:latin typeface="Arial Black" panose="020B0A04020102020204" pitchFamily="34" charset="0"/>
              </a:rPr>
              <a:t>Sharpen pencil</a:t>
            </a:r>
          </a:p>
          <a:p>
            <a:pPr marL="457200" indent="-457200" algn="l">
              <a:buAutoNum type="arabicPeriod"/>
            </a:pPr>
            <a:r>
              <a:rPr lang="en-US" sz="6400" dirty="0" smtClean="0">
                <a:ln w="12700">
                  <a:solidFill>
                    <a:schemeClr val="bg1"/>
                  </a:solidFill>
                </a:ln>
                <a:latin typeface="Arial Black" panose="020B0A04020102020204" pitchFamily="34" charset="0"/>
              </a:rPr>
              <a:t>Collect please do now</a:t>
            </a:r>
          </a:p>
          <a:p>
            <a:pPr marL="457200" indent="-457200" algn="l">
              <a:buAutoNum type="arabicPeriod"/>
            </a:pPr>
            <a:r>
              <a:rPr lang="en-US" sz="6400" dirty="0" smtClean="0">
                <a:ln w="12700">
                  <a:solidFill>
                    <a:schemeClr val="bg1"/>
                  </a:solidFill>
                </a:ln>
                <a:latin typeface="Arial Black" panose="020B0A04020102020204" pitchFamily="34" charset="0"/>
              </a:rPr>
              <a:t>Collect textbook (if assigned) from cabinet</a:t>
            </a:r>
          </a:p>
          <a:p>
            <a:pPr marL="457200" indent="-457200" algn="l">
              <a:buAutoNum type="arabicPeriod"/>
            </a:pPr>
            <a:r>
              <a:rPr lang="en-US" sz="6400" dirty="0" smtClean="0">
                <a:ln w="12700">
                  <a:solidFill>
                    <a:schemeClr val="bg1"/>
                  </a:solidFill>
                </a:ln>
                <a:latin typeface="Arial Black" panose="020B0A04020102020204" pitchFamily="34" charset="0"/>
              </a:rPr>
              <a:t>Work on PDN silently and by your self</a:t>
            </a:r>
          </a:p>
          <a:p>
            <a:pPr marL="457200" indent="-457200" algn="l">
              <a:buAutoNum type="arabicPeriod"/>
            </a:pPr>
            <a:endParaRPr lang="en-US" dirty="0"/>
          </a:p>
        </p:txBody>
      </p:sp>
    </p:spTree>
    <p:extLst>
      <p:ext uri="{BB962C8B-B14F-4D97-AF65-F5344CB8AC3E}">
        <p14:creationId xmlns:p14="http://schemas.microsoft.com/office/powerpoint/2010/main" val="4204360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4" y="226631"/>
            <a:ext cx="10364451" cy="1596177"/>
          </a:xfrm>
        </p:spPr>
        <p:txBody>
          <a:bodyPr>
            <a:normAutofit/>
          </a:bodyPr>
          <a:lstStyle/>
          <a:p>
            <a:r>
              <a:rPr lang="en-US" sz="4400" u="sng" dirty="0" smtClean="0">
                <a:latin typeface="Arial Black" panose="020B0A04020102020204" pitchFamily="34" charset="0"/>
              </a:rPr>
              <a:t>6</a:t>
            </a:r>
            <a:r>
              <a:rPr lang="en-US" sz="4400" u="sng" baseline="30000" dirty="0" smtClean="0">
                <a:latin typeface="Arial Black" panose="020B0A04020102020204" pitchFamily="34" charset="0"/>
              </a:rPr>
              <a:t>th</a:t>
            </a:r>
            <a:r>
              <a:rPr lang="en-US" sz="4400" u="sng" dirty="0" smtClean="0">
                <a:latin typeface="Arial Black" panose="020B0A04020102020204" pitchFamily="34" charset="0"/>
              </a:rPr>
              <a:t> Pre-</a:t>
            </a:r>
            <a:r>
              <a:rPr lang="en-US" sz="4400" u="sng" dirty="0" smtClean="0">
                <a:latin typeface="Arial Black" panose="020B0A04020102020204" pitchFamily="34" charset="0"/>
              </a:rPr>
              <a:t>ap</a:t>
            </a:r>
            <a:r>
              <a:rPr lang="en-US" sz="4400" u="sng" dirty="0" smtClean="0">
                <a:latin typeface="Arial Black" panose="020B0A04020102020204" pitchFamily="34" charset="0"/>
              </a:rPr>
              <a:t> Science </a:t>
            </a:r>
            <a:r>
              <a:rPr lang="en-US" sz="4400" u="sng" dirty="0" smtClean="0">
                <a:latin typeface="Arial Black" panose="020B0A04020102020204" pitchFamily="34" charset="0"/>
              </a:rPr>
              <a:t>tek</a:t>
            </a:r>
            <a:r>
              <a:rPr lang="en-US" sz="4400" u="sng" dirty="0" smtClean="0">
                <a:latin typeface="Arial Black" panose="020B0A04020102020204" pitchFamily="34" charset="0"/>
              </a:rPr>
              <a:t>: 6.6A</a:t>
            </a:r>
            <a:endParaRPr lang="en-US" sz="4400" u="sng" dirty="0">
              <a:latin typeface="Arial Black" panose="020B0A04020102020204" pitchFamily="34" charset="0"/>
            </a:endParaRPr>
          </a:p>
        </p:txBody>
      </p:sp>
      <p:sp>
        <p:nvSpPr>
          <p:cNvPr id="3" name="Content Placeholder 2"/>
          <p:cNvSpPr>
            <a:spLocks noGrp="1"/>
          </p:cNvSpPr>
          <p:nvPr>
            <p:ph sz="quarter" idx="13"/>
          </p:nvPr>
        </p:nvSpPr>
        <p:spPr>
          <a:xfrm>
            <a:off x="0" y="1319349"/>
            <a:ext cx="12192000" cy="5185953"/>
          </a:xfrm>
        </p:spPr>
        <p:txBody>
          <a:bodyPr>
            <a:noAutofit/>
          </a:bodyPr>
          <a:lstStyle/>
          <a:p>
            <a:pPr algn="ctr"/>
            <a:r>
              <a:rPr lang="en-US" sz="4000" dirty="0" smtClean="0">
                <a:ln w="19050">
                  <a:solidFill>
                    <a:schemeClr val="bg1"/>
                  </a:solidFill>
                </a:ln>
                <a:latin typeface="Aharoni" panose="02010803020104030203" pitchFamily="2" charset="-79"/>
                <a:cs typeface="Aharoni" panose="02010803020104030203" pitchFamily="2" charset="-79"/>
              </a:rPr>
              <a:t>Matter and energy. The student knows matter has physical properties that can be used for classification. The student is expected to compare metals, nonmetals, and metalloids using physical properties such as luster, conductivity, or malleability</a:t>
            </a:r>
            <a:r>
              <a:rPr lang="en-US" sz="4000" dirty="0" smtClean="0">
                <a:latin typeface="Aharoni" panose="02010803020104030203" pitchFamily="2" charset="-79"/>
                <a:cs typeface="Aharoni" panose="02010803020104030203" pitchFamily="2" charset="-79"/>
              </a:rPr>
              <a:t>.</a:t>
            </a:r>
            <a:endParaRPr lang="en-US" sz="4000" dirty="0">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8540909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149" y="174380"/>
            <a:ext cx="10364451" cy="1596177"/>
          </a:xfrm>
        </p:spPr>
        <p:txBody>
          <a:bodyPr>
            <a:normAutofit/>
          </a:bodyPr>
          <a:lstStyle/>
          <a:p>
            <a:r>
              <a:rPr lang="en-US" sz="5400" u="sng" dirty="0" smtClean="0">
                <a:latin typeface="Aharoni" panose="02010803020104030203" pitchFamily="2" charset="-79"/>
                <a:cs typeface="Aharoni" panose="02010803020104030203" pitchFamily="2" charset="-79"/>
              </a:rPr>
              <a:t>7</a:t>
            </a:r>
            <a:r>
              <a:rPr lang="en-US" sz="5400" u="sng" baseline="30000" dirty="0" smtClean="0">
                <a:latin typeface="Aharoni" panose="02010803020104030203" pitchFamily="2" charset="-79"/>
                <a:cs typeface="Aharoni" panose="02010803020104030203" pitchFamily="2" charset="-79"/>
              </a:rPr>
              <a:t>th</a:t>
            </a:r>
            <a:r>
              <a:rPr lang="en-US" sz="5400" u="sng" dirty="0" smtClean="0">
                <a:latin typeface="Aharoni" panose="02010803020104030203" pitchFamily="2" charset="-79"/>
                <a:cs typeface="Aharoni" panose="02010803020104030203" pitchFamily="2" charset="-79"/>
              </a:rPr>
              <a:t> Grade Science </a:t>
            </a:r>
            <a:r>
              <a:rPr lang="en-US" sz="5400" u="sng" dirty="0" smtClean="0">
                <a:latin typeface="Aharoni" panose="02010803020104030203" pitchFamily="2" charset="-79"/>
                <a:cs typeface="Aharoni" panose="02010803020104030203" pitchFamily="2" charset="-79"/>
              </a:rPr>
              <a:t>tek</a:t>
            </a:r>
            <a:r>
              <a:rPr lang="en-US" sz="5400" u="sng" dirty="0" smtClean="0">
                <a:latin typeface="Aharoni" panose="02010803020104030203" pitchFamily="2" charset="-79"/>
                <a:cs typeface="Aharoni" panose="02010803020104030203" pitchFamily="2" charset="-79"/>
              </a:rPr>
              <a:t>: 7.5A</a:t>
            </a:r>
            <a:endParaRPr lang="en-US" sz="5400" u="sng" dirty="0">
              <a:latin typeface="Aharoni" panose="02010803020104030203" pitchFamily="2" charset="-79"/>
              <a:cs typeface="Aharoni" panose="02010803020104030203" pitchFamily="2" charset="-79"/>
            </a:endParaRPr>
          </a:p>
        </p:txBody>
      </p:sp>
      <p:sp>
        <p:nvSpPr>
          <p:cNvPr id="3" name="Content Placeholder 2"/>
          <p:cNvSpPr>
            <a:spLocks noGrp="1"/>
          </p:cNvSpPr>
          <p:nvPr>
            <p:ph sz="quarter" idx="13"/>
          </p:nvPr>
        </p:nvSpPr>
        <p:spPr>
          <a:xfrm>
            <a:off x="0" y="1306286"/>
            <a:ext cx="12192000" cy="4484913"/>
          </a:xfrm>
        </p:spPr>
        <p:txBody>
          <a:bodyPr>
            <a:noAutofit/>
          </a:bodyPr>
          <a:lstStyle/>
          <a:p>
            <a:pPr algn="ctr"/>
            <a:r>
              <a:rPr lang="en-US" sz="3600" dirty="0" smtClean="0">
                <a:ln w="12700">
                  <a:solidFill>
                    <a:schemeClr val="bg1"/>
                  </a:solidFill>
                </a:ln>
                <a:latin typeface="Arial Black" panose="020B0A04020102020204" pitchFamily="34" charset="0"/>
              </a:rPr>
              <a:t>7.5 Matter and energy. The student knows that interactions occur between matter and energy. The student is expected to:</a:t>
            </a:r>
          </a:p>
          <a:p>
            <a:pPr algn="ctr"/>
            <a:r>
              <a:rPr lang="en-US" sz="3600" dirty="0" smtClean="0">
                <a:ln w="12700">
                  <a:solidFill>
                    <a:schemeClr val="bg1"/>
                  </a:solidFill>
                </a:ln>
                <a:latin typeface="Arial Black" panose="020B0A04020102020204" pitchFamily="34" charset="0"/>
              </a:rPr>
              <a:t>7.5A d recognize that radiant energy from the sun is transformed into chemical energy through the process of photosynthesis.</a:t>
            </a:r>
            <a:endParaRPr lang="en-US" sz="3600" dirty="0">
              <a:ln w="12700">
                <a:solidFill>
                  <a:schemeClr val="bg1"/>
                </a:solidFill>
              </a:ln>
              <a:latin typeface="Arial Black" panose="020B0A04020102020204" pitchFamily="34" charset="0"/>
            </a:endParaRPr>
          </a:p>
        </p:txBody>
      </p:sp>
    </p:spTree>
    <p:extLst>
      <p:ext uri="{BB962C8B-B14F-4D97-AF65-F5344CB8AC3E}">
        <p14:creationId xmlns:p14="http://schemas.microsoft.com/office/powerpoint/2010/main" val="13490837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70530" y="0"/>
            <a:ext cx="10364451" cy="622454"/>
          </a:xfrm>
        </p:spPr>
        <p:txBody>
          <a:bodyPr/>
          <a:lstStyle/>
          <a:p>
            <a:r>
              <a:rPr lang="en-US" u="sng" dirty="0" smtClean="0"/>
              <a:t>6</a:t>
            </a:r>
            <a:r>
              <a:rPr lang="en-US" u="sng" baseline="30000" dirty="0" smtClean="0"/>
              <a:t>th</a:t>
            </a:r>
            <a:r>
              <a:rPr lang="en-US" u="sng" dirty="0" smtClean="0"/>
              <a:t> Grade PDN</a:t>
            </a:r>
            <a:endParaRPr lang="en-US" u="sng" dirty="0"/>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2259917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79535" y="0"/>
            <a:ext cx="10364451" cy="674706"/>
          </a:xfrm>
        </p:spPr>
        <p:txBody>
          <a:bodyPr/>
          <a:lstStyle/>
          <a:p>
            <a:r>
              <a:rPr lang="en-US" u="sng" dirty="0" smtClean="0"/>
              <a:t>7</a:t>
            </a:r>
            <a:r>
              <a:rPr lang="en-US" u="sng" baseline="30000" dirty="0" smtClean="0"/>
              <a:t>th</a:t>
            </a:r>
            <a:r>
              <a:rPr lang="en-US" u="sng" dirty="0" smtClean="0"/>
              <a:t> Grade </a:t>
            </a:r>
            <a:r>
              <a:rPr lang="en-US" u="sng" dirty="0" err="1" smtClean="0"/>
              <a:t>pdn</a:t>
            </a:r>
            <a:endParaRPr lang="en-US" u="sng" dirty="0"/>
          </a:p>
        </p:txBody>
      </p:sp>
      <p:sp>
        <p:nvSpPr>
          <p:cNvPr id="3" name="Content Placeholder 2"/>
          <p:cNvSpPr>
            <a:spLocks noGrp="1"/>
          </p:cNvSpPr>
          <p:nvPr>
            <p:ph sz="quarter" idx="13"/>
          </p:nvPr>
        </p:nvSpPr>
        <p:spPr/>
        <p:txBody>
          <a:bodyPr/>
          <a:lstStyle/>
          <a:p>
            <a:endParaRPr lang="en-US"/>
          </a:p>
        </p:txBody>
      </p:sp>
    </p:spTree>
    <p:extLst>
      <p:ext uri="{BB962C8B-B14F-4D97-AF65-F5344CB8AC3E}">
        <p14:creationId xmlns:p14="http://schemas.microsoft.com/office/powerpoint/2010/main" val="38259122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75478" y="-99939"/>
            <a:ext cx="10364451" cy="975152"/>
          </a:xfrm>
        </p:spPr>
        <p:txBody>
          <a:bodyPr/>
          <a:lstStyle/>
          <a:p>
            <a:r>
              <a:rPr lang="en-US" u="sng" dirty="0" smtClean="0">
                <a:latin typeface="Algerian" panose="04020705040A02060702" pitchFamily="82" charset="0"/>
              </a:rPr>
              <a:t>6</a:t>
            </a:r>
            <a:r>
              <a:rPr lang="en-US" u="sng" baseline="30000" dirty="0" smtClean="0">
                <a:latin typeface="Algerian" panose="04020705040A02060702" pitchFamily="82" charset="0"/>
              </a:rPr>
              <a:t>th</a:t>
            </a:r>
            <a:r>
              <a:rPr lang="en-US" u="sng" dirty="0" smtClean="0">
                <a:latin typeface="Algerian" panose="04020705040A02060702" pitchFamily="82" charset="0"/>
              </a:rPr>
              <a:t> Science Essential Question</a:t>
            </a:r>
            <a:endParaRPr lang="en-US" u="sng" dirty="0">
              <a:latin typeface="Algerian" panose="04020705040A02060702" pitchFamily="82" charset="0"/>
            </a:endParaRPr>
          </a:p>
        </p:txBody>
      </p:sp>
      <p:sp>
        <p:nvSpPr>
          <p:cNvPr id="3" name="Content Placeholder 2"/>
          <p:cNvSpPr>
            <a:spLocks noGrp="1"/>
          </p:cNvSpPr>
          <p:nvPr>
            <p:ph sz="quarter" idx="13"/>
          </p:nvPr>
        </p:nvSpPr>
        <p:spPr>
          <a:xfrm>
            <a:off x="913774" y="548640"/>
            <a:ext cx="10363826" cy="6008914"/>
          </a:xfrm>
        </p:spPr>
        <p:txBody>
          <a:bodyPr>
            <a:noAutofit/>
          </a:bodyPr>
          <a:lstStyle/>
          <a:p>
            <a:pPr algn="ctr"/>
            <a:r>
              <a:rPr lang="en-US" sz="5400" dirty="0" smtClean="0"/>
              <a:t>If you were given a bag full of items and your job was to sort them out, how would you go about doing it? Explain.</a:t>
            </a:r>
            <a:endParaRPr lang="en-US" sz="5400" dirty="0"/>
          </a:p>
        </p:txBody>
      </p:sp>
      <p:pic>
        <p:nvPicPr>
          <p:cNvPr id="5" name="Picture 4"/>
          <p:cNvPicPr>
            <a:picLocks noChangeAspect="1"/>
          </p:cNvPicPr>
          <p:nvPr/>
        </p:nvPicPr>
        <p:blipFill rotWithShape="1">
          <a:blip r:embed="rId2"/>
          <a:srcRect l="6256" t="17411" b="15053"/>
          <a:stretch/>
        </p:blipFill>
        <p:spPr>
          <a:xfrm rot="362775">
            <a:off x="7444185" y="4739298"/>
            <a:ext cx="4947483" cy="2479610"/>
          </a:xfrm>
          <a:prstGeom prst="rect">
            <a:avLst/>
          </a:prstGeom>
        </p:spPr>
      </p:pic>
    </p:spTree>
    <p:extLst>
      <p:ext uri="{BB962C8B-B14F-4D97-AF65-F5344CB8AC3E}">
        <p14:creationId xmlns:p14="http://schemas.microsoft.com/office/powerpoint/2010/main" val="269705181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6107" y="-452637"/>
            <a:ext cx="10364451" cy="1596177"/>
          </a:xfrm>
        </p:spPr>
        <p:txBody>
          <a:bodyPr/>
          <a:lstStyle/>
          <a:p>
            <a:r>
              <a:rPr lang="en-US" dirty="0" smtClean="0">
                <a:latin typeface="Algerian" panose="04020705040A02060702" pitchFamily="82" charset="0"/>
              </a:rPr>
              <a:t>7</a:t>
            </a:r>
            <a:r>
              <a:rPr lang="en-US" baseline="30000" dirty="0" smtClean="0">
                <a:latin typeface="Algerian" panose="04020705040A02060702" pitchFamily="82" charset="0"/>
              </a:rPr>
              <a:t>th</a:t>
            </a:r>
            <a:r>
              <a:rPr lang="en-US" dirty="0" smtClean="0">
                <a:latin typeface="Algerian" panose="04020705040A02060702" pitchFamily="82" charset="0"/>
              </a:rPr>
              <a:t> Grade Essential Question</a:t>
            </a:r>
            <a:endParaRPr lang="en-US" dirty="0">
              <a:latin typeface="Algerian" panose="04020705040A02060702" pitchFamily="82" charset="0"/>
            </a:endParaRPr>
          </a:p>
        </p:txBody>
      </p:sp>
      <p:pic>
        <p:nvPicPr>
          <p:cNvPr id="4" name="Picture 3"/>
          <p:cNvPicPr>
            <a:picLocks noChangeAspect="1"/>
          </p:cNvPicPr>
          <p:nvPr/>
        </p:nvPicPr>
        <p:blipFill>
          <a:blip r:embed="rId2"/>
          <a:stretch>
            <a:fillRect/>
          </a:stretch>
        </p:blipFill>
        <p:spPr>
          <a:xfrm>
            <a:off x="0" y="4206240"/>
            <a:ext cx="12191999" cy="2651760"/>
          </a:xfrm>
          <a:prstGeom prst="rect">
            <a:avLst/>
          </a:prstGeom>
        </p:spPr>
      </p:pic>
      <p:sp>
        <p:nvSpPr>
          <p:cNvPr id="3" name="Content Placeholder 2"/>
          <p:cNvSpPr>
            <a:spLocks noGrp="1"/>
          </p:cNvSpPr>
          <p:nvPr>
            <p:ph sz="quarter" idx="13"/>
          </p:nvPr>
        </p:nvSpPr>
        <p:spPr>
          <a:xfrm>
            <a:off x="692331" y="640080"/>
            <a:ext cx="10868298" cy="5151119"/>
          </a:xfrm>
        </p:spPr>
        <p:txBody>
          <a:bodyPr>
            <a:noAutofit/>
          </a:bodyPr>
          <a:lstStyle/>
          <a:p>
            <a:pPr algn="ctr"/>
            <a:r>
              <a:rPr lang="en-US" sz="4000" dirty="0" smtClean="0">
                <a:latin typeface="Arial Black" panose="020B0A04020102020204" pitchFamily="34" charset="0"/>
              </a:rPr>
              <a:t>Why do humans have to eat plants and/or animals who ate plants to keep our energy levels up? What do these plants have that we need? Explain.</a:t>
            </a:r>
            <a:endParaRPr lang="en-US" sz="4000" dirty="0">
              <a:latin typeface="Arial Black" panose="020B0A04020102020204" pitchFamily="34" charset="0"/>
            </a:endParaRPr>
          </a:p>
        </p:txBody>
      </p:sp>
    </p:spTree>
    <p:extLst>
      <p:ext uri="{BB962C8B-B14F-4D97-AF65-F5344CB8AC3E}">
        <p14:creationId xmlns:p14="http://schemas.microsoft.com/office/powerpoint/2010/main" val="25306374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57912" y="109067"/>
            <a:ext cx="10364451" cy="517952"/>
          </a:xfrm>
        </p:spPr>
        <p:txBody>
          <a:bodyPr>
            <a:normAutofit fontScale="90000"/>
          </a:bodyPr>
          <a:lstStyle/>
          <a:p>
            <a:r>
              <a:rPr lang="en-US" u="sng" dirty="0" smtClean="0"/>
              <a:t>6</a:t>
            </a:r>
            <a:r>
              <a:rPr lang="en-US" u="sng" baseline="30000" dirty="0" smtClean="0"/>
              <a:t>th</a:t>
            </a:r>
            <a:r>
              <a:rPr lang="en-US" u="sng" dirty="0" smtClean="0"/>
              <a:t> Grade Science Agenda</a:t>
            </a:r>
            <a:endParaRPr lang="en-US" u="sng" dirty="0"/>
          </a:p>
        </p:txBody>
      </p:sp>
      <p:sp>
        <p:nvSpPr>
          <p:cNvPr id="4" name="TextBox 3"/>
          <p:cNvSpPr txBox="1"/>
          <p:nvPr/>
        </p:nvSpPr>
        <p:spPr>
          <a:xfrm>
            <a:off x="613954" y="1175657"/>
            <a:ext cx="11578046" cy="4524315"/>
          </a:xfrm>
          <a:prstGeom prst="rect">
            <a:avLst/>
          </a:prstGeom>
          <a:noFill/>
        </p:spPr>
        <p:txBody>
          <a:bodyPr wrap="square" rtlCol="0">
            <a:spAutoFit/>
          </a:bodyPr>
          <a:lstStyle/>
          <a:p>
            <a:pPr marL="342900" indent="-342900">
              <a:buAutoNum type="arabicPeriod"/>
            </a:pPr>
            <a:r>
              <a:rPr lang="en-US" sz="4800" dirty="0" smtClean="0"/>
              <a:t>Item Sort with a partner</a:t>
            </a:r>
          </a:p>
          <a:p>
            <a:pPr marL="342900" indent="-342900">
              <a:buAutoNum type="arabicPeriod"/>
            </a:pPr>
            <a:r>
              <a:rPr lang="en-US" sz="4800" dirty="0" smtClean="0"/>
              <a:t>Class Discussion</a:t>
            </a:r>
          </a:p>
          <a:p>
            <a:pPr marL="342900" indent="-342900">
              <a:buAutoNum type="arabicPeriod"/>
            </a:pPr>
            <a:r>
              <a:rPr lang="en-US" sz="4800" dirty="0" smtClean="0"/>
              <a:t>Flipped Classroom</a:t>
            </a:r>
          </a:p>
          <a:p>
            <a:pPr marL="342900" indent="-342900">
              <a:buAutoNum type="arabicPeriod"/>
            </a:pPr>
            <a:r>
              <a:rPr lang="en-US" sz="4800" dirty="0" smtClean="0"/>
              <a:t>Properties of matter vocabulary foldable</a:t>
            </a:r>
          </a:p>
          <a:p>
            <a:pPr marL="342900" indent="-342900">
              <a:buAutoNum type="arabicPeriod"/>
            </a:pPr>
            <a:r>
              <a:rPr lang="en-US" sz="4800" dirty="0" smtClean="0"/>
              <a:t>Properties of matter vocabulary card sort</a:t>
            </a:r>
          </a:p>
          <a:p>
            <a:pPr marL="342900" indent="-342900">
              <a:buAutoNum type="arabicPeriod"/>
            </a:pPr>
            <a:r>
              <a:rPr lang="en-US" sz="4800" dirty="0" smtClean="0"/>
              <a:t>DOL</a:t>
            </a:r>
            <a:endParaRPr lang="en-US" sz="4800" dirty="0"/>
          </a:p>
        </p:txBody>
      </p:sp>
    </p:spTree>
    <p:extLst>
      <p:ext uri="{BB962C8B-B14F-4D97-AF65-F5344CB8AC3E}">
        <p14:creationId xmlns:p14="http://schemas.microsoft.com/office/powerpoint/2010/main" val="39442776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4404" y="-478763"/>
            <a:ext cx="10364451" cy="1596177"/>
          </a:xfrm>
        </p:spPr>
        <p:txBody>
          <a:bodyPr/>
          <a:lstStyle/>
          <a:p>
            <a:r>
              <a:rPr lang="en-US" u="sng" dirty="0" smtClean="0"/>
              <a:t>7</a:t>
            </a:r>
            <a:r>
              <a:rPr lang="en-US" u="sng" baseline="30000" dirty="0" smtClean="0"/>
              <a:t>th</a:t>
            </a:r>
            <a:r>
              <a:rPr lang="en-US" u="sng" dirty="0" smtClean="0"/>
              <a:t> Grade Science agenda</a:t>
            </a:r>
            <a:endParaRPr lang="en-US" u="sng" dirty="0"/>
          </a:p>
        </p:txBody>
      </p:sp>
      <p:sp>
        <p:nvSpPr>
          <p:cNvPr id="3" name="Content Placeholder 2"/>
          <p:cNvSpPr>
            <a:spLocks noGrp="1"/>
          </p:cNvSpPr>
          <p:nvPr>
            <p:ph sz="quarter" idx="13"/>
          </p:nvPr>
        </p:nvSpPr>
        <p:spPr>
          <a:xfrm>
            <a:off x="913774" y="849086"/>
            <a:ext cx="11278226" cy="6008914"/>
          </a:xfrm>
        </p:spPr>
        <p:txBody>
          <a:bodyPr>
            <a:noAutofit/>
          </a:bodyPr>
          <a:lstStyle/>
          <a:p>
            <a:r>
              <a:rPr lang="en-US" sz="4400" dirty="0" smtClean="0"/>
              <a:t>1. essential question</a:t>
            </a:r>
          </a:p>
          <a:p>
            <a:r>
              <a:rPr lang="en-US" sz="4400" dirty="0" smtClean="0"/>
              <a:t>2. video clip</a:t>
            </a:r>
          </a:p>
          <a:p>
            <a:r>
              <a:rPr lang="en-US" sz="4400" dirty="0" smtClean="0"/>
              <a:t>3. Put Foldable together</a:t>
            </a:r>
          </a:p>
          <a:p>
            <a:r>
              <a:rPr lang="en-US" sz="4400" dirty="0" smtClean="0"/>
              <a:t>4. Inter-active activity that will help to complete foldable</a:t>
            </a:r>
          </a:p>
          <a:p>
            <a:r>
              <a:rPr lang="en-US" sz="4400" dirty="0" smtClean="0"/>
              <a:t>5. DOL</a:t>
            </a:r>
            <a:endParaRPr lang="en-US" sz="4400" dirty="0"/>
          </a:p>
        </p:txBody>
      </p:sp>
    </p:spTree>
    <p:extLst>
      <p:ext uri="{BB962C8B-B14F-4D97-AF65-F5344CB8AC3E}">
        <p14:creationId xmlns:p14="http://schemas.microsoft.com/office/powerpoint/2010/main" val="3053940505"/>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TM04033925[[fn=Droplet]]</Template>
  <TotalTime>34</TotalTime>
  <Words>250</Words>
  <Application>Microsoft Office PowerPoint</Application>
  <PresentationFormat>Widescreen</PresentationFormat>
  <Paragraphs>29</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Aharoni</vt:lpstr>
      <vt:lpstr>Algerian</vt:lpstr>
      <vt:lpstr>Areson</vt:lpstr>
      <vt:lpstr>Arial</vt:lpstr>
      <vt:lpstr>Arial Black</vt:lpstr>
      <vt:lpstr>Tw Cen MT</vt:lpstr>
      <vt:lpstr>Droplet</vt:lpstr>
      <vt:lpstr>Aug. 29, 2016</vt:lpstr>
      <vt:lpstr>6th Pre-ap Science tek: 6.6A</vt:lpstr>
      <vt:lpstr>7th Grade Science tek: 7.5A</vt:lpstr>
      <vt:lpstr>6th Grade PDN</vt:lpstr>
      <vt:lpstr>7th Grade pdn</vt:lpstr>
      <vt:lpstr>6th Science Essential Question</vt:lpstr>
      <vt:lpstr>7th Grade Essential Question</vt:lpstr>
      <vt:lpstr>6th Grade Science Agenda</vt:lpstr>
      <vt:lpstr>7th Grade Science agenda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Aug. 29, 2016</dc:title>
  <dc:creator>Katherine Pease</dc:creator>
  <cp:lastModifiedBy>Katherine Pease</cp:lastModifiedBy>
  <cp:revision>6</cp:revision>
  <dcterms:created xsi:type="dcterms:W3CDTF">2016-08-28T23:31:48Z</dcterms:created>
  <dcterms:modified xsi:type="dcterms:W3CDTF">2016-08-29T00:06:02Z</dcterms:modified>
</cp:coreProperties>
</file>