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2" r:id="rId15"/>
    <p:sldId id="273" r:id="rId16"/>
    <p:sldId id="274" r:id="rId17"/>
    <p:sldId id="275" r:id="rId18"/>
    <p:sldId id="278" r:id="rId19"/>
    <p:sldId id="279" r:id="rId20"/>
    <p:sldId id="280"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4" r:id="rId38"/>
    <p:sldId id="305" r:id="rId39"/>
    <p:sldId id="306" r:id="rId40"/>
    <p:sldId id="307" r:id="rId41"/>
    <p:sldId id="309" r:id="rId42"/>
    <p:sldId id="330" r:id="rId43"/>
    <p:sldId id="331" r:id="rId44"/>
    <p:sldId id="332" r:id="rId45"/>
    <p:sldId id="333" r:id="rId46"/>
    <p:sldId id="316" r:id="rId47"/>
    <p:sldId id="317" r:id="rId48"/>
    <p:sldId id="320" r:id="rId49"/>
    <p:sldId id="321" r:id="rId50"/>
    <p:sldId id="322" r:id="rId51"/>
    <p:sldId id="323" r:id="rId52"/>
    <p:sldId id="324" r:id="rId53"/>
    <p:sldId id="325" r:id="rId54"/>
    <p:sldId id="326" r:id="rId55"/>
    <p:sldId id="327" r:id="rId56"/>
    <p:sldId id="328" r:id="rId57"/>
    <p:sldId id="329" r:id="rId58"/>
    <p:sldId id="271" r:id="rId59"/>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D61E5490-7E37-4977-AAFD-9E4C11D38954}" type="datetimeFigureOut">
              <a:rPr lang="en-US" smtClean="0"/>
              <a:t>4/7/2016</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F5EB7299-FCAB-4111-9816-3922AF47B096}" type="slidenum">
              <a:rPr lang="en-US" smtClean="0"/>
              <a:t>‹#›</a:t>
            </a:fld>
            <a:endParaRPr lang="en-US"/>
          </a:p>
        </p:txBody>
      </p:sp>
    </p:spTree>
    <p:extLst>
      <p:ext uri="{BB962C8B-B14F-4D97-AF65-F5344CB8AC3E}">
        <p14:creationId xmlns:p14="http://schemas.microsoft.com/office/powerpoint/2010/main" val="341549991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1-01-31T16:21:11.107"/>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-1 146,'20'18,"-1"-18,42 0,18 0,41 0,-39 0,78-37,-79 37,81-19,-62-18,-19 18,-20 19,20-18,-40 18,-20-19,20 19,-20 0,20 0,-20 0,0 0,20 0,-20 0,0 0,20 0,-1 0,2 0,-21 0,19 0,2 0,-21 0,0 0,0 0,19 0,-19 0,1 0,39 19,-21-1,-19-18,41 19,-22-19,22 18,-21-18,19 0,2 19,18-19,-38 0,38 19,-18-19,18 0,-39 0,0 0,20 19,-20-19,0 0,0 0,-40 0,20 0,-40 0,0 18</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1-01-31T16:21:12.857"/>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0 124,'0'0,"20"0,-20 0,20 0,20 0,-20-14,-1 14,21 0,-21 0,21 0,-21 0,41 0,-20 0,19 0,1 0,18 0,1 14,1 0,-21-14,21 0,-22 0,22 0,-21 0,-19 0,39 0,-39 0,18 0,-38 0,40 0,-40 0,0 0,19 0,-19 0,0 0,20 0,-1 0,0 0,-19 0,20 0,-1 0,1 0,-20 0,0 0,39 0,-39 0,39 0,0 0,40 0,-59 0,59 0,-59 0,38 0,-18 0,19 0,-19 0,-1 0,0 0,0 0,-19 0,0 0,19 0,1 0,-2 0,-18 0,19-14,-19 14,0-14,-20 14,19-13,1 13,-20 0,0-14,18 14,22-14,-20 14,-21 0,21-13,-20 13,20-14,-1 14,-19 0,0-14,-20 14,39 0,-19 0,-1 0,1 0,20 0,-40 0,20-14,-20 14,20 0,-20 0,0-14,0 14,-40 0,-39 0</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1-01-31T16:21:15.029"/>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44,'0'0,"20"0,20 0,-40 0,39 0,21 0,19 0,-19 0,39 0,-20 0,60 0,-40 0,60 0,-40 0,40 0,-60 0,60 0,-80 0,40 0,20 0,-80 0,40 0,-59 0,39 0,-39 0,0 0,-21 0,21 0,0 0,-20 0,-1 0,21 0,-20 0,0 0,0 0,39 0,-19 0,0 0,-1 0,1 0,19 0,-39 0,40 0,-40 0,19-14,-19 14,40 0,-21 0,21 0,-1 0,1 0,0 0,-21 0,1 0,0 0,-1 0,-19 0,0 0,0 0,0 0,-20 0,20 0,-1-15,1 15,20 0,-40 0,20-15,-20 15,20 0,-40 0,-20 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1-01-31T16:21:16.466"/>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71,'0'0,"20"0,-1 0,21 0,1 0,38 0,-19 0,20 0,-40 0,19 0,-19 0,21 0,-22 0,21 0,-1 0,2 0,58 0,-40 0,22 0,-22 0,41 0,-61 0,42 0,-62 0,41 0,-41 0,22 0,-41 0,39 0,-39 0,20 0,-40 0,40 0,-20 0,0 0,-20 0,20 0,0 0,-20 0,20 0,0 0,19 0,1 0,1 0,-2 0,21 0,-40 0,59 0,-38 0,18 0,1 0,-1 0,22 0,-22 0,22 0,18 18,-40 0,2-18,18 0,-19 0,-1 0,-18 0,19 0,-21 0,1 0,0 0,0 0,-20 0,0 0,40 0,-21 0,22 0,-41 0,39 0,-39 0,20-18,-20 18,-20 0,40-18,-40 18,40 0,0-18,-1 18,1 0,-20 0,21 0,-2 0,-39-18,40 18,-20 0,0-17,-20 17,-20-18</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1-01-31T16:21:20.169"/>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-1 314,'0'0,"79"0,-19 0,78 0,-38 0,118 0,-59 0,79 0,-119 0,0 0,40 0,-80 0,20 0,1-20,-21 20,-39 0,19 0,-19 0,19 0,-19 0,20 0,-21 0,21 0,-21 0,1 0,0 0,-20 0,19 0,1 0,-20 0,20 0,-1 0,21 0,-21 0,21 0,19 0,-39 0,0 0,-1 0,1 0,0 0,0 0,-1 0,21 0,-1 0,-39 0,59 0,-19 0,0 0,-1 0,20 0,1-18,-1-2,1 0,19 1,0-1,0 0,-39 2,19 18,-19-20,39 0,-79 20,39-20,-19 1,0 19,19 0,-39-20,20 20,-20 0,-20 0,19 0,1 0,0 0,0 0,0 0,19 0,-19 0,20 0,-20 0,0 0,-1 0,-19 0,20 0,0 0,-20 0,20 0,-20 0,40 0,-20 0,-20 0,19 0,1 0,-20 0,0 0,20 0,-20 0,20 0,-20 20,0-20,20 0,0 0,-20 0,39 0,-19 0,20 0,-20 0,39 0,-19 0,0 0,-21 0,41 0,-20 0,39-20,40 1,-79 19,39-19,-39 19,19-20,-59 20,20 0,-20 0,20 0,0 0,0 0,-20 0,20 0,-20 0,19 0,-19 0,20 0,0 0,0 0,20 0,-40 0,19 0</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1-01-31T16:21:24.356"/>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0 324,'20'0,"-20"0,20 0,0 0,0 0,20 0,20-18,-1 18,61-18,-1 18,140 0,-99 0,79 0,-79 0,20 0,-60 0,58 0,-97 0,58 0,-59 0,39 0,-59 0,40 0,-61 0,2 0,19 0,-41 0,41 0,-40 0,0 0,0 0,20 0,-40 0,20 0,20 0,-1 0,1 0,21 0,-22 0,41 0,-41 0,42 0,-42 0,1 0,20 0,0 0,-20-19,-20 19,39-18,-19 18,20-19,-20 19,59-18,-58-1,19 1,-21 18,41 0,-40 0,20 0,-20 0,-1-18,22 18,-2-19,1 19,-1-18,2-1,-21 19,39-18,-59 18,40-18,-20-1,0 19,-40 0,39-18,-19 18,0 0,21-19,-2 19,-39 0,20 0,0 0,0 0,-40 0,-20 19</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1-01-31T16:21:26.059"/>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-1 278,'0'0,"39"0,2 20,-1-20,20 0,20 0,0 19,20-19,-19 0,59 0,-81 0,21 0,21 0,-21 0,40 0,-41 0,-18 0,18 0,-18-19,-21-1,20 20,-20-19,40-1,-20 20,20-19,-19 19,-2-19,-18 19,-1 0,19 0,-38 0,38 0,-19 0,21 0,-41 0,40 0,-20 0,20 0,-20 0,19 0,-18 0,-1 0,0 0,0 0,0 0,20 0,-20 0,0 0,40 0,-40 0,20-19,0 19,0 0,0 0,1-20,-22 20,2 0,18-20,2 1,-21 19,20-20,-40 20,59-19,-38 19,-1 0,20 0,-20-19,0 19,20-19,0-1,-20 20,80-19,-80 19,41 0,-42 0,42 0,-42 0,2 0,19 0,-21 0,2 0,-21 0,-20 0,20 0,-1 0,-19 0,-39 0</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1-01-31T16:21:29.262"/>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61,'20'0,"39"-18,-19 18,20-17,-1 17,1-19,19 19,-39 0,39 0,-39 0,39 0,-19 0,19 0,-39 0,39 0,-59 0,39 0,-39 0,0 0,20 0,-40 0,40 0,-21 0,1 0,0 0,0 0,0 0,19 0,1 0,0 0,-20 0,40 0,-40 0,0 0,0 0,0 0,-1 0,1 0,20 0,0 0,-20 0,-1 0,21 0,0 0,-1 0,-19 0,0 0,20 0,-1 0,-19 0,20 0,0 0,19 0,-39 0,40 0,-21 0,1 0,0 0,-21 0,1 0,0 0,0 0,20 0,-20 0,-1 0,1 0,20 0,0 0,-40 0,39 0,-39 0,20 0,-20 0,20 0,0 0,-20 0,20 0,-20 0,20 0,-20 0,19 0,1 0,-20 0,20 0,-20 0,20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62C2FE-5EAD-4834-9969-257B959C8822}"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AC27C-5D21-446A-92AD-0D9E7734BA20}" type="slidenum">
              <a:rPr lang="en-US" smtClean="0"/>
              <a:t>‹#›</a:t>
            </a:fld>
            <a:endParaRPr lang="en-US"/>
          </a:p>
        </p:txBody>
      </p:sp>
    </p:spTree>
    <p:extLst>
      <p:ext uri="{BB962C8B-B14F-4D97-AF65-F5344CB8AC3E}">
        <p14:creationId xmlns:p14="http://schemas.microsoft.com/office/powerpoint/2010/main" val="526684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2C2FE-5EAD-4834-9969-257B959C8822}"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AC27C-5D21-446A-92AD-0D9E7734BA20}" type="slidenum">
              <a:rPr lang="en-US" smtClean="0"/>
              <a:t>‹#›</a:t>
            </a:fld>
            <a:endParaRPr lang="en-US"/>
          </a:p>
        </p:txBody>
      </p:sp>
    </p:spTree>
    <p:extLst>
      <p:ext uri="{BB962C8B-B14F-4D97-AF65-F5344CB8AC3E}">
        <p14:creationId xmlns:p14="http://schemas.microsoft.com/office/powerpoint/2010/main" val="2117593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2C2FE-5EAD-4834-9969-257B959C8822}"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AC27C-5D21-446A-92AD-0D9E7734BA20}" type="slidenum">
              <a:rPr lang="en-US" smtClean="0"/>
              <a:t>‹#›</a:t>
            </a:fld>
            <a:endParaRPr lang="en-US"/>
          </a:p>
        </p:txBody>
      </p:sp>
    </p:spTree>
    <p:extLst>
      <p:ext uri="{BB962C8B-B14F-4D97-AF65-F5344CB8AC3E}">
        <p14:creationId xmlns:p14="http://schemas.microsoft.com/office/powerpoint/2010/main" val="3780756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9B1553C-F275-4A09-B95F-88E4F03C4130}" type="slidenum">
              <a:rPr lang="en-US" altLang="en-US"/>
              <a:pPr>
                <a:defRPr/>
              </a:pPr>
              <a:t>‹#›</a:t>
            </a:fld>
            <a:endParaRPr lang="en-US" altLang="en-US"/>
          </a:p>
        </p:txBody>
      </p:sp>
    </p:spTree>
    <p:extLst>
      <p:ext uri="{BB962C8B-B14F-4D97-AF65-F5344CB8AC3E}">
        <p14:creationId xmlns:p14="http://schemas.microsoft.com/office/powerpoint/2010/main" val="555066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2C2FE-5EAD-4834-9969-257B959C8822}"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AC27C-5D21-446A-92AD-0D9E7734BA20}" type="slidenum">
              <a:rPr lang="en-US" smtClean="0"/>
              <a:t>‹#›</a:t>
            </a:fld>
            <a:endParaRPr lang="en-US"/>
          </a:p>
        </p:txBody>
      </p:sp>
    </p:spTree>
    <p:extLst>
      <p:ext uri="{BB962C8B-B14F-4D97-AF65-F5344CB8AC3E}">
        <p14:creationId xmlns:p14="http://schemas.microsoft.com/office/powerpoint/2010/main" val="1390901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C62C2FE-5EAD-4834-9969-257B959C8822}"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AC27C-5D21-446A-92AD-0D9E7734BA20}" type="slidenum">
              <a:rPr lang="en-US" smtClean="0"/>
              <a:t>‹#›</a:t>
            </a:fld>
            <a:endParaRPr lang="en-US"/>
          </a:p>
        </p:txBody>
      </p:sp>
    </p:spTree>
    <p:extLst>
      <p:ext uri="{BB962C8B-B14F-4D97-AF65-F5344CB8AC3E}">
        <p14:creationId xmlns:p14="http://schemas.microsoft.com/office/powerpoint/2010/main" val="227320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62C2FE-5EAD-4834-9969-257B959C8822}" type="datetimeFigureOut">
              <a:rPr lang="en-US" smtClean="0"/>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AC27C-5D21-446A-92AD-0D9E7734BA20}" type="slidenum">
              <a:rPr lang="en-US" smtClean="0"/>
              <a:t>‹#›</a:t>
            </a:fld>
            <a:endParaRPr lang="en-US"/>
          </a:p>
        </p:txBody>
      </p:sp>
    </p:spTree>
    <p:extLst>
      <p:ext uri="{BB962C8B-B14F-4D97-AF65-F5344CB8AC3E}">
        <p14:creationId xmlns:p14="http://schemas.microsoft.com/office/powerpoint/2010/main" val="86054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62C2FE-5EAD-4834-9969-257B959C8822}" type="datetimeFigureOut">
              <a:rPr lang="en-US" smtClean="0"/>
              <a:t>4/7/2016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7AC27C-5D21-446A-92AD-0D9E7734BA20}" type="slidenum">
              <a:rPr lang="en-US" smtClean="0"/>
              <a:t>‹#›</a:t>
            </a:fld>
            <a:endParaRPr lang="en-US"/>
          </a:p>
        </p:txBody>
      </p:sp>
    </p:spTree>
    <p:extLst>
      <p:ext uri="{BB962C8B-B14F-4D97-AF65-F5344CB8AC3E}">
        <p14:creationId xmlns:p14="http://schemas.microsoft.com/office/powerpoint/2010/main" val="286814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62C2FE-5EAD-4834-9969-257B959C8822}" type="datetimeFigureOut">
              <a:rPr lang="en-US" smtClean="0"/>
              <a:t>4/7/2016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AC27C-5D21-446A-92AD-0D9E7734BA20}" type="slidenum">
              <a:rPr lang="en-US" smtClean="0"/>
              <a:t>‹#›</a:t>
            </a:fld>
            <a:endParaRPr lang="en-US"/>
          </a:p>
        </p:txBody>
      </p:sp>
    </p:spTree>
    <p:extLst>
      <p:ext uri="{BB962C8B-B14F-4D97-AF65-F5344CB8AC3E}">
        <p14:creationId xmlns:p14="http://schemas.microsoft.com/office/powerpoint/2010/main" val="2812936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2C2FE-5EAD-4834-9969-257B959C8822}" type="datetimeFigureOut">
              <a:rPr lang="en-US" smtClean="0"/>
              <a:t>4/7/2016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7AC27C-5D21-446A-92AD-0D9E7734BA20}" type="slidenum">
              <a:rPr lang="en-US" smtClean="0"/>
              <a:t>‹#›</a:t>
            </a:fld>
            <a:endParaRPr lang="en-US"/>
          </a:p>
        </p:txBody>
      </p:sp>
    </p:spTree>
    <p:extLst>
      <p:ext uri="{BB962C8B-B14F-4D97-AF65-F5344CB8AC3E}">
        <p14:creationId xmlns:p14="http://schemas.microsoft.com/office/powerpoint/2010/main" val="2558941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62C2FE-5EAD-4834-9969-257B959C8822}" type="datetimeFigureOut">
              <a:rPr lang="en-US" smtClean="0"/>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AC27C-5D21-446A-92AD-0D9E7734BA20}" type="slidenum">
              <a:rPr lang="en-US" smtClean="0"/>
              <a:t>‹#›</a:t>
            </a:fld>
            <a:endParaRPr lang="en-US"/>
          </a:p>
        </p:txBody>
      </p:sp>
    </p:spTree>
    <p:extLst>
      <p:ext uri="{BB962C8B-B14F-4D97-AF65-F5344CB8AC3E}">
        <p14:creationId xmlns:p14="http://schemas.microsoft.com/office/powerpoint/2010/main" val="3759520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62C2FE-5EAD-4834-9969-257B959C8822}" type="datetimeFigureOut">
              <a:rPr lang="en-US" smtClean="0"/>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AC27C-5D21-446A-92AD-0D9E7734BA20}" type="slidenum">
              <a:rPr lang="en-US" smtClean="0"/>
              <a:t>‹#›</a:t>
            </a:fld>
            <a:endParaRPr lang="en-US"/>
          </a:p>
        </p:txBody>
      </p:sp>
    </p:spTree>
    <p:extLst>
      <p:ext uri="{BB962C8B-B14F-4D97-AF65-F5344CB8AC3E}">
        <p14:creationId xmlns:p14="http://schemas.microsoft.com/office/powerpoint/2010/main" val="3857159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2C2FE-5EAD-4834-9969-257B959C8822}" type="datetimeFigureOut">
              <a:rPr lang="en-US" smtClean="0"/>
              <a:t>4/7/2016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AC27C-5D21-446A-92AD-0D9E7734BA20}" type="slidenum">
              <a:rPr lang="en-US" smtClean="0"/>
              <a:t>‹#›</a:t>
            </a:fld>
            <a:endParaRPr lang="en-US"/>
          </a:p>
        </p:txBody>
      </p:sp>
    </p:spTree>
    <p:extLst>
      <p:ext uri="{BB962C8B-B14F-4D97-AF65-F5344CB8AC3E}">
        <p14:creationId xmlns:p14="http://schemas.microsoft.com/office/powerpoint/2010/main" val="1049598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TK-b-Ri7Is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coachpease.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explore.ecb.org/videos/VLC_file?TYPE=Animation&amp;P1=237&amp;REFERER=OTHER" TargetMode="External"/><Relationship Id="rId7"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en.wikipedia.org/wiki/Vertebrate_trachea" TargetMode="Externa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Vertebrate_trachea" TargetMode="External"/><Relationship Id="rId2" Type="http://schemas.openxmlformats.org/officeDocument/2006/relationships/image" Target="../media/image28.gif"/><Relationship Id="rId1" Type="http://schemas.openxmlformats.org/officeDocument/2006/relationships/slideLayout" Target="../slideLayouts/slideLayout2.xml"/><Relationship Id="rId4" Type="http://schemas.openxmlformats.org/officeDocument/2006/relationships/hyperlink" Target="http://en.wikipedia.org/wiki/Esophagus"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curezone.com/upload/Members/Unyquity/LargeIntestine.jp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44.emf"/><Relationship Id="rId18" Type="http://schemas.openxmlformats.org/officeDocument/2006/relationships/customXml" Target="../ink/ink8.xml"/><Relationship Id="rId3" Type="http://schemas.openxmlformats.org/officeDocument/2006/relationships/image" Target="../media/image39.jpeg"/><Relationship Id="rId7" Type="http://schemas.openxmlformats.org/officeDocument/2006/relationships/image" Target="../media/image41.emf"/><Relationship Id="rId12" Type="http://schemas.openxmlformats.org/officeDocument/2006/relationships/customXml" Target="../ink/ink5.xml"/><Relationship Id="rId17" Type="http://schemas.openxmlformats.org/officeDocument/2006/relationships/image" Target="../media/image46.emf"/><Relationship Id="rId2" Type="http://schemas.openxmlformats.org/officeDocument/2006/relationships/image" Target="../media/image38.jpeg"/><Relationship Id="rId16"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43.emf"/><Relationship Id="rId5" Type="http://schemas.openxmlformats.org/officeDocument/2006/relationships/image" Target="../media/image40.emf"/><Relationship Id="rId15" Type="http://schemas.openxmlformats.org/officeDocument/2006/relationships/image" Target="../media/image45.emf"/><Relationship Id="rId10" Type="http://schemas.openxmlformats.org/officeDocument/2006/relationships/customXml" Target="../ink/ink4.xml"/><Relationship Id="rId19" Type="http://schemas.openxmlformats.org/officeDocument/2006/relationships/image" Target="../media/image47.emf"/><Relationship Id="rId4" Type="http://schemas.openxmlformats.org/officeDocument/2006/relationships/customXml" Target="../ink/ink1.xml"/><Relationship Id="rId9" Type="http://schemas.openxmlformats.org/officeDocument/2006/relationships/image" Target="../media/image42.emf"/><Relationship Id="rId14" Type="http://schemas.openxmlformats.org/officeDocument/2006/relationships/customXml" Target="../ink/ink6.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QIEIH6_mC1Q"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2387600"/>
          </a:xfrm>
        </p:spPr>
        <p:txBody>
          <a:bodyPr/>
          <a:lstStyle/>
          <a:p>
            <a:r>
              <a:rPr lang="en-US" dirty="0" smtClean="0"/>
              <a:t>5</a:t>
            </a:r>
            <a:r>
              <a:rPr lang="en-US" baseline="30000" dirty="0" smtClean="0"/>
              <a:t>th</a:t>
            </a:r>
            <a:r>
              <a:rPr lang="en-US" dirty="0" smtClean="0"/>
              <a:t> 6 Weeks District Test Review</a:t>
            </a:r>
            <a:endParaRPr lang="en-US" dirty="0"/>
          </a:p>
        </p:txBody>
      </p:sp>
      <p:sp>
        <p:nvSpPr>
          <p:cNvPr id="3" name="Subtitle 2"/>
          <p:cNvSpPr>
            <a:spLocks noGrp="1"/>
          </p:cNvSpPr>
          <p:nvPr>
            <p:ph type="subTitle" idx="1"/>
          </p:nvPr>
        </p:nvSpPr>
        <p:spPr>
          <a:xfrm>
            <a:off x="1524000" y="3602038"/>
            <a:ext cx="9144000" cy="1623105"/>
          </a:xfrm>
        </p:spPr>
        <p:txBody>
          <a:bodyPr/>
          <a:lstStyle/>
          <a:p>
            <a:r>
              <a:rPr lang="en-US" dirty="0" smtClean="0"/>
              <a:t>2015-2016 / 6</a:t>
            </a:r>
            <a:r>
              <a:rPr lang="en-US" baseline="30000" dirty="0" smtClean="0"/>
              <a:t>th</a:t>
            </a:r>
            <a:r>
              <a:rPr lang="en-US" dirty="0" smtClean="0"/>
              <a:t> Grade Pre-AP Science</a:t>
            </a:r>
          </a:p>
          <a:p>
            <a:r>
              <a:rPr lang="en-US" dirty="0" smtClean="0"/>
              <a:t>Typed By: Katherine Pease</a:t>
            </a:r>
            <a:endParaRPr lang="en-US" dirty="0"/>
          </a:p>
        </p:txBody>
      </p:sp>
    </p:spTree>
    <p:extLst>
      <p:ext uri="{BB962C8B-B14F-4D97-AF65-F5344CB8AC3E}">
        <p14:creationId xmlns:p14="http://schemas.microsoft.com/office/powerpoint/2010/main" val="2231588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981200" y="9526"/>
            <a:ext cx="8229600" cy="868363"/>
          </a:xfrm>
        </p:spPr>
        <p:txBody>
          <a:bodyPr/>
          <a:lstStyle/>
          <a:p>
            <a:r>
              <a:rPr lang="en-US" altLang="en-US" smtClean="0"/>
              <a:t>What is respiration?</a:t>
            </a:r>
          </a:p>
        </p:txBody>
      </p:sp>
      <p:sp>
        <p:nvSpPr>
          <p:cNvPr id="27651" name="Content Placeholder 2"/>
          <p:cNvSpPr>
            <a:spLocks noGrp="1"/>
          </p:cNvSpPr>
          <p:nvPr>
            <p:ph idx="1"/>
          </p:nvPr>
        </p:nvSpPr>
        <p:spPr>
          <a:xfrm>
            <a:off x="1524000" y="685801"/>
            <a:ext cx="9144000" cy="5440363"/>
          </a:xfrm>
        </p:spPr>
        <p:txBody>
          <a:bodyPr/>
          <a:lstStyle/>
          <a:p>
            <a:r>
              <a:rPr lang="en-US" altLang="en-US" sz="4400"/>
              <a:t>When the body obtains oxygen  and releases carbon dioxide.</a:t>
            </a:r>
          </a:p>
          <a:p>
            <a:r>
              <a:rPr lang="en-US" altLang="en-US" sz="4400"/>
              <a:t>This happens in the alveoli's; oxygen enters the blood through the capillaries and carbon dioxide leaves the blood stream and enters the alveoli's.</a:t>
            </a:r>
          </a:p>
          <a:p>
            <a:r>
              <a:rPr lang="en-US" altLang="en-US" smtClean="0">
                <a:hlinkClick r:id="rId2"/>
              </a:rPr>
              <a:t>https://www.youtube.com/watch?v=TK-b-Ri7IsY</a:t>
            </a:r>
            <a:endParaRPr lang="en-US" altLang="en-US" smtClean="0"/>
          </a:p>
          <a:p>
            <a:endParaRPr lang="en-US" altLang="en-US" sz="4400"/>
          </a:p>
        </p:txBody>
      </p:sp>
    </p:spTree>
    <p:extLst>
      <p:ext uri="{BB962C8B-B14F-4D97-AF65-F5344CB8AC3E}">
        <p14:creationId xmlns:p14="http://schemas.microsoft.com/office/powerpoint/2010/main" val="28640440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cardiovascular"/>
          <p:cNvPicPr>
            <a:picLocks noChangeAspect="1" noChangeArrowheads="1"/>
          </p:cNvPicPr>
          <p:nvPr/>
        </p:nvPicPr>
        <p:blipFill>
          <a:blip r:embed="rId2">
            <a:lum bright="50000" contrast="-50000"/>
            <a:extLst>
              <a:ext uri="{28A0092B-C50C-407E-A947-70E740481C1C}">
                <a14:useLocalDpi xmlns:a14="http://schemas.microsoft.com/office/drawing/2010/main" val="0"/>
              </a:ext>
            </a:extLst>
          </a:blip>
          <a:srcRect/>
          <a:stretch>
            <a:fillRect/>
          </a:stretch>
        </p:blipFill>
        <p:spPr bwMode="auto">
          <a:xfrm>
            <a:off x="152400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Rectangle 2"/>
          <p:cNvSpPr>
            <a:spLocks noGrp="1" noChangeArrowheads="1"/>
          </p:cNvSpPr>
          <p:nvPr>
            <p:ph type="title"/>
          </p:nvPr>
        </p:nvSpPr>
        <p:spPr>
          <a:xfrm>
            <a:off x="1524000" y="274638"/>
            <a:ext cx="9144000" cy="1477962"/>
          </a:xfrm>
        </p:spPr>
        <p:txBody>
          <a:bodyPr>
            <a:normAutofit fontScale="90000"/>
          </a:bodyPr>
          <a:lstStyle/>
          <a:p>
            <a:pPr eaLnBrk="1" hangingPunct="1">
              <a:defRPr/>
            </a:pPr>
            <a:r>
              <a:rPr lang="en-US" altLang="en-US" sz="4000" dirty="0">
                <a:effectLst>
                  <a:outerShdw blurRad="38100" dist="38100" dir="2700000" algn="tl">
                    <a:srgbClr val="C0C0C0"/>
                  </a:outerShdw>
                </a:effectLst>
                <a:latin typeface="Cooper Black" panose="0208090404030B020404" pitchFamily="18" charset="0"/>
              </a:rPr>
              <a:t> Why is the circulatory system important to the respiratory system?</a:t>
            </a:r>
          </a:p>
        </p:txBody>
      </p:sp>
      <p:sp>
        <p:nvSpPr>
          <p:cNvPr id="66563" name="Rectangle 3"/>
          <p:cNvSpPr>
            <a:spLocks noGrp="1" noChangeArrowheads="1"/>
          </p:cNvSpPr>
          <p:nvPr>
            <p:ph type="body" idx="1"/>
          </p:nvPr>
        </p:nvSpPr>
        <p:spPr>
          <a:xfrm>
            <a:off x="1981200" y="2057401"/>
            <a:ext cx="8229600" cy="4068763"/>
          </a:xfrm>
        </p:spPr>
        <p:txBody>
          <a:bodyPr/>
          <a:lstStyle/>
          <a:p>
            <a:pPr eaLnBrk="1" hangingPunct="1"/>
            <a:r>
              <a:rPr lang="en-US" altLang="en-US" smtClean="0"/>
              <a:t>The circulatory system transports the blood to all parts of the body picking up waste from the cells and delivering oxygen to the cells.</a:t>
            </a:r>
          </a:p>
          <a:p>
            <a:pPr eaLnBrk="1" hangingPunct="1"/>
            <a:r>
              <a:rPr lang="en-US" altLang="en-US" smtClean="0"/>
              <a:t> The respiratory system filters the waste out of the blood and refills it with oxygen as it flows through the lungs.</a:t>
            </a:r>
          </a:p>
        </p:txBody>
      </p:sp>
    </p:spTree>
    <p:extLst>
      <p:ext uri="{BB962C8B-B14F-4D97-AF65-F5344CB8AC3E}">
        <p14:creationId xmlns:p14="http://schemas.microsoft.com/office/powerpoint/2010/main" val="3386418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6563">
                                            <p:txEl>
                                              <p:pRg st="0" end="0"/>
                                            </p:txEl>
                                          </p:spTgt>
                                        </p:tgtEl>
                                      </p:cBhvr>
                                    </p:animEffect>
                                    <p:animScale>
                                      <p:cBhvr>
                                        <p:cTn id="7" dur="250" autoRev="1" fill="hold"/>
                                        <p:tgtEl>
                                          <p:spTgt spid="66563">
                                            <p:txEl>
                                              <p:pRg st="0" end="0"/>
                                            </p:txEl>
                                          </p:spTgt>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wipe(down)">
                                      <p:cBhvr>
                                        <p:cTn id="12" dur="580">
                                          <p:stCondLst>
                                            <p:cond delay="0"/>
                                          </p:stCondLst>
                                        </p:cTn>
                                        <p:tgtEl>
                                          <p:spTgt spid="66563">
                                            <p:txEl>
                                              <p:pRg st="1" end="1"/>
                                            </p:txEl>
                                          </p:spTgt>
                                        </p:tgtEl>
                                      </p:cBhvr>
                                    </p:animEffect>
                                    <p:anim calcmode="lin" valueType="num">
                                      <p:cBhvr>
                                        <p:cTn id="13" dur="1822" tmFilter="0,0; 0.14,0.36; 0.43,0.73; 0.71,0.91; 1.0,1.0">
                                          <p:stCondLst>
                                            <p:cond delay="0"/>
                                          </p:stCondLst>
                                        </p:cTn>
                                        <p:tgtEl>
                                          <p:spTgt spid="6656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656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656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656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656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66563">
                                            <p:txEl>
                                              <p:pRg st="1" end="1"/>
                                            </p:txEl>
                                          </p:spTgt>
                                        </p:tgtEl>
                                      </p:cBhvr>
                                      <p:to x="100000" y="60000"/>
                                    </p:animScale>
                                    <p:animScale>
                                      <p:cBhvr>
                                        <p:cTn id="19" dur="166" decel="50000">
                                          <p:stCondLst>
                                            <p:cond delay="676"/>
                                          </p:stCondLst>
                                        </p:cTn>
                                        <p:tgtEl>
                                          <p:spTgt spid="66563">
                                            <p:txEl>
                                              <p:pRg st="1" end="1"/>
                                            </p:txEl>
                                          </p:spTgt>
                                        </p:tgtEl>
                                      </p:cBhvr>
                                      <p:to x="100000" y="100000"/>
                                    </p:animScale>
                                    <p:animScale>
                                      <p:cBhvr>
                                        <p:cTn id="20" dur="26">
                                          <p:stCondLst>
                                            <p:cond delay="1312"/>
                                          </p:stCondLst>
                                        </p:cTn>
                                        <p:tgtEl>
                                          <p:spTgt spid="66563">
                                            <p:txEl>
                                              <p:pRg st="1" end="1"/>
                                            </p:txEl>
                                          </p:spTgt>
                                        </p:tgtEl>
                                      </p:cBhvr>
                                      <p:to x="100000" y="80000"/>
                                    </p:animScale>
                                    <p:animScale>
                                      <p:cBhvr>
                                        <p:cTn id="21" dur="166" decel="50000">
                                          <p:stCondLst>
                                            <p:cond delay="1338"/>
                                          </p:stCondLst>
                                        </p:cTn>
                                        <p:tgtEl>
                                          <p:spTgt spid="66563">
                                            <p:txEl>
                                              <p:pRg st="1" end="1"/>
                                            </p:txEl>
                                          </p:spTgt>
                                        </p:tgtEl>
                                      </p:cBhvr>
                                      <p:to x="100000" y="100000"/>
                                    </p:animScale>
                                    <p:animScale>
                                      <p:cBhvr>
                                        <p:cTn id="22" dur="26">
                                          <p:stCondLst>
                                            <p:cond delay="1642"/>
                                          </p:stCondLst>
                                        </p:cTn>
                                        <p:tgtEl>
                                          <p:spTgt spid="66563">
                                            <p:txEl>
                                              <p:pRg st="1" end="1"/>
                                            </p:txEl>
                                          </p:spTgt>
                                        </p:tgtEl>
                                      </p:cBhvr>
                                      <p:to x="100000" y="90000"/>
                                    </p:animScale>
                                    <p:animScale>
                                      <p:cBhvr>
                                        <p:cTn id="23" dur="166" decel="50000">
                                          <p:stCondLst>
                                            <p:cond delay="1668"/>
                                          </p:stCondLst>
                                        </p:cTn>
                                        <p:tgtEl>
                                          <p:spTgt spid="66563">
                                            <p:txEl>
                                              <p:pRg st="1" end="1"/>
                                            </p:txEl>
                                          </p:spTgt>
                                        </p:tgtEl>
                                      </p:cBhvr>
                                      <p:to x="100000" y="100000"/>
                                    </p:animScale>
                                    <p:animScale>
                                      <p:cBhvr>
                                        <p:cTn id="24" dur="26">
                                          <p:stCondLst>
                                            <p:cond delay="1808"/>
                                          </p:stCondLst>
                                        </p:cTn>
                                        <p:tgtEl>
                                          <p:spTgt spid="66563">
                                            <p:txEl>
                                              <p:pRg st="1" end="1"/>
                                            </p:txEl>
                                          </p:spTgt>
                                        </p:tgtEl>
                                      </p:cBhvr>
                                      <p:to x="100000" y="95000"/>
                                    </p:animScale>
                                    <p:animScale>
                                      <p:cBhvr>
                                        <p:cTn id="25" dur="166" decel="50000">
                                          <p:stCondLst>
                                            <p:cond delay="1834"/>
                                          </p:stCondLst>
                                        </p:cTn>
                                        <p:tgtEl>
                                          <p:spTgt spid="6656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cardiovascular"/>
          <p:cNvPicPr>
            <a:picLocks noChangeAspect="1" noChangeArrowheads="1"/>
          </p:cNvPicPr>
          <p:nvPr/>
        </p:nvPicPr>
        <p:blipFill>
          <a:blip r:embed="rId2">
            <a:lum bright="50000" contrast="-50000"/>
            <a:extLst>
              <a:ext uri="{28A0092B-C50C-407E-A947-70E740481C1C}">
                <a14:useLocalDpi xmlns:a14="http://schemas.microsoft.com/office/drawing/2010/main" val="0"/>
              </a:ext>
            </a:extLst>
          </a:blip>
          <a:srcRect/>
          <a:stretch>
            <a:fillRect/>
          </a:stretch>
        </p:blipFill>
        <p:spPr bwMode="auto">
          <a:xfrm>
            <a:off x="152400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4" name="Rectangle 2"/>
          <p:cNvSpPr>
            <a:spLocks noGrp="1" noChangeArrowheads="1"/>
          </p:cNvSpPr>
          <p:nvPr>
            <p:ph type="title"/>
          </p:nvPr>
        </p:nvSpPr>
        <p:spPr/>
        <p:txBody>
          <a:bodyPr/>
          <a:lstStyle/>
          <a:p>
            <a:pPr eaLnBrk="1" hangingPunct="1">
              <a:defRPr/>
            </a:pPr>
            <a:r>
              <a:rPr lang="en-US" altLang="en-US" sz="4000" dirty="0">
                <a:effectLst>
                  <a:outerShdw blurRad="38100" dist="38100" dir="2700000" algn="tl">
                    <a:srgbClr val="C0C0C0"/>
                  </a:outerShdw>
                </a:effectLst>
                <a:latin typeface="Arial Black" panose="020B0A04020102020204" pitchFamily="34" charset="0"/>
              </a:rPr>
              <a:t> What is the function  of the respiratory system?</a:t>
            </a:r>
          </a:p>
        </p:txBody>
      </p:sp>
      <p:sp>
        <p:nvSpPr>
          <p:cNvPr id="69635" name="Rectangle 3"/>
          <p:cNvSpPr>
            <a:spLocks noGrp="1" noChangeArrowheads="1"/>
          </p:cNvSpPr>
          <p:nvPr>
            <p:ph type="body" idx="1"/>
          </p:nvPr>
        </p:nvSpPr>
        <p:spPr/>
        <p:txBody>
          <a:bodyPr/>
          <a:lstStyle/>
          <a:p>
            <a:pPr eaLnBrk="1" hangingPunct="1"/>
            <a:r>
              <a:rPr lang="en-US" altLang="en-US" smtClean="0"/>
              <a:t>To help an organism breath by taking in oxygen and getting rid of carbon dioxide</a:t>
            </a:r>
          </a:p>
        </p:txBody>
      </p:sp>
    </p:spTree>
    <p:extLst>
      <p:ext uri="{BB962C8B-B14F-4D97-AF65-F5344CB8AC3E}">
        <p14:creationId xmlns:p14="http://schemas.microsoft.com/office/powerpoint/2010/main" val="19556948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9635">
                                            <p:txEl>
                                              <p:pRg st="0" end="0"/>
                                            </p:txEl>
                                          </p:spTgt>
                                        </p:tgtEl>
                                      </p:cBhvr>
                                    </p:animEffect>
                                    <p:animScale>
                                      <p:cBhvr>
                                        <p:cTn id="7" dur="250" autoRev="1" fill="hold"/>
                                        <p:tgtEl>
                                          <p:spTgt spid="6963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600200"/>
            <a:ext cx="4567238"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1"/>
          <p:cNvSpPr>
            <a:spLocks noGrp="1"/>
          </p:cNvSpPr>
          <p:nvPr>
            <p:ph type="ctrTitle"/>
          </p:nvPr>
        </p:nvSpPr>
        <p:spPr>
          <a:xfrm>
            <a:off x="1752600" y="-457200"/>
            <a:ext cx="8686800" cy="2387600"/>
          </a:xfrm>
        </p:spPr>
        <p:txBody>
          <a:bodyPr/>
          <a:lstStyle/>
          <a:p>
            <a:r>
              <a:rPr lang="en-US" altLang="en-US" smtClean="0"/>
              <a:t>What body system does the picture represent?</a:t>
            </a:r>
          </a:p>
        </p:txBody>
      </p:sp>
      <p:sp>
        <p:nvSpPr>
          <p:cNvPr id="3" name="Subtitle 2"/>
          <p:cNvSpPr>
            <a:spLocks noGrp="1"/>
          </p:cNvSpPr>
          <p:nvPr>
            <p:ph type="subTitle" idx="1"/>
          </p:nvPr>
        </p:nvSpPr>
        <p:spPr>
          <a:xfrm>
            <a:off x="1524000" y="2362200"/>
            <a:ext cx="4419600" cy="2895600"/>
          </a:xfrm>
        </p:spPr>
        <p:txBody>
          <a:bodyPr/>
          <a:lstStyle/>
          <a:p>
            <a:r>
              <a:rPr lang="en-US" altLang="en-US" sz="4400"/>
              <a:t>Lymphatic System</a:t>
            </a:r>
          </a:p>
        </p:txBody>
      </p:sp>
    </p:spTree>
    <p:extLst>
      <p:ext uri="{BB962C8B-B14F-4D97-AF65-F5344CB8AC3E}">
        <p14:creationId xmlns:p14="http://schemas.microsoft.com/office/powerpoint/2010/main" val="8438817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Systems directly related to walking</a:t>
            </a:r>
            <a:endParaRPr lang="en-US" dirty="0"/>
          </a:p>
        </p:txBody>
      </p:sp>
      <p:pic>
        <p:nvPicPr>
          <p:cNvPr id="45058" name="Picture 4" descr="MPj03211500000[1]"/>
          <p:cNvPicPr>
            <a:picLocks noGrp="1" noChangeAspect="1" noChangeArrowheads="1"/>
          </p:cNvPicPr>
          <p:nvPr>
            <p:ph idx="4294967295"/>
          </p:nvPr>
        </p:nvPicPr>
        <p:blipFill>
          <a:blip r:embed="rId2"/>
          <a:srcRect/>
          <a:stretch>
            <a:fillRect/>
          </a:stretch>
        </p:blipFill>
        <p:spPr>
          <a:xfrm>
            <a:off x="7239000" y="1600200"/>
            <a:ext cx="2609850" cy="3657600"/>
          </a:xfrm>
        </p:spPr>
      </p:pic>
      <p:sp>
        <p:nvSpPr>
          <p:cNvPr id="45059" name="WordArt 5"/>
          <p:cNvSpPr>
            <a:spLocks noChangeArrowheads="1" noChangeShapeType="1" noTextEdit="1"/>
          </p:cNvSpPr>
          <p:nvPr/>
        </p:nvSpPr>
        <p:spPr bwMode="auto">
          <a:xfrm>
            <a:off x="2057400" y="1752600"/>
            <a:ext cx="4572000" cy="46482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CC66FF"/>
                </a:solidFill>
                <a:latin typeface="Arial Black"/>
              </a:rPr>
              <a:t>The skeleton</a:t>
            </a:r>
          </a:p>
          <a:p>
            <a:pPr algn="ctr"/>
            <a:r>
              <a:rPr lang="en-US" sz="3600" kern="10" dirty="0">
                <a:ln w="9525">
                  <a:solidFill>
                    <a:srgbClr val="000000"/>
                  </a:solidFill>
                  <a:round/>
                  <a:headEnd/>
                  <a:tailEnd/>
                </a:ln>
                <a:solidFill>
                  <a:srgbClr val="CC66FF"/>
                </a:solidFill>
                <a:latin typeface="Arial Black"/>
              </a:rPr>
              <a:t>is connected</a:t>
            </a:r>
          </a:p>
          <a:p>
            <a:pPr algn="ctr"/>
            <a:r>
              <a:rPr lang="en-US" sz="3600" kern="10" dirty="0">
                <a:ln w="9525">
                  <a:solidFill>
                    <a:srgbClr val="000000"/>
                  </a:solidFill>
                  <a:round/>
                  <a:headEnd/>
                  <a:tailEnd/>
                </a:ln>
                <a:solidFill>
                  <a:srgbClr val="CC66FF"/>
                </a:solidFill>
                <a:latin typeface="Arial Black"/>
              </a:rPr>
              <a:t>to the ___________</a:t>
            </a:r>
          </a:p>
          <a:p>
            <a:pPr algn="ctr"/>
            <a:r>
              <a:rPr lang="en-US" sz="3600" kern="10" dirty="0">
                <a:ln w="9525">
                  <a:solidFill>
                    <a:srgbClr val="000000"/>
                  </a:solidFill>
                  <a:round/>
                  <a:headEnd/>
                  <a:tailEnd/>
                </a:ln>
                <a:solidFill>
                  <a:srgbClr val="CC66FF"/>
                </a:solidFill>
                <a:latin typeface="Arial Black"/>
              </a:rPr>
              <a:t>so you can</a:t>
            </a:r>
          </a:p>
          <a:p>
            <a:pPr algn="ctr"/>
            <a:r>
              <a:rPr lang="en-US" sz="3600" kern="10" dirty="0">
                <a:ln w="9525">
                  <a:solidFill>
                    <a:srgbClr val="000000"/>
                  </a:solidFill>
                  <a:round/>
                  <a:headEnd/>
                  <a:tailEnd/>
                </a:ln>
                <a:solidFill>
                  <a:srgbClr val="CC66FF"/>
                </a:solidFill>
                <a:latin typeface="Arial Black"/>
              </a:rPr>
              <a:t>move</a:t>
            </a:r>
          </a:p>
        </p:txBody>
      </p:sp>
      <p:sp>
        <p:nvSpPr>
          <p:cNvPr id="45061" name="Text Box 5"/>
          <p:cNvSpPr txBox="1">
            <a:spLocks noChangeArrowheads="1"/>
          </p:cNvSpPr>
          <p:nvPr/>
        </p:nvSpPr>
        <p:spPr bwMode="auto">
          <a:xfrm>
            <a:off x="3810000" y="3733800"/>
            <a:ext cx="2895600" cy="641350"/>
          </a:xfrm>
          <a:prstGeom prst="rect">
            <a:avLst/>
          </a:prstGeom>
          <a:noFill/>
          <a:ln w="9525">
            <a:noFill/>
            <a:miter lim="800000"/>
            <a:headEnd/>
            <a:tailEnd/>
          </a:ln>
          <a:effectLst/>
        </p:spPr>
        <p:txBody>
          <a:bodyPr>
            <a:spAutoFit/>
          </a:bodyPr>
          <a:lstStyle/>
          <a:p>
            <a:pPr>
              <a:spcBef>
                <a:spcPct val="50000"/>
              </a:spcBef>
            </a:pPr>
            <a:r>
              <a:rPr lang="en-US" sz="3600"/>
              <a:t>MUSCLES</a:t>
            </a:r>
          </a:p>
        </p:txBody>
      </p:sp>
    </p:spTree>
    <p:extLst>
      <p:ext uri="{BB962C8B-B14F-4D97-AF65-F5344CB8AC3E}">
        <p14:creationId xmlns:p14="http://schemas.microsoft.com/office/powerpoint/2010/main" val="2424661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Function of these cell parts</a:t>
            </a:r>
            <a:endParaRPr lang="en-US" dirty="0"/>
          </a:p>
        </p:txBody>
      </p:sp>
      <p:sp>
        <p:nvSpPr>
          <p:cNvPr id="46082" name="Content Placeholder 2"/>
          <p:cNvSpPr>
            <a:spLocks noGrp="1"/>
          </p:cNvSpPr>
          <p:nvPr>
            <p:ph idx="1"/>
          </p:nvPr>
        </p:nvSpPr>
        <p:spPr>
          <a:xfrm>
            <a:off x="1981200" y="1600201"/>
            <a:ext cx="8686800" cy="4525963"/>
          </a:xfrm>
        </p:spPr>
        <p:txBody>
          <a:bodyPr/>
          <a:lstStyle/>
          <a:p>
            <a:pPr eaLnBrk="1" hangingPunct="1"/>
            <a:r>
              <a:rPr lang="en-US" smtClean="0">
                <a:solidFill>
                  <a:schemeClr val="hlink"/>
                </a:solidFill>
              </a:rPr>
              <a:t>Mitochondria</a:t>
            </a:r>
          </a:p>
          <a:p>
            <a:pPr eaLnBrk="1" hangingPunct="1"/>
            <a:r>
              <a:rPr lang="en-US" smtClean="0">
                <a:solidFill>
                  <a:schemeClr val="folHlink"/>
                </a:solidFill>
              </a:rPr>
              <a:t>Cell wall</a:t>
            </a:r>
          </a:p>
          <a:p>
            <a:pPr eaLnBrk="1" hangingPunct="1"/>
            <a:r>
              <a:rPr lang="en-US" u="sng" smtClean="0"/>
              <a:t>Cell membrane</a:t>
            </a:r>
          </a:p>
          <a:p>
            <a:pPr eaLnBrk="1" hangingPunct="1"/>
            <a:r>
              <a:rPr lang="en-US" smtClean="0">
                <a:solidFill>
                  <a:srgbClr val="156919"/>
                </a:solidFill>
              </a:rPr>
              <a:t>Chloroplast</a:t>
            </a:r>
          </a:p>
          <a:p>
            <a:pPr eaLnBrk="1" hangingPunct="1"/>
            <a:r>
              <a:rPr lang="en-US" b="1" smtClean="0"/>
              <a:t>Lysosome</a:t>
            </a:r>
          </a:p>
          <a:p>
            <a:pPr eaLnBrk="1" hangingPunct="1"/>
            <a:endParaRPr lang="en-US" b="1" smtClean="0"/>
          </a:p>
        </p:txBody>
      </p:sp>
      <p:pic>
        <p:nvPicPr>
          <p:cNvPr id="40964" name="Picture 4" descr="eucell"/>
          <p:cNvPicPr>
            <a:picLocks noChangeAspect="1" noChangeArrowheads="1"/>
          </p:cNvPicPr>
          <p:nvPr/>
        </p:nvPicPr>
        <p:blipFill>
          <a:blip r:embed="rId2"/>
          <a:srcRect/>
          <a:stretch>
            <a:fillRect/>
          </a:stretch>
        </p:blipFill>
        <p:spPr bwMode="auto">
          <a:xfrm>
            <a:off x="2590800" y="4530725"/>
            <a:ext cx="2438400" cy="1968500"/>
          </a:xfrm>
          <a:prstGeom prst="rect">
            <a:avLst/>
          </a:prstGeom>
          <a:noFill/>
          <a:ln w="9525">
            <a:noFill/>
            <a:miter lim="800000"/>
            <a:headEnd/>
            <a:tailEnd/>
          </a:ln>
        </p:spPr>
      </p:pic>
      <p:sp>
        <p:nvSpPr>
          <p:cNvPr id="40965" name="Rectangle 5"/>
          <p:cNvSpPr>
            <a:spLocks noChangeArrowheads="1"/>
          </p:cNvSpPr>
          <p:nvPr/>
        </p:nvSpPr>
        <p:spPr bwMode="auto">
          <a:xfrm>
            <a:off x="5638800" y="2209800"/>
            <a:ext cx="3886200" cy="838200"/>
          </a:xfrm>
          <a:prstGeom prst="rect">
            <a:avLst/>
          </a:prstGeom>
          <a:noFill/>
          <a:ln w="9525">
            <a:noFill/>
            <a:miter lim="800000"/>
            <a:headEnd/>
            <a:tailEnd/>
          </a:ln>
        </p:spPr>
        <p:txBody>
          <a:bodyPr/>
          <a:lstStyle/>
          <a:p>
            <a:pPr marL="342900" indent="-342900">
              <a:spcBef>
                <a:spcPct val="20000"/>
              </a:spcBef>
              <a:buClr>
                <a:schemeClr val="accent1"/>
              </a:buClr>
              <a:buSzPct val="70000"/>
              <a:buFont typeface="Wingdings 2" pitchFamily="18" charset="2"/>
              <a:buChar char=""/>
            </a:pPr>
            <a:r>
              <a:rPr lang="en-US" sz="2400" u="sng">
                <a:solidFill>
                  <a:srgbClr val="156919"/>
                </a:solidFill>
                <a:latin typeface="Franklin Gothic Book" pitchFamily="34" charset="0"/>
              </a:rPr>
              <a:t>Green</a:t>
            </a:r>
            <a:r>
              <a:rPr lang="en-US" sz="2400">
                <a:solidFill>
                  <a:srgbClr val="156919"/>
                </a:solidFill>
                <a:latin typeface="Franklin Gothic Book" pitchFamily="34" charset="0"/>
              </a:rPr>
              <a:t> organelles that </a:t>
            </a:r>
            <a:r>
              <a:rPr lang="en-US" sz="2400" u="sng">
                <a:solidFill>
                  <a:srgbClr val="156919"/>
                </a:solidFill>
                <a:latin typeface="Franklin Gothic Book" pitchFamily="34" charset="0"/>
              </a:rPr>
              <a:t>make food-</a:t>
            </a:r>
            <a:r>
              <a:rPr lang="en-US" sz="2400">
                <a:solidFill>
                  <a:srgbClr val="156919"/>
                </a:solidFill>
                <a:latin typeface="Franklin Gothic Book" pitchFamily="34" charset="0"/>
              </a:rPr>
              <a:t> only in </a:t>
            </a:r>
            <a:r>
              <a:rPr lang="en-US" sz="2400" u="sng">
                <a:solidFill>
                  <a:srgbClr val="156919"/>
                </a:solidFill>
                <a:latin typeface="Franklin Gothic Book" pitchFamily="34" charset="0"/>
              </a:rPr>
              <a:t>plant</a:t>
            </a:r>
            <a:r>
              <a:rPr lang="en-US" sz="2400">
                <a:solidFill>
                  <a:srgbClr val="156919"/>
                </a:solidFill>
                <a:latin typeface="Franklin Gothic Book" pitchFamily="34" charset="0"/>
              </a:rPr>
              <a:t> cells</a:t>
            </a:r>
          </a:p>
        </p:txBody>
      </p:sp>
      <p:sp>
        <p:nvSpPr>
          <p:cNvPr id="40966" name="Rectangle 6"/>
          <p:cNvSpPr>
            <a:spLocks noChangeArrowheads="1"/>
          </p:cNvSpPr>
          <p:nvPr/>
        </p:nvSpPr>
        <p:spPr bwMode="auto">
          <a:xfrm>
            <a:off x="5562600" y="1371600"/>
            <a:ext cx="4724400" cy="838200"/>
          </a:xfrm>
          <a:prstGeom prst="rect">
            <a:avLst/>
          </a:prstGeom>
          <a:noFill/>
          <a:ln w="9525">
            <a:noFill/>
            <a:miter lim="800000"/>
            <a:headEnd/>
            <a:tailEnd/>
          </a:ln>
        </p:spPr>
        <p:txBody>
          <a:bodyPr/>
          <a:lstStyle/>
          <a:p>
            <a:pPr marL="342900" indent="-342900">
              <a:spcBef>
                <a:spcPct val="20000"/>
              </a:spcBef>
              <a:buClr>
                <a:schemeClr val="accent1"/>
              </a:buClr>
              <a:buSzPct val="70000"/>
              <a:buFont typeface="Wingdings 2" pitchFamily="18" charset="2"/>
              <a:buChar char=""/>
            </a:pPr>
            <a:r>
              <a:rPr lang="en-US" sz="2400">
                <a:solidFill>
                  <a:schemeClr val="hlink"/>
                </a:solidFill>
                <a:latin typeface="Franklin Gothic Book" pitchFamily="34" charset="0"/>
              </a:rPr>
              <a:t>Organelles that release </a:t>
            </a:r>
            <a:r>
              <a:rPr lang="en-US" sz="2400" u="sng">
                <a:solidFill>
                  <a:schemeClr val="hlink"/>
                </a:solidFill>
                <a:latin typeface="Franklin Gothic Book" pitchFamily="34" charset="0"/>
              </a:rPr>
              <a:t>energy</a:t>
            </a:r>
            <a:r>
              <a:rPr lang="en-US" sz="2400">
                <a:solidFill>
                  <a:schemeClr val="hlink"/>
                </a:solidFill>
                <a:latin typeface="Franklin Gothic Book" pitchFamily="34" charset="0"/>
              </a:rPr>
              <a:t> from </a:t>
            </a:r>
            <a:r>
              <a:rPr lang="en-US" sz="2400" u="sng">
                <a:solidFill>
                  <a:schemeClr val="hlink"/>
                </a:solidFill>
                <a:latin typeface="Franklin Gothic Book" pitchFamily="34" charset="0"/>
              </a:rPr>
              <a:t>food</a:t>
            </a:r>
            <a:r>
              <a:rPr lang="en-US" sz="2400">
                <a:solidFill>
                  <a:schemeClr val="hlink"/>
                </a:solidFill>
                <a:latin typeface="Franklin Gothic Book" pitchFamily="34" charset="0"/>
              </a:rPr>
              <a:t> = p</a:t>
            </a:r>
            <a:r>
              <a:rPr lang="en-US" sz="2400" u="sng">
                <a:solidFill>
                  <a:schemeClr val="hlink"/>
                </a:solidFill>
                <a:latin typeface="Franklin Gothic Book" pitchFamily="34" charset="0"/>
              </a:rPr>
              <a:t>owerhouse</a:t>
            </a:r>
            <a:endParaRPr lang="en-US" sz="2400">
              <a:solidFill>
                <a:schemeClr val="hlink"/>
              </a:solidFill>
              <a:latin typeface="Franklin Gothic Book" pitchFamily="34" charset="0"/>
            </a:endParaRPr>
          </a:p>
        </p:txBody>
      </p:sp>
      <p:sp>
        <p:nvSpPr>
          <p:cNvPr id="40967" name="Rectangle 7"/>
          <p:cNvSpPr>
            <a:spLocks noChangeArrowheads="1"/>
          </p:cNvSpPr>
          <p:nvPr/>
        </p:nvSpPr>
        <p:spPr bwMode="auto">
          <a:xfrm>
            <a:off x="5562600" y="3352800"/>
            <a:ext cx="4572000" cy="838200"/>
          </a:xfrm>
          <a:prstGeom prst="rect">
            <a:avLst/>
          </a:prstGeom>
          <a:noFill/>
          <a:ln w="9525">
            <a:noFill/>
            <a:miter lim="800000"/>
            <a:headEnd/>
            <a:tailEnd/>
          </a:ln>
        </p:spPr>
        <p:txBody>
          <a:bodyPr/>
          <a:lstStyle/>
          <a:p>
            <a:pPr marL="342900" indent="-342900">
              <a:spcBef>
                <a:spcPct val="20000"/>
              </a:spcBef>
              <a:buClr>
                <a:schemeClr val="accent1"/>
              </a:buClr>
              <a:buSzPct val="70000"/>
              <a:buFont typeface="Wingdings 2" pitchFamily="18" charset="2"/>
              <a:buChar char=""/>
            </a:pPr>
            <a:r>
              <a:rPr lang="en-US" sz="2400" u="sng">
                <a:solidFill>
                  <a:schemeClr val="folHlink"/>
                </a:solidFill>
                <a:latin typeface="Franklin Gothic Book" pitchFamily="34" charset="0"/>
              </a:rPr>
              <a:t>protects</a:t>
            </a:r>
            <a:r>
              <a:rPr lang="en-US" sz="2400">
                <a:solidFill>
                  <a:schemeClr val="folHlink"/>
                </a:solidFill>
                <a:latin typeface="Franklin Gothic Book" pitchFamily="34" charset="0"/>
              </a:rPr>
              <a:t> the cell and gives </a:t>
            </a:r>
            <a:r>
              <a:rPr lang="en-US" sz="2400" u="sng">
                <a:solidFill>
                  <a:schemeClr val="folHlink"/>
                </a:solidFill>
                <a:latin typeface="Franklin Gothic Book" pitchFamily="34" charset="0"/>
              </a:rPr>
              <a:t>shape- only in plant cells</a:t>
            </a:r>
            <a:endParaRPr lang="en-US" sz="2400">
              <a:solidFill>
                <a:schemeClr val="folHlink"/>
              </a:solidFill>
              <a:latin typeface="Franklin Gothic Book" pitchFamily="34" charset="0"/>
            </a:endParaRPr>
          </a:p>
          <a:p>
            <a:pPr marL="342900" indent="-342900">
              <a:spcBef>
                <a:spcPct val="20000"/>
              </a:spcBef>
              <a:buClr>
                <a:schemeClr val="accent1"/>
              </a:buClr>
              <a:buSzPct val="70000"/>
            </a:pPr>
            <a:endParaRPr lang="en-US" sz="2400" u="sng">
              <a:solidFill>
                <a:schemeClr val="folHlink"/>
              </a:solidFill>
              <a:latin typeface="Franklin Gothic Book" pitchFamily="34" charset="0"/>
            </a:endParaRPr>
          </a:p>
        </p:txBody>
      </p:sp>
      <p:sp>
        <p:nvSpPr>
          <p:cNvPr id="40968" name="Rectangle 8"/>
          <p:cNvSpPr>
            <a:spLocks noChangeArrowheads="1"/>
          </p:cNvSpPr>
          <p:nvPr/>
        </p:nvSpPr>
        <p:spPr bwMode="auto">
          <a:xfrm>
            <a:off x="5562600" y="4191000"/>
            <a:ext cx="4953000" cy="914400"/>
          </a:xfrm>
          <a:prstGeom prst="rect">
            <a:avLst/>
          </a:prstGeom>
          <a:noFill/>
          <a:ln w="9525">
            <a:noFill/>
            <a:miter lim="800000"/>
            <a:headEnd/>
            <a:tailEnd/>
          </a:ln>
        </p:spPr>
        <p:txBody>
          <a:bodyPr/>
          <a:lstStyle/>
          <a:p>
            <a:pPr marL="342900" indent="-342900">
              <a:spcBef>
                <a:spcPct val="20000"/>
              </a:spcBef>
              <a:buClr>
                <a:schemeClr val="accent1"/>
              </a:buClr>
              <a:buSzPct val="70000"/>
              <a:buFont typeface="Wingdings 2" pitchFamily="18" charset="2"/>
              <a:buChar char=""/>
            </a:pPr>
            <a:r>
              <a:rPr lang="en-US" sz="2400" u="sng">
                <a:solidFill>
                  <a:schemeClr val="tx2"/>
                </a:solidFill>
                <a:latin typeface="Franklin Gothic Book" pitchFamily="34" charset="0"/>
              </a:rPr>
              <a:t>Outer covering,  protective layer around </a:t>
            </a:r>
            <a:r>
              <a:rPr lang="en-US" sz="2400" b="1" u="sng">
                <a:solidFill>
                  <a:schemeClr val="tx2"/>
                </a:solidFill>
                <a:latin typeface="Franklin Gothic Book" pitchFamily="34" charset="0"/>
              </a:rPr>
              <a:t>ALL</a:t>
            </a:r>
            <a:r>
              <a:rPr lang="en-US" sz="2400" u="sng">
                <a:solidFill>
                  <a:schemeClr val="tx2"/>
                </a:solidFill>
                <a:latin typeface="Franklin Gothic Book" pitchFamily="34" charset="0"/>
              </a:rPr>
              <a:t> cell</a:t>
            </a:r>
          </a:p>
        </p:txBody>
      </p:sp>
      <p:sp>
        <p:nvSpPr>
          <p:cNvPr id="46088" name="Rectangle 9"/>
          <p:cNvSpPr>
            <a:spLocks noChangeArrowheads="1"/>
          </p:cNvSpPr>
          <p:nvPr/>
        </p:nvSpPr>
        <p:spPr bwMode="auto">
          <a:xfrm>
            <a:off x="4419600" y="5410200"/>
            <a:ext cx="6096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6089" name="Rectangle 10"/>
          <p:cNvSpPr>
            <a:spLocks noChangeArrowheads="1"/>
          </p:cNvSpPr>
          <p:nvPr/>
        </p:nvSpPr>
        <p:spPr bwMode="auto">
          <a:xfrm>
            <a:off x="4114800" y="6172200"/>
            <a:ext cx="6096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6090" name="Rectangle 11"/>
          <p:cNvSpPr>
            <a:spLocks noChangeArrowheads="1"/>
          </p:cNvSpPr>
          <p:nvPr/>
        </p:nvSpPr>
        <p:spPr bwMode="auto">
          <a:xfrm>
            <a:off x="2590800" y="5257800"/>
            <a:ext cx="4572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 name="Rectangle 8"/>
          <p:cNvSpPr>
            <a:spLocks noChangeArrowheads="1"/>
          </p:cNvSpPr>
          <p:nvPr/>
        </p:nvSpPr>
        <p:spPr bwMode="auto">
          <a:xfrm>
            <a:off x="5715000" y="5105400"/>
            <a:ext cx="4953000" cy="914400"/>
          </a:xfrm>
          <a:prstGeom prst="rect">
            <a:avLst/>
          </a:prstGeom>
          <a:noFill/>
          <a:ln w="9525">
            <a:noFill/>
            <a:miter lim="800000"/>
            <a:headEnd/>
            <a:tailEnd/>
          </a:ln>
        </p:spPr>
        <p:txBody>
          <a:bodyPr/>
          <a:lstStyle/>
          <a:p>
            <a:pPr marL="342900" indent="-342900">
              <a:spcBef>
                <a:spcPct val="20000"/>
              </a:spcBef>
              <a:buClr>
                <a:schemeClr val="accent1"/>
              </a:buClr>
              <a:buSzPct val="70000"/>
              <a:buFont typeface="Wingdings 2" pitchFamily="18" charset="2"/>
              <a:buChar char=""/>
            </a:pPr>
            <a:r>
              <a:rPr lang="en-US" sz="2400" b="1">
                <a:solidFill>
                  <a:schemeClr val="tx2"/>
                </a:solidFill>
                <a:latin typeface="Franklin Gothic Book" pitchFamily="34" charset="0"/>
              </a:rPr>
              <a:t>Removes cell waste just like our kidneys</a:t>
            </a:r>
          </a:p>
        </p:txBody>
      </p:sp>
    </p:spTree>
    <p:extLst>
      <p:ext uri="{BB962C8B-B14F-4D97-AF65-F5344CB8AC3E}">
        <p14:creationId xmlns:p14="http://schemas.microsoft.com/office/powerpoint/2010/main" val="3535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barn(inHorizontal)">
                                      <p:cBhvr>
                                        <p:cTn id="7" dur="500"/>
                                        <p:tgtEl>
                                          <p:spTgt spid="4096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0965">
                                            <p:txEl>
                                              <p:pRg st="0" end="0"/>
                                            </p:txEl>
                                          </p:spTgt>
                                        </p:tgtEl>
                                        <p:attrNameLst>
                                          <p:attrName>style.visibility</p:attrName>
                                        </p:attrNameLst>
                                      </p:cBhvr>
                                      <p:to>
                                        <p:strVal val="visible"/>
                                      </p:to>
                                    </p:set>
                                    <p:animEffect transition="in" filter="dissolve">
                                      <p:cBhvr>
                                        <p:cTn id="12" dur="500"/>
                                        <p:tgtEl>
                                          <p:spTgt spid="4096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40966">
                                            <p:txEl>
                                              <p:pRg st="0" end="0"/>
                                            </p:txEl>
                                          </p:spTgt>
                                        </p:tgtEl>
                                        <p:attrNameLst>
                                          <p:attrName>style.visibility</p:attrName>
                                        </p:attrNameLst>
                                      </p:cBhvr>
                                      <p:to>
                                        <p:strVal val="visible"/>
                                      </p:to>
                                    </p:set>
                                    <p:anim calcmode="lin" valueType="num">
                                      <p:cBhvr>
                                        <p:cTn id="17" dur="1000" fill="hold"/>
                                        <p:tgtEl>
                                          <p:spTgt spid="40966">
                                            <p:txEl>
                                              <p:pRg st="0" end="0"/>
                                            </p:txEl>
                                          </p:spTgt>
                                        </p:tgtEl>
                                        <p:attrNameLst>
                                          <p:attrName>ppt_w</p:attrName>
                                        </p:attrNameLst>
                                      </p:cBhvr>
                                      <p:tavLst>
                                        <p:tav tm="0">
                                          <p:val>
                                            <p:strVal val="#ppt_w+.3"/>
                                          </p:val>
                                        </p:tav>
                                        <p:tav tm="100000">
                                          <p:val>
                                            <p:strVal val="#ppt_w"/>
                                          </p:val>
                                        </p:tav>
                                      </p:tavLst>
                                    </p:anim>
                                    <p:anim calcmode="lin" valueType="num">
                                      <p:cBhvr>
                                        <p:cTn id="18" dur="1000" fill="hold"/>
                                        <p:tgtEl>
                                          <p:spTgt spid="40966">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4096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40967">
                                            <p:txEl>
                                              <p:pRg st="0" end="0"/>
                                            </p:txEl>
                                          </p:spTgt>
                                        </p:tgtEl>
                                        <p:attrNameLst>
                                          <p:attrName>style.visibility</p:attrName>
                                        </p:attrNameLst>
                                      </p:cBhvr>
                                      <p:to>
                                        <p:strVal val="visible"/>
                                      </p:to>
                                    </p:set>
                                    <p:animEffect transition="in" filter="slide(fromBottom)">
                                      <p:cBhvr>
                                        <p:cTn id="24" dur="500"/>
                                        <p:tgtEl>
                                          <p:spTgt spid="4096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0968">
                                            <p:txEl>
                                              <p:pRg st="0" end="0"/>
                                            </p:txEl>
                                          </p:spTgt>
                                        </p:tgtEl>
                                        <p:attrNameLst>
                                          <p:attrName>style.visibility</p:attrName>
                                        </p:attrNameLst>
                                      </p:cBhvr>
                                      <p:to>
                                        <p:strVal val="visible"/>
                                      </p:to>
                                    </p:set>
                                    <p:anim calcmode="lin" valueType="num">
                                      <p:cBhvr additive="base">
                                        <p:cTn id="29" dur="500" fill="hold"/>
                                        <p:tgtEl>
                                          <p:spTgt spid="4096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09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additive="base">
                                        <p:cTn id="3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Function of the kidneys</a:t>
            </a:r>
            <a:endParaRPr lang="en-US" dirty="0"/>
          </a:p>
        </p:txBody>
      </p:sp>
      <p:pic>
        <p:nvPicPr>
          <p:cNvPr id="47106" name="Picture 4" descr="Excretory System Anatomy"/>
          <p:cNvPicPr>
            <a:picLocks noGrp="1" noChangeAspect="1" noChangeArrowheads="1"/>
          </p:cNvPicPr>
          <p:nvPr>
            <p:ph idx="4294967295"/>
          </p:nvPr>
        </p:nvPicPr>
        <p:blipFill>
          <a:blip r:embed="rId2"/>
          <a:srcRect/>
          <a:stretch>
            <a:fillRect/>
          </a:stretch>
        </p:blipFill>
        <p:spPr>
          <a:xfrm>
            <a:off x="5181600" y="1676401"/>
            <a:ext cx="4876800" cy="4157663"/>
          </a:xfrm>
        </p:spPr>
      </p:pic>
      <p:sp>
        <p:nvSpPr>
          <p:cNvPr id="47107" name="Rectangle 5"/>
          <p:cNvSpPr>
            <a:spLocks noChangeArrowheads="1"/>
          </p:cNvSpPr>
          <p:nvPr/>
        </p:nvSpPr>
        <p:spPr bwMode="auto">
          <a:xfrm>
            <a:off x="91440" y="1447800"/>
            <a:ext cx="5623560" cy="5410200"/>
          </a:xfrm>
          <a:prstGeom prst="rect">
            <a:avLst/>
          </a:prstGeom>
          <a:noFill/>
          <a:ln w="9525">
            <a:noFill/>
            <a:miter lim="800000"/>
            <a:headEnd/>
            <a:tailEnd/>
          </a:ln>
        </p:spPr>
        <p:txBody>
          <a:bodyPr/>
          <a:lstStyle/>
          <a:p>
            <a:pPr marL="342900" indent="-342900">
              <a:spcBef>
                <a:spcPct val="20000"/>
              </a:spcBef>
              <a:buClr>
                <a:schemeClr val="accent1"/>
              </a:buClr>
              <a:buSzPct val="70000"/>
              <a:buFont typeface="Wingdings 2" pitchFamily="18" charset="2"/>
              <a:buChar char=""/>
            </a:pPr>
            <a:r>
              <a:rPr lang="en-US" sz="4000" dirty="0">
                <a:solidFill>
                  <a:schemeClr val="tx2"/>
                </a:solidFill>
                <a:latin typeface="Franklin Gothic Book" pitchFamily="34" charset="0"/>
              </a:rPr>
              <a:t>The </a:t>
            </a:r>
            <a:r>
              <a:rPr lang="en-US" sz="4000" dirty="0" smtClean="0">
                <a:solidFill>
                  <a:schemeClr val="tx2"/>
                </a:solidFill>
                <a:latin typeface="Franklin Gothic Book" pitchFamily="34" charset="0"/>
              </a:rPr>
              <a:t> kidneys are part of the urinary system.  This system excrete liquid wastes </a:t>
            </a:r>
            <a:r>
              <a:rPr lang="en-US" sz="4000" dirty="0">
                <a:solidFill>
                  <a:schemeClr val="tx2"/>
                </a:solidFill>
                <a:latin typeface="Franklin Gothic Book" pitchFamily="34" charset="0"/>
              </a:rPr>
              <a:t>from the </a:t>
            </a:r>
            <a:br>
              <a:rPr lang="en-US" sz="4000" dirty="0">
                <a:solidFill>
                  <a:schemeClr val="tx2"/>
                </a:solidFill>
                <a:latin typeface="Franklin Gothic Book" pitchFamily="34" charset="0"/>
              </a:rPr>
            </a:br>
            <a:r>
              <a:rPr lang="en-US" sz="4000" dirty="0">
                <a:solidFill>
                  <a:schemeClr val="tx2"/>
                </a:solidFill>
                <a:latin typeface="Franklin Gothic Book" pitchFamily="34" charset="0"/>
              </a:rPr>
              <a:t>body </a:t>
            </a:r>
          </a:p>
        </p:txBody>
      </p:sp>
    </p:spTree>
    <p:extLst>
      <p:ext uri="{BB962C8B-B14F-4D97-AF65-F5344CB8AC3E}">
        <p14:creationId xmlns:p14="http://schemas.microsoft.com/office/powerpoint/2010/main" val="3703911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1"/>
            <a:ext cx="10515600" cy="1325563"/>
          </a:xfrm>
        </p:spPr>
        <p:txBody>
          <a:bodyPr/>
          <a:lstStyle/>
          <a:p>
            <a:pPr>
              <a:defRPr/>
            </a:pPr>
            <a:r>
              <a:rPr lang="en-US" dirty="0" smtClean="0"/>
              <a:t>Function of the parts:</a:t>
            </a:r>
            <a:endParaRPr lang="en-US" dirty="0"/>
          </a:p>
        </p:txBody>
      </p:sp>
      <p:sp>
        <p:nvSpPr>
          <p:cNvPr id="48130" name="Content Placeholder 2"/>
          <p:cNvSpPr>
            <a:spLocks noGrp="1"/>
          </p:cNvSpPr>
          <p:nvPr>
            <p:ph idx="1"/>
          </p:nvPr>
        </p:nvSpPr>
        <p:spPr>
          <a:xfrm>
            <a:off x="152400" y="948531"/>
            <a:ext cx="10515600" cy="4351338"/>
          </a:xfrm>
        </p:spPr>
        <p:txBody>
          <a:bodyPr/>
          <a:lstStyle/>
          <a:p>
            <a:pPr eaLnBrk="1" hangingPunct="1"/>
            <a:r>
              <a:rPr lang="en-US" dirty="0" smtClean="0">
                <a:solidFill>
                  <a:schemeClr val="hlink"/>
                </a:solidFill>
              </a:rPr>
              <a:t>Diaphragm</a:t>
            </a:r>
          </a:p>
          <a:p>
            <a:pPr eaLnBrk="1" hangingPunct="1"/>
            <a:r>
              <a:rPr lang="en-US" dirty="0" smtClean="0"/>
              <a:t>Bronchial tubes</a:t>
            </a:r>
          </a:p>
          <a:p>
            <a:pPr eaLnBrk="1" hangingPunct="1"/>
            <a:r>
              <a:rPr lang="en-US" dirty="0" smtClean="0">
                <a:solidFill>
                  <a:schemeClr val="folHlink"/>
                </a:solidFill>
              </a:rPr>
              <a:t>Epiglottis</a:t>
            </a:r>
          </a:p>
          <a:p>
            <a:pPr eaLnBrk="1" hangingPunct="1"/>
            <a:r>
              <a:rPr lang="en-US" dirty="0" smtClean="0">
                <a:solidFill>
                  <a:srgbClr val="1C0777"/>
                </a:solidFill>
              </a:rPr>
              <a:t>Alveoli</a:t>
            </a:r>
          </a:p>
          <a:p>
            <a:pPr eaLnBrk="1" hangingPunct="1"/>
            <a:endParaRPr lang="en-US" dirty="0" smtClean="0">
              <a:solidFill>
                <a:srgbClr val="1C0777"/>
              </a:solidFill>
            </a:endParaRPr>
          </a:p>
          <a:p>
            <a:pPr eaLnBrk="1" hangingPunct="1"/>
            <a:endParaRPr lang="en-US" dirty="0" smtClean="0"/>
          </a:p>
        </p:txBody>
      </p:sp>
      <p:sp>
        <p:nvSpPr>
          <p:cNvPr id="48131" name="Rectangle 5"/>
          <p:cNvSpPr>
            <a:spLocks noChangeArrowheads="1"/>
          </p:cNvSpPr>
          <p:nvPr/>
        </p:nvSpPr>
        <p:spPr bwMode="auto">
          <a:xfrm>
            <a:off x="5486400" y="4267200"/>
            <a:ext cx="4876800" cy="1371600"/>
          </a:xfrm>
          <a:prstGeom prst="rect">
            <a:avLst/>
          </a:prstGeom>
          <a:noFill/>
          <a:ln w="9525">
            <a:noFill/>
            <a:miter lim="800000"/>
            <a:headEnd/>
            <a:tailEnd/>
          </a:ln>
        </p:spPr>
        <p:txBody>
          <a:bodyPr/>
          <a:lstStyle/>
          <a:p>
            <a:pPr marL="342900" indent="-342900">
              <a:spcBef>
                <a:spcPct val="20000"/>
              </a:spcBef>
              <a:buClr>
                <a:schemeClr val="accent1"/>
              </a:buClr>
              <a:buSzPct val="70000"/>
              <a:buFont typeface="Wingdings 2" pitchFamily="18" charset="2"/>
              <a:buChar char=""/>
            </a:pPr>
            <a:r>
              <a:rPr lang="en-US" sz="2400">
                <a:solidFill>
                  <a:schemeClr val="tx2"/>
                </a:solidFill>
                <a:latin typeface="Franklin Gothic Book" pitchFamily="34" charset="0"/>
              </a:rPr>
              <a:t>tiny, delicate air sacs deep within the lungs where the gas/blood </a:t>
            </a:r>
            <a:br>
              <a:rPr lang="en-US" sz="2400">
                <a:solidFill>
                  <a:schemeClr val="tx2"/>
                </a:solidFill>
                <a:latin typeface="Franklin Gothic Book" pitchFamily="34" charset="0"/>
              </a:rPr>
            </a:br>
            <a:r>
              <a:rPr lang="en-US" sz="2400">
                <a:solidFill>
                  <a:schemeClr val="tx2"/>
                </a:solidFill>
                <a:latin typeface="Franklin Gothic Book" pitchFamily="34" charset="0"/>
              </a:rPr>
              <a:t>exchange occurs </a:t>
            </a:r>
          </a:p>
        </p:txBody>
      </p:sp>
      <p:sp>
        <p:nvSpPr>
          <p:cNvPr id="48133" name="Rectangle 5"/>
          <p:cNvSpPr>
            <a:spLocks noChangeArrowheads="1"/>
          </p:cNvSpPr>
          <p:nvPr/>
        </p:nvSpPr>
        <p:spPr bwMode="auto">
          <a:xfrm>
            <a:off x="5410200" y="1295400"/>
            <a:ext cx="4876800" cy="838200"/>
          </a:xfrm>
          <a:prstGeom prst="rect">
            <a:avLst/>
          </a:prstGeom>
          <a:noFill/>
          <a:ln w="9525">
            <a:noFill/>
            <a:miter lim="800000"/>
            <a:headEnd/>
            <a:tailEnd/>
          </a:ln>
        </p:spPr>
        <p:txBody>
          <a:bodyPr/>
          <a:lstStyle/>
          <a:p>
            <a:pPr marL="342900" indent="-342900">
              <a:spcBef>
                <a:spcPct val="20000"/>
              </a:spcBef>
              <a:buClr>
                <a:schemeClr val="accent1"/>
              </a:buClr>
              <a:buSzPct val="70000"/>
              <a:buFont typeface="Wingdings 2" pitchFamily="18" charset="2"/>
              <a:buChar char=""/>
            </a:pPr>
            <a:r>
              <a:rPr lang="en-US" sz="2400">
                <a:solidFill>
                  <a:schemeClr val="tx2"/>
                </a:solidFill>
                <a:latin typeface="Franklin Gothic Book" pitchFamily="34" charset="0"/>
              </a:rPr>
              <a:t>Thin muscle used to push the lungs upward during exhaling </a:t>
            </a:r>
          </a:p>
        </p:txBody>
      </p:sp>
      <p:sp>
        <p:nvSpPr>
          <p:cNvPr id="48134" name="Rectangle 5"/>
          <p:cNvSpPr>
            <a:spLocks noChangeArrowheads="1"/>
          </p:cNvSpPr>
          <p:nvPr/>
        </p:nvSpPr>
        <p:spPr bwMode="auto">
          <a:xfrm>
            <a:off x="5410200" y="2286000"/>
            <a:ext cx="4876800" cy="838200"/>
          </a:xfrm>
          <a:prstGeom prst="rect">
            <a:avLst/>
          </a:prstGeom>
          <a:noFill/>
          <a:ln w="9525">
            <a:noFill/>
            <a:miter lim="800000"/>
            <a:headEnd/>
            <a:tailEnd/>
          </a:ln>
        </p:spPr>
        <p:txBody>
          <a:bodyPr/>
          <a:lstStyle/>
          <a:p>
            <a:pPr marL="342900" indent="-342900">
              <a:spcBef>
                <a:spcPct val="20000"/>
              </a:spcBef>
              <a:buClr>
                <a:schemeClr val="accent1"/>
              </a:buClr>
              <a:buSzPct val="70000"/>
              <a:buFont typeface="Wingdings 2" pitchFamily="18" charset="2"/>
              <a:buChar char=""/>
            </a:pPr>
            <a:r>
              <a:rPr lang="en-US" sz="2400">
                <a:solidFill>
                  <a:schemeClr val="tx2"/>
                </a:solidFill>
                <a:latin typeface="Franklin Gothic Book" pitchFamily="34" charset="0"/>
              </a:rPr>
              <a:t>Two passageways from the trachea to the lungs</a:t>
            </a:r>
          </a:p>
        </p:txBody>
      </p:sp>
      <p:pic>
        <p:nvPicPr>
          <p:cNvPr id="48135" name="Picture 7" descr="300px-3DScience_respiratory_labeled"/>
          <p:cNvPicPr>
            <a:picLocks noChangeAspect="1" noChangeArrowheads="1"/>
          </p:cNvPicPr>
          <p:nvPr/>
        </p:nvPicPr>
        <p:blipFill>
          <a:blip r:embed="rId2"/>
          <a:srcRect/>
          <a:stretch>
            <a:fillRect/>
          </a:stretch>
        </p:blipFill>
        <p:spPr bwMode="auto">
          <a:xfrm>
            <a:off x="261257" y="2926080"/>
            <a:ext cx="3939269" cy="3703320"/>
          </a:xfrm>
          <a:prstGeom prst="rect">
            <a:avLst/>
          </a:prstGeom>
          <a:noFill/>
        </p:spPr>
      </p:pic>
      <p:sp>
        <p:nvSpPr>
          <p:cNvPr id="48136" name="Rectangle 5"/>
          <p:cNvSpPr>
            <a:spLocks noChangeArrowheads="1"/>
          </p:cNvSpPr>
          <p:nvPr/>
        </p:nvSpPr>
        <p:spPr bwMode="auto">
          <a:xfrm>
            <a:off x="5486400" y="3200400"/>
            <a:ext cx="4876800" cy="838200"/>
          </a:xfrm>
          <a:prstGeom prst="rect">
            <a:avLst/>
          </a:prstGeom>
          <a:noFill/>
          <a:ln w="9525">
            <a:noFill/>
            <a:miter lim="800000"/>
            <a:headEnd/>
            <a:tailEnd/>
          </a:ln>
        </p:spPr>
        <p:txBody>
          <a:bodyPr/>
          <a:lstStyle/>
          <a:p>
            <a:pPr marL="342900" indent="-342900">
              <a:spcBef>
                <a:spcPct val="20000"/>
              </a:spcBef>
              <a:buClr>
                <a:schemeClr val="accent1"/>
              </a:buClr>
              <a:buSzPct val="70000"/>
              <a:buFont typeface="Wingdings 2" pitchFamily="18" charset="2"/>
              <a:buChar char=""/>
            </a:pPr>
            <a:r>
              <a:rPr lang="en-US" sz="2400">
                <a:solidFill>
                  <a:schemeClr val="tx2"/>
                </a:solidFill>
                <a:latin typeface="Franklin Gothic Book" pitchFamily="34" charset="0"/>
              </a:rPr>
              <a:t>Flap of skin that prevents food from entering the trachea</a:t>
            </a:r>
          </a:p>
        </p:txBody>
      </p:sp>
      <p:sp>
        <p:nvSpPr>
          <p:cNvPr id="48137" name="Line 9"/>
          <p:cNvSpPr>
            <a:spLocks noChangeShapeType="1"/>
          </p:cNvSpPr>
          <p:nvPr/>
        </p:nvSpPr>
        <p:spPr bwMode="auto">
          <a:xfrm flipV="1">
            <a:off x="2219326" y="4572000"/>
            <a:ext cx="3267074" cy="1295400"/>
          </a:xfrm>
          <a:prstGeom prst="line">
            <a:avLst/>
          </a:prstGeom>
          <a:noFill/>
          <a:ln w="76200">
            <a:solidFill>
              <a:srgbClr val="1C0777"/>
            </a:solidFill>
            <a:round/>
            <a:headEnd/>
            <a:tailEnd type="triangle" w="med" len="med"/>
          </a:ln>
          <a:effectLst/>
        </p:spPr>
        <p:txBody>
          <a:bodyPr/>
          <a:lstStyle/>
          <a:p>
            <a:endParaRPr lang="en-US"/>
          </a:p>
        </p:txBody>
      </p:sp>
      <p:sp>
        <p:nvSpPr>
          <p:cNvPr id="48138" name="Line 10"/>
          <p:cNvSpPr>
            <a:spLocks noChangeShapeType="1"/>
          </p:cNvSpPr>
          <p:nvPr/>
        </p:nvSpPr>
        <p:spPr bwMode="auto">
          <a:xfrm flipV="1">
            <a:off x="2752726" y="1600200"/>
            <a:ext cx="2733674" cy="4673237"/>
          </a:xfrm>
          <a:prstGeom prst="line">
            <a:avLst/>
          </a:prstGeom>
          <a:noFill/>
          <a:ln w="76200">
            <a:solidFill>
              <a:schemeClr val="hlink"/>
            </a:solidFill>
            <a:round/>
            <a:headEnd/>
            <a:tailEnd type="triangle" w="med" len="med"/>
          </a:ln>
          <a:effectLst/>
        </p:spPr>
        <p:txBody>
          <a:bodyPr/>
          <a:lstStyle/>
          <a:p>
            <a:endParaRPr lang="en-US"/>
          </a:p>
        </p:txBody>
      </p:sp>
      <p:sp>
        <p:nvSpPr>
          <p:cNvPr id="48139" name="Line 11"/>
          <p:cNvSpPr>
            <a:spLocks noChangeShapeType="1"/>
          </p:cNvSpPr>
          <p:nvPr/>
        </p:nvSpPr>
        <p:spPr bwMode="auto">
          <a:xfrm flipV="1">
            <a:off x="2219326" y="2613342"/>
            <a:ext cx="3267074" cy="2530158"/>
          </a:xfrm>
          <a:prstGeom prst="line">
            <a:avLst/>
          </a:prstGeom>
          <a:noFill/>
          <a:ln w="76200">
            <a:solidFill>
              <a:schemeClr val="tx1"/>
            </a:solidFill>
            <a:round/>
            <a:headEnd/>
            <a:tailEnd type="triangle" w="med" len="med"/>
          </a:ln>
          <a:effectLst/>
        </p:spPr>
        <p:txBody>
          <a:bodyPr/>
          <a:lstStyle/>
          <a:p>
            <a:endParaRPr lang="en-US"/>
          </a:p>
        </p:txBody>
      </p:sp>
      <p:sp>
        <p:nvSpPr>
          <p:cNvPr id="48140" name="Line 12"/>
          <p:cNvSpPr>
            <a:spLocks noChangeShapeType="1"/>
          </p:cNvSpPr>
          <p:nvPr/>
        </p:nvSpPr>
        <p:spPr bwMode="auto">
          <a:xfrm flipV="1">
            <a:off x="2442754" y="3505200"/>
            <a:ext cx="3196046" cy="727869"/>
          </a:xfrm>
          <a:prstGeom prst="line">
            <a:avLst/>
          </a:prstGeom>
          <a:noFill/>
          <a:ln w="76200">
            <a:solidFill>
              <a:schemeClr val="accent1"/>
            </a:solidFill>
            <a:round/>
            <a:headEnd/>
            <a:tailEnd type="triangle" w="med" len="med"/>
          </a:ln>
          <a:effectLst/>
        </p:spPr>
        <p:txBody>
          <a:bodyPr/>
          <a:lstStyle/>
          <a:p>
            <a:endParaRPr lang="en-US"/>
          </a:p>
        </p:txBody>
      </p:sp>
    </p:spTree>
    <p:extLst>
      <p:ext uri="{BB962C8B-B14F-4D97-AF65-F5344CB8AC3E}">
        <p14:creationId xmlns:p14="http://schemas.microsoft.com/office/powerpoint/2010/main" val="1619434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Function of blood vessels and their description</a:t>
            </a:r>
            <a:endParaRPr lang="en-US" dirty="0"/>
          </a:p>
        </p:txBody>
      </p:sp>
      <p:sp>
        <p:nvSpPr>
          <p:cNvPr id="18435" name="Rectangle 3"/>
          <p:cNvSpPr>
            <a:spLocks noGrp="1" noChangeArrowheads="1"/>
          </p:cNvSpPr>
          <p:nvPr>
            <p:ph idx="4294967295"/>
          </p:nvPr>
        </p:nvSpPr>
        <p:spPr>
          <a:xfrm>
            <a:off x="1828800" y="1554163"/>
            <a:ext cx="4191000" cy="4525962"/>
          </a:xfrm>
        </p:spPr>
        <p:txBody>
          <a:bodyPr>
            <a:normAutofit lnSpcReduction="10000"/>
          </a:bodyPr>
          <a:lstStyle/>
          <a:p>
            <a:pPr eaLnBrk="1" hangingPunct="1">
              <a:lnSpc>
                <a:spcPct val="80000"/>
              </a:lnSpc>
              <a:defRPr/>
            </a:pPr>
            <a:r>
              <a:rPr lang="en-US" smtClean="0"/>
              <a:t> </a:t>
            </a:r>
            <a:r>
              <a:rPr lang="en-US" sz="2400" b="1">
                <a:effectLst>
                  <a:outerShdw blurRad="38100" dist="38100" dir="2700000" algn="tl">
                    <a:srgbClr val="C0C0C0"/>
                  </a:outerShdw>
                </a:effectLst>
              </a:rPr>
              <a:t>Arteries </a:t>
            </a:r>
            <a:r>
              <a:rPr lang="en-US" sz="2400"/>
              <a:t>are pipelines that generally carry blood away from the heart.  They carry oxygen-rich blood. (red)</a:t>
            </a:r>
          </a:p>
          <a:p>
            <a:pPr eaLnBrk="1" hangingPunct="1">
              <a:lnSpc>
                <a:spcPct val="80000"/>
              </a:lnSpc>
              <a:defRPr/>
            </a:pPr>
            <a:r>
              <a:rPr lang="en-US" sz="2400" b="1"/>
              <a:t>Veins </a:t>
            </a:r>
            <a:r>
              <a:rPr lang="en-US" sz="2400"/>
              <a:t>generally carry oxygen-poor blood back to the heart from the rest of the body. (blue)</a:t>
            </a:r>
          </a:p>
          <a:p>
            <a:pPr eaLnBrk="1" hangingPunct="1">
              <a:lnSpc>
                <a:spcPct val="80000"/>
              </a:lnSpc>
              <a:defRPr/>
            </a:pPr>
            <a:r>
              <a:rPr lang="en-US" sz="2400" b="1"/>
              <a:t>Capillaries</a:t>
            </a:r>
            <a:r>
              <a:rPr lang="en-US" sz="2400"/>
              <a:t> are microscopic blood vessels that connect </a:t>
            </a:r>
            <a:r>
              <a:rPr lang="en-US" sz="2400">
                <a:effectLst>
                  <a:outerShdw blurRad="38100" dist="38100" dir="2700000" algn="tl">
                    <a:srgbClr val="C0C0C0"/>
                  </a:outerShdw>
                </a:effectLst>
              </a:rPr>
              <a:t>arteries</a:t>
            </a:r>
            <a:r>
              <a:rPr lang="en-US" sz="2400"/>
              <a:t> to veins. </a:t>
            </a:r>
            <a:r>
              <a:rPr lang="en-US" sz="2400" i="1"/>
              <a:t>They are where oxygen &amp; waste exchange occur.</a:t>
            </a:r>
            <a:r>
              <a:rPr lang="en-US" sz="2400"/>
              <a:t> </a:t>
            </a:r>
          </a:p>
          <a:p>
            <a:pPr eaLnBrk="1" hangingPunct="1">
              <a:lnSpc>
                <a:spcPct val="80000"/>
              </a:lnSpc>
              <a:defRPr/>
            </a:pPr>
            <a:r>
              <a:rPr lang="en-US" sz="1800"/>
              <a:t>		</a:t>
            </a:r>
            <a:r>
              <a:rPr lang="en-US" sz="1600"/>
              <a:t>				</a:t>
            </a:r>
          </a:p>
        </p:txBody>
      </p:sp>
      <p:pic>
        <p:nvPicPr>
          <p:cNvPr id="54275" name="Picture 5" descr="http://www.bidmc.org/CentersandDepartments/Departments/Surgery/~/media/Images/CentersandDepartments/CVI/LandingPageGraphics/VascularSurgery/vs_pic.ashx"/>
          <p:cNvPicPr>
            <a:picLocks noChangeAspect="1" noChangeArrowheads="1"/>
          </p:cNvPicPr>
          <p:nvPr/>
        </p:nvPicPr>
        <p:blipFill>
          <a:blip r:embed="rId2"/>
          <a:srcRect/>
          <a:stretch>
            <a:fillRect/>
          </a:stretch>
        </p:blipFill>
        <p:spPr bwMode="auto">
          <a:xfrm>
            <a:off x="6172200" y="1447800"/>
            <a:ext cx="3409950" cy="3505200"/>
          </a:xfrm>
          <a:prstGeom prst="rect">
            <a:avLst/>
          </a:prstGeom>
          <a:noFill/>
          <a:ln w="9525">
            <a:noFill/>
            <a:miter lim="800000"/>
            <a:headEnd/>
            <a:tailEnd/>
          </a:ln>
        </p:spPr>
      </p:pic>
      <p:sp>
        <p:nvSpPr>
          <p:cNvPr id="54276" name="Line 7"/>
          <p:cNvSpPr>
            <a:spLocks noChangeShapeType="1"/>
          </p:cNvSpPr>
          <p:nvPr/>
        </p:nvSpPr>
        <p:spPr bwMode="auto">
          <a:xfrm flipV="1">
            <a:off x="5715000" y="1981200"/>
            <a:ext cx="1524000" cy="152400"/>
          </a:xfrm>
          <a:prstGeom prst="line">
            <a:avLst/>
          </a:prstGeom>
          <a:noFill/>
          <a:ln w="76200">
            <a:solidFill>
              <a:schemeClr val="tx1"/>
            </a:solidFill>
            <a:round/>
            <a:headEnd/>
            <a:tailEnd type="triangle" w="med" len="med"/>
          </a:ln>
        </p:spPr>
        <p:txBody>
          <a:bodyPr/>
          <a:lstStyle/>
          <a:p>
            <a:endParaRPr lang="en-US"/>
          </a:p>
        </p:txBody>
      </p:sp>
      <p:sp>
        <p:nvSpPr>
          <p:cNvPr id="54277" name="Line 8"/>
          <p:cNvSpPr>
            <a:spLocks noChangeShapeType="1"/>
          </p:cNvSpPr>
          <p:nvPr/>
        </p:nvSpPr>
        <p:spPr bwMode="auto">
          <a:xfrm flipV="1">
            <a:off x="5486400" y="3124200"/>
            <a:ext cx="1447800" cy="152400"/>
          </a:xfrm>
          <a:prstGeom prst="line">
            <a:avLst/>
          </a:prstGeom>
          <a:noFill/>
          <a:ln w="76200">
            <a:solidFill>
              <a:schemeClr val="tx1"/>
            </a:solidFill>
            <a:round/>
            <a:headEnd/>
            <a:tailEnd type="triangle" w="med" len="med"/>
          </a:ln>
        </p:spPr>
        <p:txBody>
          <a:bodyPr/>
          <a:lstStyle/>
          <a:p>
            <a:endParaRPr lang="en-US"/>
          </a:p>
        </p:txBody>
      </p:sp>
      <p:sp>
        <p:nvSpPr>
          <p:cNvPr id="54278" name="Line 9"/>
          <p:cNvSpPr>
            <a:spLocks noChangeShapeType="1"/>
          </p:cNvSpPr>
          <p:nvPr/>
        </p:nvSpPr>
        <p:spPr bwMode="auto">
          <a:xfrm flipV="1">
            <a:off x="5791200" y="3886200"/>
            <a:ext cx="2895600" cy="457200"/>
          </a:xfrm>
          <a:prstGeom prst="line">
            <a:avLst/>
          </a:prstGeom>
          <a:noFill/>
          <a:ln w="76200">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268981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Describe what blood pressure is</a:t>
            </a:r>
            <a:endParaRPr lang="en-US" dirty="0"/>
          </a:p>
        </p:txBody>
      </p:sp>
      <p:sp>
        <p:nvSpPr>
          <p:cNvPr id="55298" name="Rectangle 4"/>
          <p:cNvSpPr>
            <a:spLocks noGrp="1" noChangeArrowheads="1"/>
          </p:cNvSpPr>
          <p:nvPr>
            <p:ph idx="4294967295"/>
          </p:nvPr>
        </p:nvSpPr>
        <p:spPr>
          <a:xfrm>
            <a:off x="2209800" y="1524001"/>
            <a:ext cx="2438400" cy="4525963"/>
          </a:xfrm>
        </p:spPr>
        <p:txBody>
          <a:bodyPr/>
          <a:lstStyle/>
          <a:p>
            <a:pPr algn="ctr" eaLnBrk="1" hangingPunct="1">
              <a:buFont typeface="Wingdings 2" pitchFamily="18" charset="2"/>
              <a:buNone/>
            </a:pPr>
            <a:r>
              <a:rPr lang="en-US" smtClean="0"/>
              <a:t>The force of the blood on the walls of the blood vessels.</a:t>
            </a:r>
          </a:p>
        </p:txBody>
      </p:sp>
      <p:pic>
        <p:nvPicPr>
          <p:cNvPr id="55299" name="Picture 5" descr="stethoscope medical stock photography JPG"/>
          <p:cNvPicPr>
            <a:picLocks noChangeAspect="1" noChangeArrowheads="1"/>
          </p:cNvPicPr>
          <p:nvPr/>
        </p:nvPicPr>
        <p:blipFill>
          <a:blip r:embed="rId2"/>
          <a:srcRect/>
          <a:stretch>
            <a:fillRect/>
          </a:stretch>
        </p:blipFill>
        <p:spPr bwMode="auto">
          <a:xfrm>
            <a:off x="5486401" y="2057400"/>
            <a:ext cx="4608513" cy="4184650"/>
          </a:xfrm>
          <a:prstGeom prst="rect">
            <a:avLst/>
          </a:prstGeom>
          <a:noFill/>
          <a:ln w="9525">
            <a:noFill/>
            <a:miter lim="800000"/>
            <a:headEnd/>
            <a:tailEnd/>
          </a:ln>
        </p:spPr>
      </p:pic>
    </p:spTree>
    <p:extLst>
      <p:ext uri="{BB962C8B-B14F-4D97-AF65-F5344CB8AC3E}">
        <p14:creationId xmlns:p14="http://schemas.microsoft.com/office/powerpoint/2010/main" val="142567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2141537"/>
          </a:xfrm>
        </p:spPr>
        <p:txBody>
          <a:bodyPr>
            <a:normAutofit fontScale="90000"/>
          </a:bodyPr>
          <a:lstStyle/>
          <a:p>
            <a:pPr algn="ctr"/>
            <a:r>
              <a:rPr lang="en-US" dirty="0" smtClean="0"/>
              <a:t>Use the information below to complete review handout for the 5</a:t>
            </a:r>
            <a:r>
              <a:rPr lang="en-US" baseline="30000" dirty="0" smtClean="0"/>
              <a:t>th</a:t>
            </a:r>
            <a:r>
              <a:rPr lang="en-US" dirty="0" smtClean="0"/>
              <a:t> 6 week district test.</a:t>
            </a:r>
            <a:br>
              <a:rPr lang="en-US" dirty="0" smtClean="0"/>
            </a:br>
            <a:r>
              <a:rPr lang="en-US" dirty="0" smtClean="0"/>
              <a:t>Numerous Slides are repeat of information but worded differently.</a:t>
            </a:r>
            <a:endParaRPr lang="en-US" dirty="0"/>
          </a:p>
        </p:txBody>
      </p:sp>
      <p:sp>
        <p:nvSpPr>
          <p:cNvPr id="3" name="Content Placeholder 2"/>
          <p:cNvSpPr>
            <a:spLocks noGrp="1"/>
          </p:cNvSpPr>
          <p:nvPr>
            <p:ph idx="1"/>
          </p:nvPr>
        </p:nvSpPr>
        <p:spPr>
          <a:xfrm>
            <a:off x="746760" y="2506662"/>
            <a:ext cx="10515600" cy="4351338"/>
          </a:xfrm>
        </p:spPr>
        <p:txBody>
          <a:bodyPr>
            <a:normAutofit/>
          </a:bodyPr>
          <a:lstStyle/>
          <a:p>
            <a:r>
              <a:rPr lang="en-US" sz="5400" dirty="0" smtClean="0"/>
              <a:t>Additional Information available at..</a:t>
            </a:r>
          </a:p>
          <a:p>
            <a:pPr lvl="1"/>
            <a:r>
              <a:rPr lang="en-US" sz="5400" dirty="0" smtClean="0"/>
              <a:t>Login to </a:t>
            </a:r>
            <a:r>
              <a:rPr lang="en-US" sz="5400" dirty="0" smtClean="0">
                <a:hlinkClick r:id="rId2"/>
              </a:rPr>
              <a:t>www.coachpease.com</a:t>
            </a:r>
            <a:endParaRPr lang="en-US" sz="5400" dirty="0" smtClean="0"/>
          </a:p>
          <a:p>
            <a:pPr lvl="1"/>
            <a:r>
              <a:rPr lang="en-US" sz="5400" dirty="0" smtClean="0"/>
              <a:t>Click on the “5</a:t>
            </a:r>
            <a:r>
              <a:rPr lang="en-US" sz="5400" baseline="30000" dirty="0" smtClean="0"/>
              <a:t>th</a:t>
            </a:r>
            <a:r>
              <a:rPr lang="en-US" sz="5400" dirty="0" smtClean="0"/>
              <a:t> 6 Weeks” link</a:t>
            </a:r>
          </a:p>
          <a:p>
            <a:pPr lvl="1"/>
            <a:r>
              <a:rPr lang="en-US" sz="5400" dirty="0" smtClean="0"/>
              <a:t>Click on the 5</a:t>
            </a:r>
            <a:r>
              <a:rPr lang="en-US" sz="5400" baseline="30000" dirty="0" smtClean="0"/>
              <a:t>th</a:t>
            </a:r>
            <a:r>
              <a:rPr lang="en-US" sz="5400" dirty="0" smtClean="0"/>
              <a:t> 6 Weeks Test Review Folder</a:t>
            </a:r>
            <a:endParaRPr lang="en-US" sz="5400" dirty="0"/>
          </a:p>
        </p:txBody>
      </p:sp>
    </p:spTree>
    <p:extLst>
      <p:ext uri="{BB962C8B-B14F-4D97-AF65-F5344CB8AC3E}">
        <p14:creationId xmlns:p14="http://schemas.microsoft.com/office/powerpoint/2010/main" val="2428311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Energy required for peristalsis</a:t>
            </a:r>
            <a:endParaRPr lang="en-US" dirty="0"/>
          </a:p>
        </p:txBody>
      </p:sp>
      <p:sp>
        <p:nvSpPr>
          <p:cNvPr id="56324" name="Rectangle 4"/>
          <p:cNvSpPr>
            <a:spLocks noGrp="1" noChangeArrowheads="1"/>
          </p:cNvSpPr>
          <p:nvPr>
            <p:ph idx="4294967295"/>
          </p:nvPr>
        </p:nvSpPr>
        <p:spPr>
          <a:noFill/>
        </p:spPr>
        <p:txBody>
          <a:bodyPr/>
          <a:lstStyle/>
          <a:p>
            <a:pPr>
              <a:lnSpc>
                <a:spcPct val="90000"/>
              </a:lnSpc>
            </a:pPr>
            <a:r>
              <a:rPr lang="en-US" sz="4000"/>
              <a:t>The wavelike muscular contractions </a:t>
            </a:r>
          </a:p>
          <a:p>
            <a:pPr>
              <a:lnSpc>
                <a:spcPct val="90000"/>
              </a:lnSpc>
              <a:buFont typeface="Wingdings 2" pitchFamily="18" charset="2"/>
              <a:buNone/>
            </a:pPr>
            <a:r>
              <a:rPr lang="en-US" sz="4000"/>
              <a:t>	of the esophagus by which contents are </a:t>
            </a:r>
            <a:r>
              <a:rPr lang="en-US" sz="4000" b="1">
                <a:solidFill>
                  <a:schemeClr val="accent2"/>
                </a:solidFill>
              </a:rPr>
              <a:t>physically </a:t>
            </a:r>
            <a:r>
              <a:rPr lang="en-US" sz="4000"/>
              <a:t>forced down from the mouth to the stomach.</a:t>
            </a:r>
            <a:br>
              <a:rPr lang="en-US" sz="4000"/>
            </a:br>
            <a:endParaRPr lang="en-US" sz="4000"/>
          </a:p>
        </p:txBody>
      </p:sp>
      <p:sp>
        <p:nvSpPr>
          <p:cNvPr id="56326" name="AutoShape 6"/>
          <p:cNvSpPr>
            <a:spLocks noChangeArrowheads="1"/>
          </p:cNvSpPr>
          <p:nvPr/>
        </p:nvSpPr>
        <p:spPr bwMode="auto">
          <a:xfrm rot="5400000">
            <a:off x="4457700" y="4381500"/>
            <a:ext cx="2286000" cy="1905000"/>
          </a:xfrm>
          <a:prstGeom prst="doubleWave">
            <a:avLst>
              <a:gd name="adj1" fmla="val 6500"/>
              <a:gd name="adj2" fmla="val 0"/>
            </a:avLst>
          </a:prstGeom>
          <a:solidFill>
            <a:schemeClr val="accent1"/>
          </a:solidFill>
          <a:ln w="9525">
            <a:solidFill>
              <a:schemeClr val="tx1"/>
            </a:solidFill>
            <a:miter lim="800000"/>
            <a:headEnd/>
            <a:tailEnd/>
          </a:ln>
          <a:effectLst/>
        </p:spPr>
        <p:txBody>
          <a:bodyPr wrap="none" anchor="ctr"/>
          <a:lstStyle/>
          <a:p>
            <a:endParaRPr lang="en-US"/>
          </a:p>
        </p:txBody>
      </p:sp>
      <p:pic>
        <p:nvPicPr>
          <p:cNvPr id="56327" name="Picture 7" descr="j0213504"/>
          <p:cNvPicPr>
            <a:picLocks noChangeAspect="1" noChangeArrowheads="1" noCrop="1"/>
          </p:cNvPicPr>
          <p:nvPr/>
        </p:nvPicPr>
        <p:blipFill>
          <a:blip r:embed="rId2"/>
          <a:srcRect/>
          <a:stretch>
            <a:fillRect/>
          </a:stretch>
        </p:blipFill>
        <p:spPr bwMode="auto">
          <a:xfrm>
            <a:off x="5029200" y="4495800"/>
            <a:ext cx="1276350" cy="1200150"/>
          </a:xfrm>
          <a:prstGeom prst="rect">
            <a:avLst/>
          </a:prstGeom>
          <a:noFill/>
        </p:spPr>
      </p:pic>
    </p:spTree>
    <p:extLst>
      <p:ext uri="{BB962C8B-B14F-4D97-AF65-F5344CB8AC3E}">
        <p14:creationId xmlns:p14="http://schemas.microsoft.com/office/powerpoint/2010/main" val="1681581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title"/>
          </p:nvPr>
        </p:nvSpPr>
        <p:spPr/>
        <p:txBody>
          <a:bodyPr/>
          <a:lstStyle/>
          <a:p>
            <a:pPr eaLnBrk="1" hangingPunct="1">
              <a:defRPr/>
            </a:pPr>
            <a:r>
              <a:rPr lang="en-US" altLang="en-US" sz="4000" dirty="0" smtClean="0">
                <a:effectLst>
                  <a:outerShdw blurRad="38100" dist="38100" dir="2700000" algn="tl">
                    <a:srgbClr val="C0C0C0"/>
                  </a:outerShdw>
                </a:effectLst>
                <a:latin typeface="Arial Black" panose="020B0A04020102020204" pitchFamily="34" charset="0"/>
              </a:rPr>
              <a:t>What </a:t>
            </a:r>
            <a:r>
              <a:rPr lang="en-US" altLang="en-US" sz="4000" dirty="0">
                <a:effectLst>
                  <a:outerShdw blurRad="38100" dist="38100" dir="2700000" algn="tl">
                    <a:srgbClr val="C0C0C0"/>
                  </a:outerShdw>
                </a:effectLst>
                <a:latin typeface="Arial Black" panose="020B0A04020102020204" pitchFamily="34" charset="0"/>
              </a:rPr>
              <a:t>does a group of cells working together create?</a:t>
            </a:r>
          </a:p>
        </p:txBody>
      </p:sp>
      <p:sp>
        <p:nvSpPr>
          <p:cNvPr id="53252" name="Rectangle 4"/>
          <p:cNvSpPr>
            <a:spLocks noGrp="1" noChangeArrowheads="1"/>
          </p:cNvSpPr>
          <p:nvPr>
            <p:ph type="body" idx="1"/>
          </p:nvPr>
        </p:nvSpPr>
        <p:spPr/>
        <p:txBody>
          <a:bodyPr/>
          <a:lstStyle/>
          <a:p>
            <a:pPr eaLnBrk="1" hangingPunct="1"/>
            <a:r>
              <a:rPr lang="en-US" altLang="en-US" smtClean="0"/>
              <a:t>Tissues</a:t>
            </a:r>
          </a:p>
        </p:txBody>
      </p:sp>
      <p:pic>
        <p:nvPicPr>
          <p:cNvPr id="53253" name="Picture 5" descr="Tissue ty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38400"/>
            <a:ext cx="800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076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anim calcmode="lin" valueType="num">
                                      <p:cBhvr>
                                        <p:cTn id="7" dur="500" decel="50000" fill="hold">
                                          <p:stCondLst>
                                            <p:cond delay="0"/>
                                          </p:stCondLst>
                                        </p:cTn>
                                        <p:tgtEl>
                                          <p:spTgt spid="5325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325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325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325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325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325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325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3252">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53253"/>
                                        </p:tgtEl>
                                        <p:attrNameLst>
                                          <p:attrName>style.visibility</p:attrName>
                                        </p:attrNameLst>
                                      </p:cBhvr>
                                      <p:to>
                                        <p:strVal val="visible"/>
                                      </p:to>
                                    </p:set>
                                    <p:animEffect transition="in" filter="box(in)">
                                      <p:cBhvr>
                                        <p:cTn id="19"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title"/>
          </p:nvPr>
        </p:nvSpPr>
        <p:spPr>
          <a:xfrm>
            <a:off x="182880" y="274638"/>
            <a:ext cx="11887200" cy="2392362"/>
          </a:xfrm>
        </p:spPr>
        <p:txBody>
          <a:bodyPr/>
          <a:lstStyle/>
          <a:p>
            <a:pPr eaLnBrk="1" hangingPunct="1">
              <a:defRPr/>
            </a:pPr>
            <a:r>
              <a:rPr lang="en-US" altLang="en-US" sz="4000" dirty="0" smtClean="0">
                <a:effectLst>
                  <a:outerShdw blurRad="38100" dist="38100" dir="2700000" algn="tl">
                    <a:srgbClr val="C0C0C0"/>
                  </a:outerShdw>
                </a:effectLst>
                <a:latin typeface="Arial Black" panose="020B0A04020102020204" pitchFamily="34" charset="0"/>
              </a:rPr>
              <a:t>Sequence </a:t>
            </a:r>
            <a:r>
              <a:rPr lang="en-US" altLang="en-US" sz="4000" dirty="0">
                <a:effectLst>
                  <a:outerShdw blurRad="38100" dist="38100" dir="2700000" algn="tl">
                    <a:srgbClr val="C0C0C0"/>
                  </a:outerShdw>
                </a:effectLst>
                <a:latin typeface="Arial Black" panose="020B0A04020102020204" pitchFamily="34" charset="0"/>
              </a:rPr>
              <a:t>these words from most complex to most simple:</a:t>
            </a:r>
            <a:br>
              <a:rPr lang="en-US" altLang="en-US" sz="4000" dirty="0">
                <a:effectLst>
                  <a:outerShdw blurRad="38100" dist="38100" dir="2700000" algn="tl">
                    <a:srgbClr val="C0C0C0"/>
                  </a:outerShdw>
                </a:effectLst>
                <a:latin typeface="Arial Black" panose="020B0A04020102020204" pitchFamily="34" charset="0"/>
              </a:rPr>
            </a:br>
            <a:r>
              <a:rPr lang="en-US" altLang="en-US" sz="4000" dirty="0">
                <a:effectLst>
                  <a:outerShdw blurRad="38100" dist="38100" dir="2700000" algn="tl">
                    <a:srgbClr val="C0C0C0"/>
                  </a:outerShdw>
                </a:effectLst>
                <a:latin typeface="Arial Black" panose="020B0A04020102020204" pitchFamily="34" charset="0"/>
              </a:rPr>
              <a:t> cell, organism, organ, organ system, tissue,</a:t>
            </a:r>
            <a:r>
              <a:rPr lang="en-US" altLang="en-US" sz="4000" dirty="0"/>
              <a:t> </a:t>
            </a:r>
          </a:p>
        </p:txBody>
      </p:sp>
      <p:sp>
        <p:nvSpPr>
          <p:cNvPr id="54276" name="Rectangle 4"/>
          <p:cNvSpPr>
            <a:spLocks noGrp="1" noChangeArrowheads="1"/>
          </p:cNvSpPr>
          <p:nvPr>
            <p:ph type="body" idx="1"/>
          </p:nvPr>
        </p:nvSpPr>
        <p:spPr>
          <a:xfrm>
            <a:off x="1524000" y="2819400"/>
            <a:ext cx="9144000" cy="4038600"/>
          </a:xfrm>
        </p:spPr>
        <p:txBody>
          <a:bodyPr/>
          <a:lstStyle/>
          <a:p>
            <a:pPr eaLnBrk="1" hangingPunct="1"/>
            <a:r>
              <a:rPr lang="en-US" altLang="en-US" sz="4400"/>
              <a:t>Organism &gt; organ system &gt; organ &gt; tissue &gt; cell</a:t>
            </a:r>
          </a:p>
        </p:txBody>
      </p:sp>
      <p:pic>
        <p:nvPicPr>
          <p:cNvPr id="54277" name="Picture 5" descr="show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352926"/>
            <a:ext cx="91440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2632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anim calcmode="lin" valueType="num">
                                      <p:cBhvr>
                                        <p:cTn id="7" dur="500" decel="50000" fill="hold">
                                          <p:stCondLst>
                                            <p:cond delay="0"/>
                                          </p:stCondLst>
                                        </p:cTn>
                                        <p:tgtEl>
                                          <p:spTgt spid="5427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427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427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427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427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427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427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427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54277"/>
                                        </p:tgtEl>
                                        <p:attrNameLst>
                                          <p:attrName>style.visibility</p:attrName>
                                        </p:attrNameLst>
                                      </p:cBhvr>
                                      <p:to>
                                        <p:strVal val="visible"/>
                                      </p:to>
                                    </p:set>
                                    <p:animEffect transition="in" filter="diamond(in)">
                                      <p:cBhvr>
                                        <p:cTn id="19" dur="20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title"/>
          </p:nvPr>
        </p:nvSpPr>
        <p:spPr>
          <a:xfrm>
            <a:off x="0" y="274638"/>
            <a:ext cx="12192000" cy="1143000"/>
          </a:xfrm>
        </p:spPr>
        <p:txBody>
          <a:bodyPr>
            <a:normAutofit fontScale="90000"/>
          </a:bodyPr>
          <a:lstStyle/>
          <a:p>
            <a:pPr eaLnBrk="1" hangingPunct="1">
              <a:defRPr/>
            </a:pPr>
            <a:r>
              <a:rPr lang="en-US" altLang="en-US" sz="4000" dirty="0" smtClean="0">
                <a:effectLst>
                  <a:outerShdw blurRad="38100" dist="38100" dir="2700000" algn="tl">
                    <a:srgbClr val="C0C0C0"/>
                  </a:outerShdw>
                </a:effectLst>
                <a:latin typeface="Arial Black" panose="020B0A04020102020204" pitchFamily="34" charset="0"/>
              </a:rPr>
              <a:t>What </a:t>
            </a:r>
            <a:r>
              <a:rPr lang="en-US" altLang="en-US" sz="4000" dirty="0">
                <a:effectLst>
                  <a:outerShdw blurRad="38100" dist="38100" dir="2700000" algn="tl">
                    <a:srgbClr val="C0C0C0"/>
                  </a:outerShdw>
                </a:effectLst>
                <a:latin typeface="Arial Black" panose="020B0A04020102020204" pitchFamily="34" charset="0"/>
              </a:rPr>
              <a:t>do plants, animals, and </a:t>
            </a:r>
            <a:r>
              <a:rPr lang="en-US" altLang="en-US" sz="4000" dirty="0" err="1">
                <a:effectLst>
                  <a:outerShdw blurRad="38100" dist="38100" dir="2700000" algn="tl">
                    <a:srgbClr val="C0C0C0"/>
                  </a:outerShdw>
                </a:effectLst>
                <a:latin typeface="Arial Black" panose="020B0A04020102020204" pitchFamily="34" charset="0"/>
              </a:rPr>
              <a:t>protist</a:t>
            </a:r>
            <a:r>
              <a:rPr lang="en-US" altLang="en-US" sz="4000" dirty="0">
                <a:effectLst>
                  <a:outerShdw blurRad="38100" dist="38100" dir="2700000" algn="tl">
                    <a:srgbClr val="C0C0C0"/>
                  </a:outerShdw>
                </a:effectLst>
                <a:latin typeface="Arial Black" panose="020B0A04020102020204" pitchFamily="34" charset="0"/>
              </a:rPr>
              <a:t> all have in common?</a:t>
            </a:r>
          </a:p>
        </p:txBody>
      </p:sp>
      <p:sp>
        <p:nvSpPr>
          <p:cNvPr id="55300" name="Rectangle 4"/>
          <p:cNvSpPr>
            <a:spLocks noGrp="1" noChangeArrowheads="1"/>
          </p:cNvSpPr>
          <p:nvPr>
            <p:ph type="body" idx="1"/>
          </p:nvPr>
        </p:nvSpPr>
        <p:spPr/>
        <p:txBody>
          <a:bodyPr/>
          <a:lstStyle/>
          <a:p>
            <a:pPr eaLnBrk="1" hangingPunct="1"/>
            <a:r>
              <a:rPr lang="en-US" altLang="en-US" smtClean="0"/>
              <a:t>All are made up of cells</a:t>
            </a:r>
          </a:p>
        </p:txBody>
      </p:sp>
      <p:pic>
        <p:nvPicPr>
          <p:cNvPr id="7173" name="Picture 5" descr="deadly-pla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743200"/>
            <a:ext cx="24384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anim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743200"/>
            <a:ext cx="3429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Protist_coll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2743200"/>
            <a:ext cx="2743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771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anim calcmode="lin" valueType="num">
                                      <p:cBhvr>
                                        <p:cTn id="7" dur="500" decel="50000" fill="hold">
                                          <p:stCondLst>
                                            <p:cond delay="0"/>
                                          </p:stCondLst>
                                        </p:cTn>
                                        <p:tgtEl>
                                          <p:spTgt spid="55300">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5300">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5300">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5300">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5300">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5300">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5300">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53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title"/>
          </p:nvPr>
        </p:nvSpPr>
        <p:spPr>
          <a:xfrm>
            <a:off x="182880" y="274638"/>
            <a:ext cx="11887200" cy="1325562"/>
          </a:xfrm>
        </p:spPr>
        <p:txBody>
          <a:bodyPr>
            <a:normAutofit/>
          </a:bodyPr>
          <a:lstStyle/>
          <a:p>
            <a:pPr eaLnBrk="1" hangingPunct="1">
              <a:defRPr/>
            </a:pPr>
            <a:r>
              <a:rPr lang="en-US" altLang="en-US" sz="4000" dirty="0" smtClean="0">
                <a:effectLst>
                  <a:outerShdw blurRad="38100" dist="38100" dir="2700000" algn="tl">
                    <a:srgbClr val="C0C0C0"/>
                  </a:outerShdw>
                </a:effectLst>
                <a:latin typeface="Arial Black" panose="020B0A04020102020204" pitchFamily="34" charset="0"/>
              </a:rPr>
              <a:t>What </a:t>
            </a:r>
            <a:r>
              <a:rPr lang="en-US" altLang="en-US" sz="4000" dirty="0">
                <a:effectLst>
                  <a:outerShdw blurRad="38100" dist="38100" dir="2700000" algn="tl">
                    <a:srgbClr val="C0C0C0"/>
                  </a:outerShdw>
                </a:effectLst>
                <a:latin typeface="Arial Black" panose="020B0A04020102020204" pitchFamily="34" charset="0"/>
              </a:rPr>
              <a:t>are some similar functions that all cells carry on?</a:t>
            </a:r>
          </a:p>
        </p:txBody>
      </p:sp>
      <p:sp>
        <p:nvSpPr>
          <p:cNvPr id="56324" name="Rectangle 4"/>
          <p:cNvSpPr>
            <a:spLocks noGrp="1" noChangeArrowheads="1"/>
          </p:cNvSpPr>
          <p:nvPr>
            <p:ph type="body" idx="1"/>
          </p:nvPr>
        </p:nvSpPr>
        <p:spPr/>
        <p:txBody>
          <a:bodyPr/>
          <a:lstStyle/>
          <a:p>
            <a:pPr eaLnBrk="1" hangingPunct="1"/>
            <a:r>
              <a:rPr lang="en-US" altLang="en-US" smtClean="0"/>
              <a:t>Reproduce</a:t>
            </a:r>
          </a:p>
          <a:p>
            <a:pPr eaLnBrk="1" hangingPunct="1"/>
            <a:r>
              <a:rPr lang="en-US" altLang="en-US" smtClean="0"/>
              <a:t>Have a nucleus</a:t>
            </a:r>
          </a:p>
          <a:p>
            <a:pPr eaLnBrk="1" hangingPunct="1"/>
            <a:r>
              <a:rPr lang="en-US" altLang="en-US" smtClean="0"/>
              <a:t>Can move</a:t>
            </a:r>
          </a:p>
          <a:p>
            <a:pPr eaLnBrk="1" hangingPunct="1"/>
            <a:r>
              <a:rPr lang="en-US" altLang="en-US" smtClean="0"/>
              <a:t>Grow</a:t>
            </a:r>
          </a:p>
          <a:p>
            <a:pPr eaLnBrk="1" hangingPunct="1"/>
            <a:endParaRPr lang="en-US" altLang="en-US" smtClean="0"/>
          </a:p>
        </p:txBody>
      </p:sp>
      <p:pic>
        <p:nvPicPr>
          <p:cNvPr id="8197" name="Picture 5" descr="Adult-Stem-C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828800"/>
            <a:ext cx="441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728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56324">
                                            <p:txEl>
                                              <p:pRg st="0" end="0"/>
                                            </p:txEl>
                                          </p:spTgt>
                                        </p:tgtEl>
                                        <p:attrNameLst>
                                          <p:attrName>style.visibility</p:attrName>
                                        </p:attrNameLst>
                                      </p:cBhvr>
                                      <p:to>
                                        <p:strVal val="visible"/>
                                      </p:to>
                                    </p:set>
                                    <p:anim calcmode="lin" valueType="num">
                                      <p:cBhvr>
                                        <p:cTn id="7" dur="500" decel="50000" fill="hold">
                                          <p:stCondLst>
                                            <p:cond delay="0"/>
                                          </p:stCondLst>
                                        </p:cTn>
                                        <p:tgtEl>
                                          <p:spTgt spid="5632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632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632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632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632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632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632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6324">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56324">
                                            <p:txEl>
                                              <p:pRg st="1" end="1"/>
                                            </p:txEl>
                                          </p:spTgt>
                                        </p:tgtEl>
                                        <p:attrNameLst>
                                          <p:attrName>style.visibility</p:attrName>
                                        </p:attrNameLst>
                                      </p:cBhvr>
                                      <p:to>
                                        <p:strVal val="visible"/>
                                      </p:to>
                                    </p:set>
                                    <p:anim calcmode="lin" valueType="num">
                                      <p:cBhvr>
                                        <p:cTn id="19" dur="500" decel="50000" fill="hold">
                                          <p:stCondLst>
                                            <p:cond delay="0"/>
                                          </p:stCondLst>
                                        </p:cTn>
                                        <p:tgtEl>
                                          <p:spTgt spid="56324">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6324">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6324">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56324">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6324">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6324">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6324">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6324">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nodeType="clickEffect">
                                  <p:stCondLst>
                                    <p:cond delay="0"/>
                                  </p:stCondLst>
                                  <p:childTnLst>
                                    <p:set>
                                      <p:cBhvr>
                                        <p:cTn id="30" dur="1" fill="hold">
                                          <p:stCondLst>
                                            <p:cond delay="0"/>
                                          </p:stCondLst>
                                        </p:cTn>
                                        <p:tgtEl>
                                          <p:spTgt spid="56324">
                                            <p:txEl>
                                              <p:pRg st="2" end="2"/>
                                            </p:txEl>
                                          </p:spTgt>
                                        </p:tgtEl>
                                        <p:attrNameLst>
                                          <p:attrName>style.visibility</p:attrName>
                                        </p:attrNameLst>
                                      </p:cBhvr>
                                      <p:to>
                                        <p:strVal val="visible"/>
                                      </p:to>
                                    </p:set>
                                    <p:anim calcmode="lin" valueType="num">
                                      <p:cBhvr>
                                        <p:cTn id="31" dur="500" decel="50000" fill="hold">
                                          <p:stCondLst>
                                            <p:cond delay="0"/>
                                          </p:stCondLst>
                                        </p:cTn>
                                        <p:tgtEl>
                                          <p:spTgt spid="56324">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6324">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6324">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56324">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6324">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6324">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6324">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6324">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nodeType="clickEffect">
                                  <p:stCondLst>
                                    <p:cond delay="0"/>
                                  </p:stCondLst>
                                  <p:childTnLst>
                                    <p:set>
                                      <p:cBhvr>
                                        <p:cTn id="42" dur="1" fill="hold">
                                          <p:stCondLst>
                                            <p:cond delay="0"/>
                                          </p:stCondLst>
                                        </p:cTn>
                                        <p:tgtEl>
                                          <p:spTgt spid="56324">
                                            <p:txEl>
                                              <p:pRg st="3" end="3"/>
                                            </p:txEl>
                                          </p:spTgt>
                                        </p:tgtEl>
                                        <p:attrNameLst>
                                          <p:attrName>style.visibility</p:attrName>
                                        </p:attrNameLst>
                                      </p:cBhvr>
                                      <p:to>
                                        <p:strVal val="visible"/>
                                      </p:to>
                                    </p:set>
                                    <p:anim calcmode="lin" valueType="num">
                                      <p:cBhvr>
                                        <p:cTn id="43" dur="500" decel="50000" fill="hold">
                                          <p:stCondLst>
                                            <p:cond delay="0"/>
                                          </p:stCondLst>
                                        </p:cTn>
                                        <p:tgtEl>
                                          <p:spTgt spid="56324">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6324">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6324">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56324">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6324">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6324">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6324">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63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ElodeCells"/>
          <p:cNvPicPr>
            <a:picLocks noChangeAspect="1" noChangeArrowheads="1"/>
          </p:cNvPicPr>
          <p:nvPr/>
        </p:nvPicPr>
        <p:blipFill>
          <a:blip r:embed="rId2">
            <a:lum bright="70000" contrast="-50000"/>
            <a:extLst>
              <a:ext uri="{28A0092B-C50C-407E-A947-70E740481C1C}">
                <a14:useLocalDpi xmlns:a14="http://schemas.microsoft.com/office/drawing/2010/main" val="0"/>
              </a:ext>
            </a:extLst>
          </a:blip>
          <a:srcRect/>
          <a:stretch>
            <a:fillRect/>
          </a:stretch>
        </p:blipFill>
        <p:spPr bwMode="auto">
          <a:xfrm>
            <a:off x="1524000" y="-304800"/>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 descr="11971-1"/>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6248400" y="0"/>
            <a:ext cx="441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Rectangle 2"/>
          <p:cNvSpPr>
            <a:spLocks noGrp="1" noChangeArrowheads="1"/>
          </p:cNvSpPr>
          <p:nvPr>
            <p:ph type="title"/>
          </p:nvPr>
        </p:nvSpPr>
        <p:spPr>
          <a:xfrm>
            <a:off x="1676400" y="304800"/>
            <a:ext cx="8686800" cy="1143000"/>
          </a:xfrm>
        </p:spPr>
        <p:txBody>
          <a:bodyPr>
            <a:normAutofit/>
          </a:bodyPr>
          <a:lstStyle/>
          <a:p>
            <a:pPr eaLnBrk="1" hangingPunct="1">
              <a:defRPr/>
            </a:pPr>
            <a:r>
              <a:rPr lang="en-US" altLang="en-US" sz="4800" dirty="0" smtClean="0">
                <a:effectLst>
                  <a:outerShdw blurRad="38100" dist="38100" dir="2700000" algn="tl">
                    <a:srgbClr val="C0C0C0"/>
                  </a:outerShdw>
                </a:effectLst>
                <a:latin typeface="Arial Black" panose="020B0A04020102020204" pitchFamily="34" charset="0"/>
              </a:rPr>
              <a:t>What </a:t>
            </a:r>
            <a:r>
              <a:rPr lang="en-US" altLang="en-US" sz="4800" dirty="0">
                <a:effectLst>
                  <a:outerShdw blurRad="38100" dist="38100" dir="2700000" algn="tl">
                    <a:srgbClr val="C0C0C0"/>
                  </a:outerShdw>
                </a:effectLst>
                <a:latin typeface="Arial Black" panose="020B0A04020102020204" pitchFamily="34" charset="0"/>
              </a:rPr>
              <a:t>is homeostasis?</a:t>
            </a:r>
          </a:p>
        </p:txBody>
      </p:sp>
      <p:sp>
        <p:nvSpPr>
          <p:cNvPr id="76803" name="Rectangle 3"/>
          <p:cNvSpPr>
            <a:spLocks noGrp="1" noChangeArrowheads="1"/>
          </p:cNvSpPr>
          <p:nvPr>
            <p:ph type="body" idx="1"/>
          </p:nvPr>
        </p:nvSpPr>
        <p:spPr>
          <a:xfrm>
            <a:off x="1524000" y="1600201"/>
            <a:ext cx="9144000" cy="4525963"/>
          </a:xfrm>
        </p:spPr>
        <p:txBody>
          <a:bodyPr/>
          <a:lstStyle/>
          <a:p>
            <a:pPr eaLnBrk="1" hangingPunct="1">
              <a:defRPr/>
            </a:pPr>
            <a:r>
              <a:rPr lang="en-US" altLang="en-US" sz="4000">
                <a:effectLst>
                  <a:outerShdw blurRad="38100" dist="38100" dir="2700000" algn="tl">
                    <a:srgbClr val="C0C0C0"/>
                  </a:outerShdw>
                </a:effectLst>
                <a:latin typeface="Arial Black" panose="020B0A04020102020204" pitchFamily="34" charset="0"/>
              </a:rPr>
              <a:t>The ability or tendency of an organism or cell to maintain  internal equilibrium by adjusting its physiological processes.</a:t>
            </a:r>
            <a:br>
              <a:rPr lang="en-US" altLang="en-US" sz="4000">
                <a:effectLst>
                  <a:outerShdw blurRad="38100" dist="38100" dir="2700000" algn="tl">
                    <a:srgbClr val="C0C0C0"/>
                  </a:outerShdw>
                </a:effectLst>
                <a:latin typeface="Arial Black" panose="020B0A04020102020204" pitchFamily="34" charset="0"/>
              </a:rPr>
            </a:br>
            <a:endParaRPr lang="en-US" altLang="en-US" sz="4000">
              <a:effectLst>
                <a:outerShdw blurRad="38100" dist="38100" dir="2700000" algn="tl">
                  <a:srgbClr val="C0C0C0"/>
                </a:outerShdw>
              </a:effectLst>
              <a:latin typeface="Arial Black" panose="020B0A04020102020204" pitchFamily="34" charset="0"/>
            </a:endParaRPr>
          </a:p>
          <a:p>
            <a:pPr eaLnBrk="1" hangingPunct="1">
              <a:defRPr/>
            </a:pPr>
            <a:r>
              <a:rPr lang="en-US" altLang="en-US" sz="4000">
                <a:effectLst>
                  <a:outerShdw blurRad="38100" dist="38100" dir="2700000" algn="tl">
                    <a:srgbClr val="C0C0C0"/>
                  </a:outerShdw>
                </a:effectLst>
                <a:latin typeface="Arial Black" panose="020B0A04020102020204" pitchFamily="34" charset="0"/>
              </a:rPr>
              <a:t>Organism is in balance.</a:t>
            </a:r>
          </a:p>
        </p:txBody>
      </p:sp>
    </p:spTree>
    <p:extLst>
      <p:ext uri="{BB962C8B-B14F-4D97-AF65-F5344CB8AC3E}">
        <p14:creationId xmlns:p14="http://schemas.microsoft.com/office/powerpoint/2010/main" val="2645982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blinds(horizontal)">
                                      <p:cBhvr>
                                        <p:cTn id="7" dur="500"/>
                                        <p:tgtEl>
                                          <p:spTgt spid="76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6803">
                                            <p:txEl>
                                              <p:pRg st="1" end="1"/>
                                            </p:txEl>
                                          </p:spTgt>
                                        </p:tgtEl>
                                        <p:attrNameLst>
                                          <p:attrName>style.visibility</p:attrName>
                                        </p:attrNameLst>
                                      </p:cBhvr>
                                      <p:to>
                                        <p:strVal val="visible"/>
                                      </p:to>
                                    </p:set>
                                    <p:animEffect transition="in" filter="blinds(horizontal)">
                                      <p:cBhvr>
                                        <p:cTn id="12" dur="500"/>
                                        <p:tgtEl>
                                          <p:spTgt spid="768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5" descr="361980-a-blue-purple-background-with-dna-strand-and-genetic-code"/>
          <p:cNvPicPr>
            <a:picLocks noChangeAspect="1" noChangeArrowheads="1"/>
          </p:cNvPicPr>
          <p:nvPr/>
        </p:nvPicPr>
        <p:blipFill>
          <a:blip r:embed="rId2">
            <a:lum bright="50000" contrast="-50000"/>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520" name="Group 64"/>
          <p:cNvGraphicFramePr>
            <a:graphicFrameLocks noGrp="1"/>
          </p:cNvGraphicFramePr>
          <p:nvPr>
            <p:ph/>
          </p:nvPr>
        </p:nvGraphicFramePr>
        <p:xfrm>
          <a:off x="1524000" y="0"/>
          <a:ext cx="9144000" cy="6872290"/>
        </p:xfrm>
        <a:graphic>
          <a:graphicData uri="http://schemas.openxmlformats.org/drawingml/2006/table">
            <a:tbl>
              <a:tblPr/>
              <a:tblGrid>
                <a:gridCol w="2794000">
                  <a:extLst>
                    <a:ext uri="{9D8B030D-6E8A-4147-A177-3AD203B41FA5}">
                      <a16:colId xmlns:a16="http://schemas.microsoft.com/office/drawing/2014/main" val="755761802"/>
                    </a:ext>
                  </a:extLst>
                </a:gridCol>
                <a:gridCol w="6350000">
                  <a:extLst>
                    <a:ext uri="{9D8B030D-6E8A-4147-A177-3AD203B41FA5}">
                      <a16:colId xmlns:a16="http://schemas.microsoft.com/office/drawing/2014/main" val="3681563815"/>
                    </a:ext>
                  </a:extLst>
                </a:gridCol>
              </a:tblGrid>
              <a:tr h="4445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Body 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65452763"/>
                  </a:ext>
                </a:extLst>
              </a:tr>
              <a:tr h="584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Transports materials to and from the body cells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36318170"/>
                  </a:ext>
                </a:extLst>
              </a:tr>
              <a:tr h="5826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Exchanges oxygen and carbon dioxide gases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7554738"/>
                  </a:ext>
                </a:extLst>
              </a:tr>
              <a:tr h="5826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Breaks down food and absorbs digestive materials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6142553"/>
                  </a:ext>
                </a:extLst>
              </a:tr>
              <a:tr h="5826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Removes wastes from blood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2967860"/>
                  </a:ext>
                </a:extLst>
              </a:tr>
              <a:tr h="584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Enables the body to move: keeps the heart beating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78855433"/>
                  </a:ext>
                </a:extLst>
              </a:tr>
              <a:tr h="5810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Sends messages through out the body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80728375"/>
                  </a:ext>
                </a:extLst>
              </a:tr>
              <a:tr h="5397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Controls many body process by means of chemicals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4312650"/>
                  </a:ext>
                </a:extLst>
              </a:tr>
              <a:tr h="5381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Produces offspring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2895670"/>
                  </a:ext>
                </a:extLst>
              </a:tr>
              <a:tr h="584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Supports and protects the body: makes blood cells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990906"/>
                  </a:ext>
                </a:extLst>
              </a:tr>
              <a:tr h="5397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Fights disease and infection in the body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04551620"/>
                  </a:ext>
                </a:extLst>
              </a:tr>
              <a:tr h="7286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Protects and covers internal structures from the outside environment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3316211"/>
                  </a:ext>
                </a:extLst>
              </a:tr>
            </a:tbl>
          </a:graphicData>
        </a:graphic>
      </p:graphicFrame>
      <p:sp>
        <p:nvSpPr>
          <p:cNvPr id="19522" name="WordArt 66"/>
          <p:cNvSpPr>
            <a:spLocks noChangeArrowheads="1" noChangeShapeType="1" noTextEdit="1"/>
          </p:cNvSpPr>
          <p:nvPr/>
        </p:nvSpPr>
        <p:spPr bwMode="auto">
          <a:xfrm>
            <a:off x="1676400" y="533400"/>
            <a:ext cx="2552700" cy="4572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panose="020B0A04020102020204" pitchFamily="34" charset="0"/>
              </a:rPr>
              <a:t>circulatory</a:t>
            </a:r>
          </a:p>
        </p:txBody>
      </p:sp>
      <p:sp>
        <p:nvSpPr>
          <p:cNvPr id="19523" name="WordArt 67"/>
          <p:cNvSpPr>
            <a:spLocks noChangeArrowheads="1" noChangeShapeType="1" noTextEdit="1"/>
          </p:cNvSpPr>
          <p:nvPr/>
        </p:nvSpPr>
        <p:spPr bwMode="auto">
          <a:xfrm>
            <a:off x="1676400" y="1143000"/>
            <a:ext cx="2419350" cy="3810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panose="020B0A04020102020204" pitchFamily="34" charset="0"/>
              </a:rPr>
              <a:t>Respiratory</a:t>
            </a:r>
          </a:p>
        </p:txBody>
      </p:sp>
      <p:sp>
        <p:nvSpPr>
          <p:cNvPr id="19524" name="WordArt 68"/>
          <p:cNvSpPr>
            <a:spLocks noChangeArrowheads="1" noChangeShapeType="1" noTextEdit="1"/>
          </p:cNvSpPr>
          <p:nvPr/>
        </p:nvSpPr>
        <p:spPr bwMode="auto">
          <a:xfrm>
            <a:off x="1752600" y="1676400"/>
            <a:ext cx="2324100" cy="4572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panose="020B0A04020102020204" pitchFamily="34" charset="0"/>
              </a:rPr>
              <a:t>Digestive</a:t>
            </a:r>
          </a:p>
        </p:txBody>
      </p:sp>
      <p:sp>
        <p:nvSpPr>
          <p:cNvPr id="19525" name="WordArt 69"/>
          <p:cNvSpPr>
            <a:spLocks noChangeArrowheads="1" noChangeShapeType="1" noTextEdit="1"/>
          </p:cNvSpPr>
          <p:nvPr/>
        </p:nvSpPr>
        <p:spPr bwMode="auto">
          <a:xfrm>
            <a:off x="1676401" y="2286000"/>
            <a:ext cx="2428875" cy="3810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panose="020B0A04020102020204" pitchFamily="34" charset="0"/>
              </a:rPr>
              <a:t>Excretory</a:t>
            </a:r>
          </a:p>
        </p:txBody>
      </p:sp>
      <p:sp>
        <p:nvSpPr>
          <p:cNvPr id="19526" name="WordArt 70"/>
          <p:cNvSpPr>
            <a:spLocks noChangeArrowheads="1" noChangeShapeType="1" noTextEdit="1"/>
          </p:cNvSpPr>
          <p:nvPr/>
        </p:nvSpPr>
        <p:spPr bwMode="auto">
          <a:xfrm>
            <a:off x="1752601" y="2819400"/>
            <a:ext cx="2276475" cy="4572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panose="020B0A04020102020204" pitchFamily="34" charset="0"/>
              </a:rPr>
              <a:t>Muscular</a:t>
            </a:r>
          </a:p>
        </p:txBody>
      </p:sp>
      <p:sp>
        <p:nvSpPr>
          <p:cNvPr id="19527" name="WordArt 71"/>
          <p:cNvSpPr>
            <a:spLocks noChangeArrowheads="1" noChangeShapeType="1" noTextEdit="1"/>
          </p:cNvSpPr>
          <p:nvPr/>
        </p:nvSpPr>
        <p:spPr bwMode="auto">
          <a:xfrm>
            <a:off x="1676400" y="3429000"/>
            <a:ext cx="2438400" cy="3810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panose="020B0A04020102020204" pitchFamily="34" charset="0"/>
              </a:rPr>
              <a:t>Nervous</a:t>
            </a:r>
          </a:p>
        </p:txBody>
      </p:sp>
      <p:sp>
        <p:nvSpPr>
          <p:cNvPr id="19528" name="WordArt 72"/>
          <p:cNvSpPr>
            <a:spLocks noChangeArrowheads="1" noChangeShapeType="1" noTextEdit="1"/>
          </p:cNvSpPr>
          <p:nvPr/>
        </p:nvSpPr>
        <p:spPr bwMode="auto">
          <a:xfrm>
            <a:off x="1752600" y="4038600"/>
            <a:ext cx="2514600" cy="3810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panose="020B0A04020102020204" pitchFamily="34" charset="0"/>
              </a:rPr>
              <a:t>Endocrine</a:t>
            </a:r>
          </a:p>
        </p:txBody>
      </p:sp>
      <p:sp>
        <p:nvSpPr>
          <p:cNvPr id="19529" name="WordArt 73"/>
          <p:cNvSpPr>
            <a:spLocks noChangeArrowheads="1" noChangeShapeType="1" noTextEdit="1"/>
          </p:cNvSpPr>
          <p:nvPr/>
        </p:nvSpPr>
        <p:spPr bwMode="auto">
          <a:xfrm>
            <a:off x="1676400" y="4572000"/>
            <a:ext cx="2514600" cy="3810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panose="020B0A04020102020204" pitchFamily="34" charset="0"/>
              </a:rPr>
              <a:t>Reproductive</a:t>
            </a:r>
          </a:p>
        </p:txBody>
      </p:sp>
      <p:sp>
        <p:nvSpPr>
          <p:cNvPr id="19530" name="WordArt 74"/>
          <p:cNvSpPr>
            <a:spLocks noChangeArrowheads="1" noChangeShapeType="1" noTextEdit="1"/>
          </p:cNvSpPr>
          <p:nvPr/>
        </p:nvSpPr>
        <p:spPr bwMode="auto">
          <a:xfrm>
            <a:off x="1676400" y="5105400"/>
            <a:ext cx="2438400" cy="3810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panose="020B0A04020102020204" pitchFamily="34" charset="0"/>
              </a:rPr>
              <a:t>Skeletal</a:t>
            </a:r>
          </a:p>
        </p:txBody>
      </p:sp>
      <p:sp>
        <p:nvSpPr>
          <p:cNvPr id="19531" name="WordArt 75"/>
          <p:cNvSpPr>
            <a:spLocks noChangeArrowheads="1" noChangeShapeType="1" noTextEdit="1"/>
          </p:cNvSpPr>
          <p:nvPr/>
        </p:nvSpPr>
        <p:spPr bwMode="auto">
          <a:xfrm>
            <a:off x="1676400" y="5715000"/>
            <a:ext cx="2438400" cy="3048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panose="020B0A04020102020204" pitchFamily="34" charset="0"/>
              </a:rPr>
              <a:t>Immune</a:t>
            </a:r>
          </a:p>
        </p:txBody>
      </p:sp>
      <p:sp>
        <p:nvSpPr>
          <p:cNvPr id="19532" name="WordArt 76"/>
          <p:cNvSpPr>
            <a:spLocks noChangeArrowheads="1" noChangeShapeType="1" noTextEdit="1"/>
          </p:cNvSpPr>
          <p:nvPr/>
        </p:nvSpPr>
        <p:spPr bwMode="auto">
          <a:xfrm>
            <a:off x="1676400" y="6210300"/>
            <a:ext cx="2514600" cy="4953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panose="020B0A04020102020204" pitchFamily="34" charset="0"/>
              </a:rPr>
              <a:t>Integrumentary</a:t>
            </a:r>
          </a:p>
        </p:txBody>
      </p:sp>
    </p:spTree>
    <p:extLst>
      <p:ext uri="{BB962C8B-B14F-4D97-AF65-F5344CB8AC3E}">
        <p14:creationId xmlns:p14="http://schemas.microsoft.com/office/powerpoint/2010/main" val="2419579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19522"/>
                                        </p:tgtEl>
                                        <p:attrNameLst>
                                          <p:attrName>style.visibility</p:attrName>
                                        </p:attrNameLst>
                                      </p:cBhvr>
                                      <p:to>
                                        <p:strVal val="visible"/>
                                      </p:to>
                                    </p:set>
                                    <p:anim calcmode="lin" valueType="num">
                                      <p:cBhvr>
                                        <p:cTn id="7" dur="500" decel="50000" fill="hold">
                                          <p:stCondLst>
                                            <p:cond delay="0"/>
                                          </p:stCondLst>
                                        </p:cTn>
                                        <p:tgtEl>
                                          <p:spTgt spid="1952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52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522"/>
                                        </p:tgtEl>
                                        <p:attrNameLst>
                                          <p:attrName>ppt_w</p:attrName>
                                        </p:attrNameLst>
                                      </p:cBhvr>
                                      <p:tavLst>
                                        <p:tav tm="0">
                                          <p:val>
                                            <p:strVal val="#ppt_w*.05"/>
                                          </p:val>
                                        </p:tav>
                                        <p:tav tm="100000">
                                          <p:val>
                                            <p:strVal val="#ppt_w"/>
                                          </p:val>
                                        </p:tav>
                                      </p:tavLst>
                                    </p:anim>
                                    <p:anim calcmode="lin" valueType="num">
                                      <p:cBhvr>
                                        <p:cTn id="10" dur="1000" fill="hold"/>
                                        <p:tgtEl>
                                          <p:spTgt spid="1952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52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52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52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52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19523"/>
                                        </p:tgtEl>
                                        <p:attrNameLst>
                                          <p:attrName>style.visibility</p:attrName>
                                        </p:attrNameLst>
                                      </p:cBhvr>
                                      <p:to>
                                        <p:strVal val="visible"/>
                                      </p:to>
                                    </p:set>
                                    <p:anim calcmode="lin" valueType="num">
                                      <p:cBhvr>
                                        <p:cTn id="19" dur="500" decel="50000" fill="hold">
                                          <p:stCondLst>
                                            <p:cond delay="0"/>
                                          </p:stCondLst>
                                        </p:cTn>
                                        <p:tgtEl>
                                          <p:spTgt spid="1952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952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9523"/>
                                        </p:tgtEl>
                                        <p:attrNameLst>
                                          <p:attrName>ppt_w</p:attrName>
                                        </p:attrNameLst>
                                      </p:cBhvr>
                                      <p:tavLst>
                                        <p:tav tm="0">
                                          <p:val>
                                            <p:strVal val="#ppt_w*.05"/>
                                          </p:val>
                                        </p:tav>
                                        <p:tav tm="100000">
                                          <p:val>
                                            <p:strVal val="#ppt_w"/>
                                          </p:val>
                                        </p:tav>
                                      </p:tavLst>
                                    </p:anim>
                                    <p:anim calcmode="lin" valueType="num">
                                      <p:cBhvr>
                                        <p:cTn id="22" dur="1000" fill="hold"/>
                                        <p:tgtEl>
                                          <p:spTgt spid="1952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952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952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952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952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nodeType="clickEffect">
                                  <p:stCondLst>
                                    <p:cond delay="0"/>
                                  </p:stCondLst>
                                  <p:childTnLst>
                                    <p:set>
                                      <p:cBhvr>
                                        <p:cTn id="30" dur="1" fill="hold">
                                          <p:stCondLst>
                                            <p:cond delay="0"/>
                                          </p:stCondLst>
                                        </p:cTn>
                                        <p:tgtEl>
                                          <p:spTgt spid="19524"/>
                                        </p:tgtEl>
                                        <p:attrNameLst>
                                          <p:attrName>style.visibility</p:attrName>
                                        </p:attrNameLst>
                                      </p:cBhvr>
                                      <p:to>
                                        <p:strVal val="visible"/>
                                      </p:to>
                                    </p:set>
                                    <p:anim calcmode="lin" valueType="num">
                                      <p:cBhvr>
                                        <p:cTn id="31" dur="500" decel="50000" fill="hold">
                                          <p:stCondLst>
                                            <p:cond delay="0"/>
                                          </p:stCondLst>
                                        </p:cTn>
                                        <p:tgtEl>
                                          <p:spTgt spid="1952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952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9524"/>
                                        </p:tgtEl>
                                        <p:attrNameLst>
                                          <p:attrName>ppt_w</p:attrName>
                                        </p:attrNameLst>
                                      </p:cBhvr>
                                      <p:tavLst>
                                        <p:tav tm="0">
                                          <p:val>
                                            <p:strVal val="#ppt_w*.05"/>
                                          </p:val>
                                        </p:tav>
                                        <p:tav tm="100000">
                                          <p:val>
                                            <p:strVal val="#ppt_w"/>
                                          </p:val>
                                        </p:tav>
                                      </p:tavLst>
                                    </p:anim>
                                    <p:anim calcmode="lin" valueType="num">
                                      <p:cBhvr>
                                        <p:cTn id="34" dur="1000" fill="hold"/>
                                        <p:tgtEl>
                                          <p:spTgt spid="1952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952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952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952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952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nodeType="clickEffect">
                                  <p:stCondLst>
                                    <p:cond delay="0"/>
                                  </p:stCondLst>
                                  <p:childTnLst>
                                    <p:set>
                                      <p:cBhvr>
                                        <p:cTn id="42" dur="1" fill="hold">
                                          <p:stCondLst>
                                            <p:cond delay="0"/>
                                          </p:stCondLst>
                                        </p:cTn>
                                        <p:tgtEl>
                                          <p:spTgt spid="19525"/>
                                        </p:tgtEl>
                                        <p:attrNameLst>
                                          <p:attrName>style.visibility</p:attrName>
                                        </p:attrNameLst>
                                      </p:cBhvr>
                                      <p:to>
                                        <p:strVal val="visible"/>
                                      </p:to>
                                    </p:set>
                                    <p:anim calcmode="lin" valueType="num">
                                      <p:cBhvr>
                                        <p:cTn id="43" dur="500" decel="50000" fill="hold">
                                          <p:stCondLst>
                                            <p:cond delay="0"/>
                                          </p:stCondLst>
                                        </p:cTn>
                                        <p:tgtEl>
                                          <p:spTgt spid="1952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952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9525"/>
                                        </p:tgtEl>
                                        <p:attrNameLst>
                                          <p:attrName>ppt_w</p:attrName>
                                        </p:attrNameLst>
                                      </p:cBhvr>
                                      <p:tavLst>
                                        <p:tav tm="0">
                                          <p:val>
                                            <p:strVal val="#ppt_w*.05"/>
                                          </p:val>
                                        </p:tav>
                                        <p:tav tm="100000">
                                          <p:val>
                                            <p:strVal val="#ppt_w"/>
                                          </p:val>
                                        </p:tav>
                                      </p:tavLst>
                                    </p:anim>
                                    <p:anim calcmode="lin" valueType="num">
                                      <p:cBhvr>
                                        <p:cTn id="46" dur="1000" fill="hold"/>
                                        <p:tgtEl>
                                          <p:spTgt spid="1952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952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952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952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952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5" presetClass="entr" presetSubtype="0" fill="hold" nodeType="clickEffect">
                                  <p:stCondLst>
                                    <p:cond delay="0"/>
                                  </p:stCondLst>
                                  <p:childTnLst>
                                    <p:set>
                                      <p:cBhvr>
                                        <p:cTn id="54" dur="1" fill="hold">
                                          <p:stCondLst>
                                            <p:cond delay="0"/>
                                          </p:stCondLst>
                                        </p:cTn>
                                        <p:tgtEl>
                                          <p:spTgt spid="19526"/>
                                        </p:tgtEl>
                                        <p:attrNameLst>
                                          <p:attrName>style.visibility</p:attrName>
                                        </p:attrNameLst>
                                      </p:cBhvr>
                                      <p:to>
                                        <p:strVal val="visible"/>
                                      </p:to>
                                    </p:set>
                                    <p:anim calcmode="lin" valueType="num">
                                      <p:cBhvr>
                                        <p:cTn id="55" dur="500" decel="50000" fill="hold">
                                          <p:stCondLst>
                                            <p:cond delay="0"/>
                                          </p:stCondLst>
                                        </p:cTn>
                                        <p:tgtEl>
                                          <p:spTgt spid="19526"/>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9526"/>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9526"/>
                                        </p:tgtEl>
                                        <p:attrNameLst>
                                          <p:attrName>ppt_w</p:attrName>
                                        </p:attrNameLst>
                                      </p:cBhvr>
                                      <p:tavLst>
                                        <p:tav tm="0">
                                          <p:val>
                                            <p:strVal val="#ppt_w*.05"/>
                                          </p:val>
                                        </p:tav>
                                        <p:tav tm="100000">
                                          <p:val>
                                            <p:strVal val="#ppt_w"/>
                                          </p:val>
                                        </p:tav>
                                      </p:tavLst>
                                    </p:anim>
                                    <p:anim calcmode="lin" valueType="num">
                                      <p:cBhvr>
                                        <p:cTn id="58" dur="1000" fill="hold"/>
                                        <p:tgtEl>
                                          <p:spTgt spid="19526"/>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9526"/>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9526"/>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9526"/>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952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5" presetClass="entr" presetSubtype="0" fill="hold" nodeType="clickEffect">
                                  <p:stCondLst>
                                    <p:cond delay="0"/>
                                  </p:stCondLst>
                                  <p:childTnLst>
                                    <p:set>
                                      <p:cBhvr>
                                        <p:cTn id="66" dur="1" fill="hold">
                                          <p:stCondLst>
                                            <p:cond delay="0"/>
                                          </p:stCondLst>
                                        </p:cTn>
                                        <p:tgtEl>
                                          <p:spTgt spid="19527"/>
                                        </p:tgtEl>
                                        <p:attrNameLst>
                                          <p:attrName>style.visibility</p:attrName>
                                        </p:attrNameLst>
                                      </p:cBhvr>
                                      <p:to>
                                        <p:strVal val="visible"/>
                                      </p:to>
                                    </p:set>
                                    <p:anim calcmode="lin" valueType="num">
                                      <p:cBhvr>
                                        <p:cTn id="67" dur="500" decel="50000" fill="hold">
                                          <p:stCondLst>
                                            <p:cond delay="0"/>
                                          </p:stCondLst>
                                        </p:cTn>
                                        <p:tgtEl>
                                          <p:spTgt spid="19527"/>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9527"/>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9527"/>
                                        </p:tgtEl>
                                        <p:attrNameLst>
                                          <p:attrName>ppt_w</p:attrName>
                                        </p:attrNameLst>
                                      </p:cBhvr>
                                      <p:tavLst>
                                        <p:tav tm="0">
                                          <p:val>
                                            <p:strVal val="#ppt_w*.05"/>
                                          </p:val>
                                        </p:tav>
                                        <p:tav tm="100000">
                                          <p:val>
                                            <p:strVal val="#ppt_w"/>
                                          </p:val>
                                        </p:tav>
                                      </p:tavLst>
                                    </p:anim>
                                    <p:anim calcmode="lin" valueType="num">
                                      <p:cBhvr>
                                        <p:cTn id="70" dur="1000" fill="hold"/>
                                        <p:tgtEl>
                                          <p:spTgt spid="19527"/>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9527"/>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9527"/>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9527"/>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9527"/>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5" presetClass="entr" presetSubtype="0" fill="hold" nodeType="clickEffect">
                                  <p:stCondLst>
                                    <p:cond delay="0"/>
                                  </p:stCondLst>
                                  <p:childTnLst>
                                    <p:set>
                                      <p:cBhvr>
                                        <p:cTn id="78" dur="1" fill="hold">
                                          <p:stCondLst>
                                            <p:cond delay="0"/>
                                          </p:stCondLst>
                                        </p:cTn>
                                        <p:tgtEl>
                                          <p:spTgt spid="19528"/>
                                        </p:tgtEl>
                                        <p:attrNameLst>
                                          <p:attrName>style.visibility</p:attrName>
                                        </p:attrNameLst>
                                      </p:cBhvr>
                                      <p:to>
                                        <p:strVal val="visible"/>
                                      </p:to>
                                    </p:set>
                                    <p:anim calcmode="lin" valueType="num">
                                      <p:cBhvr>
                                        <p:cTn id="79" dur="500" decel="50000" fill="hold">
                                          <p:stCondLst>
                                            <p:cond delay="0"/>
                                          </p:stCondLst>
                                        </p:cTn>
                                        <p:tgtEl>
                                          <p:spTgt spid="19528"/>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9528"/>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9528"/>
                                        </p:tgtEl>
                                        <p:attrNameLst>
                                          <p:attrName>ppt_w</p:attrName>
                                        </p:attrNameLst>
                                      </p:cBhvr>
                                      <p:tavLst>
                                        <p:tav tm="0">
                                          <p:val>
                                            <p:strVal val="#ppt_w*.05"/>
                                          </p:val>
                                        </p:tav>
                                        <p:tav tm="100000">
                                          <p:val>
                                            <p:strVal val="#ppt_w"/>
                                          </p:val>
                                        </p:tav>
                                      </p:tavLst>
                                    </p:anim>
                                    <p:anim calcmode="lin" valueType="num">
                                      <p:cBhvr>
                                        <p:cTn id="82" dur="1000" fill="hold"/>
                                        <p:tgtEl>
                                          <p:spTgt spid="19528"/>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9528"/>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9528"/>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9528"/>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9528"/>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5" presetClass="entr" presetSubtype="0" fill="hold" nodeType="clickEffect">
                                  <p:stCondLst>
                                    <p:cond delay="0"/>
                                  </p:stCondLst>
                                  <p:childTnLst>
                                    <p:set>
                                      <p:cBhvr>
                                        <p:cTn id="90" dur="1" fill="hold">
                                          <p:stCondLst>
                                            <p:cond delay="0"/>
                                          </p:stCondLst>
                                        </p:cTn>
                                        <p:tgtEl>
                                          <p:spTgt spid="19529"/>
                                        </p:tgtEl>
                                        <p:attrNameLst>
                                          <p:attrName>style.visibility</p:attrName>
                                        </p:attrNameLst>
                                      </p:cBhvr>
                                      <p:to>
                                        <p:strVal val="visible"/>
                                      </p:to>
                                    </p:set>
                                    <p:anim calcmode="lin" valueType="num">
                                      <p:cBhvr>
                                        <p:cTn id="91" dur="500" decel="50000" fill="hold">
                                          <p:stCondLst>
                                            <p:cond delay="0"/>
                                          </p:stCondLst>
                                        </p:cTn>
                                        <p:tgtEl>
                                          <p:spTgt spid="19529"/>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19529"/>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19529"/>
                                        </p:tgtEl>
                                        <p:attrNameLst>
                                          <p:attrName>ppt_w</p:attrName>
                                        </p:attrNameLst>
                                      </p:cBhvr>
                                      <p:tavLst>
                                        <p:tav tm="0">
                                          <p:val>
                                            <p:strVal val="#ppt_w*.05"/>
                                          </p:val>
                                        </p:tav>
                                        <p:tav tm="100000">
                                          <p:val>
                                            <p:strVal val="#ppt_w"/>
                                          </p:val>
                                        </p:tav>
                                      </p:tavLst>
                                    </p:anim>
                                    <p:anim calcmode="lin" valueType="num">
                                      <p:cBhvr>
                                        <p:cTn id="94" dur="1000" fill="hold"/>
                                        <p:tgtEl>
                                          <p:spTgt spid="19529"/>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19529"/>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19529"/>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19529"/>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19529"/>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5" presetClass="entr" presetSubtype="0" fill="hold" nodeType="clickEffect">
                                  <p:stCondLst>
                                    <p:cond delay="0"/>
                                  </p:stCondLst>
                                  <p:childTnLst>
                                    <p:set>
                                      <p:cBhvr>
                                        <p:cTn id="102" dur="1" fill="hold">
                                          <p:stCondLst>
                                            <p:cond delay="0"/>
                                          </p:stCondLst>
                                        </p:cTn>
                                        <p:tgtEl>
                                          <p:spTgt spid="19530"/>
                                        </p:tgtEl>
                                        <p:attrNameLst>
                                          <p:attrName>style.visibility</p:attrName>
                                        </p:attrNameLst>
                                      </p:cBhvr>
                                      <p:to>
                                        <p:strVal val="visible"/>
                                      </p:to>
                                    </p:set>
                                    <p:anim calcmode="lin" valueType="num">
                                      <p:cBhvr>
                                        <p:cTn id="103" dur="500" decel="50000" fill="hold">
                                          <p:stCondLst>
                                            <p:cond delay="0"/>
                                          </p:stCondLst>
                                        </p:cTn>
                                        <p:tgtEl>
                                          <p:spTgt spid="19530"/>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19530"/>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19530"/>
                                        </p:tgtEl>
                                        <p:attrNameLst>
                                          <p:attrName>ppt_w</p:attrName>
                                        </p:attrNameLst>
                                      </p:cBhvr>
                                      <p:tavLst>
                                        <p:tav tm="0">
                                          <p:val>
                                            <p:strVal val="#ppt_w*.05"/>
                                          </p:val>
                                        </p:tav>
                                        <p:tav tm="100000">
                                          <p:val>
                                            <p:strVal val="#ppt_w"/>
                                          </p:val>
                                        </p:tav>
                                      </p:tavLst>
                                    </p:anim>
                                    <p:anim calcmode="lin" valueType="num">
                                      <p:cBhvr>
                                        <p:cTn id="106" dur="1000" fill="hold"/>
                                        <p:tgtEl>
                                          <p:spTgt spid="19530"/>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19530"/>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19530"/>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19530"/>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19530"/>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5" presetClass="entr" presetSubtype="0" fill="hold" nodeType="clickEffect">
                                  <p:stCondLst>
                                    <p:cond delay="0"/>
                                  </p:stCondLst>
                                  <p:childTnLst>
                                    <p:set>
                                      <p:cBhvr>
                                        <p:cTn id="114" dur="1" fill="hold">
                                          <p:stCondLst>
                                            <p:cond delay="0"/>
                                          </p:stCondLst>
                                        </p:cTn>
                                        <p:tgtEl>
                                          <p:spTgt spid="19531"/>
                                        </p:tgtEl>
                                        <p:attrNameLst>
                                          <p:attrName>style.visibility</p:attrName>
                                        </p:attrNameLst>
                                      </p:cBhvr>
                                      <p:to>
                                        <p:strVal val="visible"/>
                                      </p:to>
                                    </p:set>
                                    <p:anim calcmode="lin" valueType="num">
                                      <p:cBhvr>
                                        <p:cTn id="115" dur="500" decel="50000" fill="hold">
                                          <p:stCondLst>
                                            <p:cond delay="0"/>
                                          </p:stCondLst>
                                        </p:cTn>
                                        <p:tgtEl>
                                          <p:spTgt spid="19531"/>
                                        </p:tgtEl>
                                        <p:attrNameLst>
                                          <p:attrName>style.rotation</p:attrName>
                                        </p:attrNameLst>
                                      </p:cBhvr>
                                      <p:tavLst>
                                        <p:tav tm="0">
                                          <p:val>
                                            <p:fltVal val="-90"/>
                                          </p:val>
                                        </p:tav>
                                        <p:tav tm="100000">
                                          <p:val>
                                            <p:fltVal val="0"/>
                                          </p:val>
                                        </p:tav>
                                      </p:tavLst>
                                    </p:anim>
                                    <p:anim calcmode="lin" valueType="num">
                                      <p:cBhvr>
                                        <p:cTn id="116" dur="500" decel="50000" fill="hold">
                                          <p:stCondLst>
                                            <p:cond delay="0"/>
                                          </p:stCondLst>
                                        </p:cTn>
                                        <p:tgtEl>
                                          <p:spTgt spid="19531"/>
                                        </p:tgtEl>
                                        <p:attrNameLst>
                                          <p:attrName>ppt_w</p:attrName>
                                        </p:attrNameLst>
                                      </p:cBhvr>
                                      <p:tavLst>
                                        <p:tav tm="0">
                                          <p:val>
                                            <p:strVal val="#ppt_w"/>
                                          </p:val>
                                        </p:tav>
                                        <p:tav tm="100000">
                                          <p:val>
                                            <p:strVal val="#ppt_w*.05"/>
                                          </p:val>
                                        </p:tav>
                                      </p:tavLst>
                                    </p:anim>
                                    <p:anim calcmode="lin" valueType="num">
                                      <p:cBhvr>
                                        <p:cTn id="117" dur="500" accel="50000" fill="hold">
                                          <p:stCondLst>
                                            <p:cond delay="500"/>
                                          </p:stCondLst>
                                        </p:cTn>
                                        <p:tgtEl>
                                          <p:spTgt spid="19531"/>
                                        </p:tgtEl>
                                        <p:attrNameLst>
                                          <p:attrName>ppt_w</p:attrName>
                                        </p:attrNameLst>
                                      </p:cBhvr>
                                      <p:tavLst>
                                        <p:tav tm="0">
                                          <p:val>
                                            <p:strVal val="#ppt_w*.05"/>
                                          </p:val>
                                        </p:tav>
                                        <p:tav tm="100000">
                                          <p:val>
                                            <p:strVal val="#ppt_w"/>
                                          </p:val>
                                        </p:tav>
                                      </p:tavLst>
                                    </p:anim>
                                    <p:anim calcmode="lin" valueType="num">
                                      <p:cBhvr>
                                        <p:cTn id="118" dur="1000" fill="hold"/>
                                        <p:tgtEl>
                                          <p:spTgt spid="19531"/>
                                        </p:tgtEl>
                                        <p:attrNameLst>
                                          <p:attrName>ppt_h</p:attrName>
                                        </p:attrNameLst>
                                      </p:cBhvr>
                                      <p:tavLst>
                                        <p:tav tm="0">
                                          <p:val>
                                            <p:strVal val="#ppt_h"/>
                                          </p:val>
                                        </p:tav>
                                        <p:tav tm="100000">
                                          <p:val>
                                            <p:strVal val="#ppt_h"/>
                                          </p:val>
                                        </p:tav>
                                      </p:tavLst>
                                    </p:anim>
                                    <p:anim calcmode="lin" valueType="num">
                                      <p:cBhvr>
                                        <p:cTn id="119" dur="500" decel="50000" fill="hold">
                                          <p:stCondLst>
                                            <p:cond delay="0"/>
                                          </p:stCondLst>
                                        </p:cTn>
                                        <p:tgtEl>
                                          <p:spTgt spid="19531"/>
                                        </p:tgtEl>
                                        <p:attrNameLst>
                                          <p:attrName>ppt_x</p:attrName>
                                        </p:attrNameLst>
                                      </p:cBhvr>
                                      <p:tavLst>
                                        <p:tav tm="0">
                                          <p:val>
                                            <p:strVal val="#ppt_x+.4"/>
                                          </p:val>
                                        </p:tav>
                                        <p:tav tm="100000">
                                          <p:val>
                                            <p:strVal val="#ppt_x"/>
                                          </p:val>
                                        </p:tav>
                                      </p:tavLst>
                                    </p:anim>
                                    <p:anim calcmode="lin" valueType="num">
                                      <p:cBhvr>
                                        <p:cTn id="120" dur="500" decel="50000" fill="hold">
                                          <p:stCondLst>
                                            <p:cond delay="0"/>
                                          </p:stCondLst>
                                        </p:cTn>
                                        <p:tgtEl>
                                          <p:spTgt spid="19531"/>
                                        </p:tgtEl>
                                        <p:attrNameLst>
                                          <p:attrName>ppt_y</p:attrName>
                                        </p:attrNameLst>
                                      </p:cBhvr>
                                      <p:tavLst>
                                        <p:tav tm="0">
                                          <p:val>
                                            <p:strVal val="#ppt_y-.2"/>
                                          </p:val>
                                        </p:tav>
                                        <p:tav tm="100000">
                                          <p:val>
                                            <p:strVal val="#ppt_y+.1"/>
                                          </p:val>
                                        </p:tav>
                                      </p:tavLst>
                                    </p:anim>
                                    <p:anim calcmode="lin" valueType="num">
                                      <p:cBhvr>
                                        <p:cTn id="121" dur="500" accel="50000" fill="hold">
                                          <p:stCondLst>
                                            <p:cond delay="500"/>
                                          </p:stCondLst>
                                        </p:cTn>
                                        <p:tgtEl>
                                          <p:spTgt spid="19531"/>
                                        </p:tgtEl>
                                        <p:attrNameLst>
                                          <p:attrName>ppt_y</p:attrName>
                                        </p:attrNameLst>
                                      </p:cBhvr>
                                      <p:tavLst>
                                        <p:tav tm="0">
                                          <p:val>
                                            <p:strVal val="#ppt_y+.1"/>
                                          </p:val>
                                        </p:tav>
                                        <p:tav tm="100000">
                                          <p:val>
                                            <p:strVal val="#ppt_y"/>
                                          </p:val>
                                        </p:tav>
                                      </p:tavLst>
                                    </p:anim>
                                    <p:animEffect transition="in" filter="fade">
                                      <p:cBhvr>
                                        <p:cTn id="122" dur="1000" decel="50000">
                                          <p:stCondLst>
                                            <p:cond delay="0"/>
                                          </p:stCondLst>
                                        </p:cTn>
                                        <p:tgtEl>
                                          <p:spTgt spid="19531"/>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5" presetClass="entr" presetSubtype="0" fill="hold" nodeType="clickEffect">
                                  <p:stCondLst>
                                    <p:cond delay="0"/>
                                  </p:stCondLst>
                                  <p:childTnLst>
                                    <p:set>
                                      <p:cBhvr>
                                        <p:cTn id="126" dur="1" fill="hold">
                                          <p:stCondLst>
                                            <p:cond delay="0"/>
                                          </p:stCondLst>
                                        </p:cTn>
                                        <p:tgtEl>
                                          <p:spTgt spid="19532"/>
                                        </p:tgtEl>
                                        <p:attrNameLst>
                                          <p:attrName>style.visibility</p:attrName>
                                        </p:attrNameLst>
                                      </p:cBhvr>
                                      <p:to>
                                        <p:strVal val="visible"/>
                                      </p:to>
                                    </p:set>
                                    <p:anim calcmode="lin" valueType="num">
                                      <p:cBhvr>
                                        <p:cTn id="127" dur="500" decel="50000" fill="hold">
                                          <p:stCondLst>
                                            <p:cond delay="0"/>
                                          </p:stCondLst>
                                        </p:cTn>
                                        <p:tgtEl>
                                          <p:spTgt spid="19532"/>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19532"/>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19532"/>
                                        </p:tgtEl>
                                        <p:attrNameLst>
                                          <p:attrName>ppt_w</p:attrName>
                                        </p:attrNameLst>
                                      </p:cBhvr>
                                      <p:tavLst>
                                        <p:tav tm="0">
                                          <p:val>
                                            <p:strVal val="#ppt_w*.05"/>
                                          </p:val>
                                        </p:tav>
                                        <p:tav tm="100000">
                                          <p:val>
                                            <p:strVal val="#ppt_w"/>
                                          </p:val>
                                        </p:tav>
                                      </p:tavLst>
                                    </p:anim>
                                    <p:anim calcmode="lin" valueType="num">
                                      <p:cBhvr>
                                        <p:cTn id="130" dur="1000" fill="hold"/>
                                        <p:tgtEl>
                                          <p:spTgt spid="19532"/>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19532"/>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19532"/>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19532"/>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19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sz="4000"/>
              <a:t>Label the type of joints seen in the pictures below.</a:t>
            </a:r>
          </a:p>
        </p:txBody>
      </p:sp>
      <p:pic>
        <p:nvPicPr>
          <p:cNvPr id="20484" name="Picture 5" descr="Pivot%20-%20Ne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0201"/>
            <a:ext cx="24384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Gliding_joint_">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828800"/>
            <a:ext cx="3124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9" descr="VLC052_Ball_and_socket_join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343401"/>
            <a:ext cx="27432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1" descr="Hinge_joint_"/>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4267200"/>
            <a:ext cx="3048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WordArt 12"/>
          <p:cNvSpPr>
            <a:spLocks noChangeArrowheads="1" noChangeShapeType="1" noTextEdit="1"/>
          </p:cNvSpPr>
          <p:nvPr/>
        </p:nvSpPr>
        <p:spPr bwMode="auto">
          <a:xfrm>
            <a:off x="2286000" y="2743201"/>
            <a:ext cx="1905000" cy="128587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Pivot Joint</a:t>
            </a:r>
          </a:p>
        </p:txBody>
      </p:sp>
      <p:sp>
        <p:nvSpPr>
          <p:cNvPr id="21517" name="WordArt 13"/>
          <p:cNvSpPr>
            <a:spLocks noChangeArrowheads="1" noChangeShapeType="1" noTextEdit="1"/>
          </p:cNvSpPr>
          <p:nvPr/>
        </p:nvSpPr>
        <p:spPr bwMode="auto">
          <a:xfrm>
            <a:off x="6553200" y="2590801"/>
            <a:ext cx="2305050" cy="128587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Gliding Joint</a:t>
            </a:r>
          </a:p>
        </p:txBody>
      </p:sp>
      <p:sp>
        <p:nvSpPr>
          <p:cNvPr id="20490" name="AutoShape 14"/>
          <p:cNvSpPr>
            <a:spLocks noChangeArrowheads="1"/>
          </p:cNvSpPr>
          <p:nvPr/>
        </p:nvSpPr>
        <p:spPr bwMode="auto">
          <a:xfrm>
            <a:off x="6705600" y="1752600"/>
            <a:ext cx="457200" cy="685800"/>
          </a:xfrm>
          <a:prstGeom prst="down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9" name="WordArt 15"/>
          <p:cNvSpPr>
            <a:spLocks noChangeArrowheads="1" noChangeShapeType="1" noTextEdit="1"/>
          </p:cNvSpPr>
          <p:nvPr/>
        </p:nvSpPr>
        <p:spPr bwMode="auto">
          <a:xfrm>
            <a:off x="2209800" y="5257801"/>
            <a:ext cx="2305050" cy="128587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Ball and Socket</a:t>
            </a:r>
          </a:p>
        </p:txBody>
      </p:sp>
      <p:sp>
        <p:nvSpPr>
          <p:cNvPr id="21520" name="WordArt 16"/>
          <p:cNvSpPr>
            <a:spLocks noChangeArrowheads="1" noChangeShapeType="1" noTextEdit="1"/>
          </p:cNvSpPr>
          <p:nvPr/>
        </p:nvSpPr>
        <p:spPr bwMode="auto">
          <a:xfrm>
            <a:off x="7239000" y="5410201"/>
            <a:ext cx="2305050" cy="128587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Hindge Joint</a:t>
            </a:r>
          </a:p>
        </p:txBody>
      </p:sp>
    </p:spTree>
    <p:extLst>
      <p:ext uri="{BB962C8B-B14F-4D97-AF65-F5344CB8AC3E}">
        <p14:creationId xmlns:p14="http://schemas.microsoft.com/office/powerpoint/2010/main" val="1878999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516"/>
                                        </p:tgtEl>
                                        <p:attrNameLst>
                                          <p:attrName>style.visibility</p:attrName>
                                        </p:attrNameLst>
                                      </p:cBhvr>
                                      <p:to>
                                        <p:strVal val="visible"/>
                                      </p:to>
                                    </p:set>
                                    <p:animEffect transition="in" filter="blinds(horizontal)">
                                      <p:cBhvr>
                                        <p:cTn id="7" dur="500"/>
                                        <p:tgtEl>
                                          <p:spTgt spid="215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517"/>
                                        </p:tgtEl>
                                        <p:attrNameLst>
                                          <p:attrName>style.visibility</p:attrName>
                                        </p:attrNameLst>
                                      </p:cBhvr>
                                      <p:to>
                                        <p:strVal val="visible"/>
                                      </p:to>
                                    </p:set>
                                    <p:animEffect transition="in" filter="blinds(horizontal)">
                                      <p:cBhvr>
                                        <p:cTn id="12" dur="500"/>
                                        <p:tgtEl>
                                          <p:spTgt spid="215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1519"/>
                                        </p:tgtEl>
                                        <p:attrNameLst>
                                          <p:attrName>style.visibility</p:attrName>
                                        </p:attrNameLst>
                                      </p:cBhvr>
                                      <p:to>
                                        <p:strVal val="visible"/>
                                      </p:to>
                                    </p:set>
                                    <p:animEffect transition="in" filter="blinds(horizontal)">
                                      <p:cBhvr>
                                        <p:cTn id="17" dur="500"/>
                                        <p:tgtEl>
                                          <p:spTgt spid="215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1520"/>
                                        </p:tgtEl>
                                        <p:attrNameLst>
                                          <p:attrName>style.visibility</p:attrName>
                                        </p:attrNameLst>
                                      </p:cBhvr>
                                      <p:to>
                                        <p:strVal val="visible"/>
                                      </p:to>
                                    </p:set>
                                    <p:animEffect transition="in" filter="blinds(horizontal)">
                                      <p:cBhvr>
                                        <p:cTn id="22"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91440" y="274638"/>
            <a:ext cx="12004766" cy="1325562"/>
          </a:xfrm>
        </p:spPr>
        <p:txBody>
          <a:bodyPr/>
          <a:lstStyle/>
          <a:p>
            <a:pPr eaLnBrk="1" hangingPunct="1"/>
            <a:r>
              <a:rPr lang="en-US" altLang="en-US" sz="4000" i="1" u="sng" dirty="0" smtClean="0"/>
              <a:t>Complete the statements below about the skeletal system</a:t>
            </a:r>
            <a:endParaRPr lang="en-US" altLang="en-US" sz="4000" dirty="0"/>
          </a:p>
        </p:txBody>
      </p:sp>
      <p:sp>
        <p:nvSpPr>
          <p:cNvPr id="21508" name="Rectangle 3"/>
          <p:cNvSpPr>
            <a:spLocks noGrp="1" noChangeArrowheads="1"/>
          </p:cNvSpPr>
          <p:nvPr>
            <p:ph type="body" idx="1"/>
          </p:nvPr>
        </p:nvSpPr>
        <p:spPr>
          <a:xfrm>
            <a:off x="1524000" y="1600200"/>
            <a:ext cx="9144000" cy="5257800"/>
          </a:xfrm>
        </p:spPr>
        <p:txBody>
          <a:bodyPr/>
          <a:lstStyle/>
          <a:p>
            <a:pPr eaLnBrk="1" hangingPunct="1">
              <a:lnSpc>
                <a:spcPct val="90000"/>
              </a:lnSpc>
            </a:pPr>
            <a:r>
              <a:rPr lang="en-US" altLang="en-US" sz="3600"/>
              <a:t>Gives Shape and _________ to your body.</a:t>
            </a:r>
          </a:p>
          <a:p>
            <a:pPr eaLnBrk="1" hangingPunct="1">
              <a:lnSpc>
                <a:spcPct val="90000"/>
              </a:lnSpc>
            </a:pPr>
            <a:r>
              <a:rPr lang="en-US" altLang="en-US" sz="3600"/>
              <a:t>Protects your ________ organs</a:t>
            </a:r>
          </a:p>
          <a:p>
            <a:pPr eaLnBrk="1" hangingPunct="1">
              <a:lnSpc>
                <a:spcPct val="90000"/>
              </a:lnSpc>
            </a:pPr>
            <a:r>
              <a:rPr lang="en-US" altLang="en-US" sz="3600"/>
              <a:t>_________ are attached to bones to help them move.</a:t>
            </a:r>
          </a:p>
          <a:p>
            <a:pPr eaLnBrk="1" hangingPunct="1">
              <a:lnSpc>
                <a:spcPct val="90000"/>
              </a:lnSpc>
            </a:pPr>
            <a:r>
              <a:rPr lang="en-US" altLang="en-US" sz="3600"/>
              <a:t>Blood cells are formed in the bone __________.</a:t>
            </a:r>
          </a:p>
          <a:p>
            <a:pPr eaLnBrk="1" hangingPunct="1">
              <a:lnSpc>
                <a:spcPct val="90000"/>
              </a:lnSpc>
            </a:pPr>
            <a:r>
              <a:rPr lang="en-US" altLang="en-US" sz="3600"/>
              <a:t>___________ and _________ are stored in the bones.</a:t>
            </a:r>
          </a:p>
        </p:txBody>
      </p:sp>
      <p:sp>
        <p:nvSpPr>
          <p:cNvPr id="22532" name="WordArt 4"/>
          <p:cNvSpPr>
            <a:spLocks noChangeArrowheads="1" noChangeShapeType="1" noTextEdit="1"/>
          </p:cNvSpPr>
          <p:nvPr/>
        </p:nvSpPr>
        <p:spPr bwMode="auto">
          <a:xfrm>
            <a:off x="5148262" y="1447800"/>
            <a:ext cx="1895475" cy="6477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support</a:t>
            </a:r>
          </a:p>
        </p:txBody>
      </p:sp>
      <p:sp>
        <p:nvSpPr>
          <p:cNvPr id="22533" name="WordArt 5"/>
          <p:cNvSpPr>
            <a:spLocks noChangeArrowheads="1" noChangeShapeType="1" noTextEdit="1"/>
          </p:cNvSpPr>
          <p:nvPr/>
        </p:nvSpPr>
        <p:spPr bwMode="auto">
          <a:xfrm>
            <a:off x="4419600" y="2076450"/>
            <a:ext cx="1902823" cy="6477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internal</a:t>
            </a:r>
          </a:p>
        </p:txBody>
      </p:sp>
      <p:sp>
        <p:nvSpPr>
          <p:cNvPr id="22534" name="WordArt 6"/>
          <p:cNvSpPr>
            <a:spLocks noChangeArrowheads="1" noChangeShapeType="1" noTextEdit="1"/>
          </p:cNvSpPr>
          <p:nvPr/>
        </p:nvSpPr>
        <p:spPr bwMode="auto">
          <a:xfrm>
            <a:off x="1905000" y="2724150"/>
            <a:ext cx="2076450" cy="6477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muscles</a:t>
            </a:r>
          </a:p>
        </p:txBody>
      </p:sp>
      <p:sp>
        <p:nvSpPr>
          <p:cNvPr id="22535" name="WordArt 7"/>
          <p:cNvSpPr>
            <a:spLocks noChangeArrowheads="1" noChangeShapeType="1" noTextEdit="1"/>
          </p:cNvSpPr>
          <p:nvPr/>
        </p:nvSpPr>
        <p:spPr bwMode="auto">
          <a:xfrm>
            <a:off x="1905000" y="4438650"/>
            <a:ext cx="2514600" cy="4953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marrow</a:t>
            </a:r>
          </a:p>
        </p:txBody>
      </p:sp>
      <p:sp>
        <p:nvSpPr>
          <p:cNvPr id="22536" name="WordArt 8"/>
          <p:cNvSpPr>
            <a:spLocks noChangeArrowheads="1" noChangeShapeType="1" noTextEdit="1"/>
          </p:cNvSpPr>
          <p:nvPr/>
        </p:nvSpPr>
        <p:spPr bwMode="auto">
          <a:xfrm>
            <a:off x="1905000" y="5162550"/>
            <a:ext cx="2315391" cy="419100"/>
          </a:xfrm>
          <a:prstGeom prst="rect">
            <a:avLst/>
          </a:prstGeom>
        </p:spPr>
        <p:txBody>
          <a:bodyPr wrap="none" fromWordArt="1">
            <a:prstTxWarp prst="textPlain">
              <a:avLst>
                <a:gd name="adj" fmla="val 50000"/>
              </a:avLst>
            </a:prstTxWarp>
          </a:bodyPr>
          <a:lstStyle/>
          <a:p>
            <a:pPr algn="ctr"/>
            <a:r>
              <a:rPr lang="en-US" sz="36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Phosophorus</a:t>
            </a: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
        <p:nvSpPr>
          <p:cNvPr id="22537" name="WordArt 9"/>
          <p:cNvSpPr>
            <a:spLocks noChangeArrowheads="1" noChangeShapeType="1" noTextEdit="1"/>
          </p:cNvSpPr>
          <p:nvPr/>
        </p:nvSpPr>
        <p:spPr bwMode="auto">
          <a:xfrm>
            <a:off x="5331823" y="4933950"/>
            <a:ext cx="1981200" cy="6477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calcium</a:t>
            </a:r>
          </a:p>
        </p:txBody>
      </p:sp>
    </p:spTree>
    <p:extLst>
      <p:ext uri="{BB962C8B-B14F-4D97-AF65-F5344CB8AC3E}">
        <p14:creationId xmlns:p14="http://schemas.microsoft.com/office/powerpoint/2010/main" val="172923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blinds(horizontal)">
                                      <p:cBhvr>
                                        <p:cTn id="7" dur="500"/>
                                        <p:tgtEl>
                                          <p:spTgt spid="22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533"/>
                                        </p:tgtEl>
                                        <p:attrNameLst>
                                          <p:attrName>style.visibility</p:attrName>
                                        </p:attrNameLst>
                                      </p:cBhvr>
                                      <p:to>
                                        <p:strVal val="visible"/>
                                      </p:to>
                                    </p:set>
                                    <p:animEffect transition="in" filter="blinds(horizontal)">
                                      <p:cBhvr>
                                        <p:cTn id="12" dur="500"/>
                                        <p:tgtEl>
                                          <p:spTgt spid="225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534"/>
                                        </p:tgtEl>
                                        <p:attrNameLst>
                                          <p:attrName>style.visibility</p:attrName>
                                        </p:attrNameLst>
                                      </p:cBhvr>
                                      <p:to>
                                        <p:strVal val="visible"/>
                                      </p:to>
                                    </p:set>
                                    <p:animEffect transition="in" filter="blinds(horizontal)">
                                      <p:cBhvr>
                                        <p:cTn id="17" dur="500"/>
                                        <p:tgtEl>
                                          <p:spTgt spid="225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535"/>
                                        </p:tgtEl>
                                        <p:attrNameLst>
                                          <p:attrName>style.visibility</p:attrName>
                                        </p:attrNameLst>
                                      </p:cBhvr>
                                      <p:to>
                                        <p:strVal val="visible"/>
                                      </p:to>
                                    </p:set>
                                    <p:animEffect transition="in" filter="blinds(horizontal)">
                                      <p:cBhvr>
                                        <p:cTn id="22" dur="500"/>
                                        <p:tgtEl>
                                          <p:spTgt spid="225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2536"/>
                                        </p:tgtEl>
                                        <p:attrNameLst>
                                          <p:attrName>style.visibility</p:attrName>
                                        </p:attrNameLst>
                                      </p:cBhvr>
                                      <p:to>
                                        <p:strVal val="visible"/>
                                      </p:to>
                                    </p:set>
                                    <p:animEffect transition="in" filter="blinds(horizontal)">
                                      <p:cBhvr>
                                        <p:cTn id="27" dur="500"/>
                                        <p:tgtEl>
                                          <p:spTgt spid="2253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2537"/>
                                        </p:tgtEl>
                                        <p:attrNameLst>
                                          <p:attrName>style.visibility</p:attrName>
                                        </p:attrNameLst>
                                      </p:cBhvr>
                                      <p:to>
                                        <p:strVal val="visible"/>
                                      </p:to>
                                    </p:set>
                                    <p:animEffect transition="in" filter="blinds(horizontal)">
                                      <p:cBhvr>
                                        <p:cTn id="32" dur="500"/>
                                        <p:tgtEl>
                                          <p:spTgt spid="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5" descr="digestive-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676400"/>
            <a:ext cx="472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2"/>
          <p:cNvSpPr>
            <a:spLocks noGrp="1" noChangeArrowheads="1"/>
          </p:cNvSpPr>
          <p:nvPr>
            <p:ph type="title"/>
          </p:nvPr>
        </p:nvSpPr>
        <p:spPr>
          <a:xfrm>
            <a:off x="78377" y="274638"/>
            <a:ext cx="12017829" cy="1630362"/>
          </a:xfrm>
        </p:spPr>
        <p:txBody>
          <a:bodyPr/>
          <a:lstStyle/>
          <a:p>
            <a:pPr eaLnBrk="1" hangingPunct="1"/>
            <a:r>
              <a:rPr lang="en-US" altLang="en-US" sz="4000" dirty="0"/>
              <a:t>Name the organs through which a piece of food would pass if you ate it.</a:t>
            </a:r>
          </a:p>
        </p:txBody>
      </p:sp>
      <p:sp>
        <p:nvSpPr>
          <p:cNvPr id="23555" name="Rectangle 3"/>
          <p:cNvSpPr>
            <a:spLocks noGrp="1" noChangeArrowheads="1"/>
          </p:cNvSpPr>
          <p:nvPr>
            <p:ph type="body" idx="1"/>
          </p:nvPr>
        </p:nvSpPr>
        <p:spPr>
          <a:xfrm>
            <a:off x="156754" y="1981200"/>
            <a:ext cx="6853646" cy="4876800"/>
          </a:xfrm>
        </p:spPr>
        <p:txBody>
          <a:bodyPr/>
          <a:lstStyle/>
          <a:p>
            <a:pPr eaLnBrk="1" hangingPunct="1"/>
            <a:r>
              <a:rPr lang="en-US" altLang="en-US" sz="4000" i="1" dirty="0"/>
              <a:t>Mouth</a:t>
            </a:r>
            <a:r>
              <a:rPr lang="en-US" altLang="en-US" sz="4000" dirty="0"/>
              <a:t> to </a:t>
            </a:r>
            <a:r>
              <a:rPr lang="en-US" altLang="en-US" sz="4000" i="1" dirty="0"/>
              <a:t>esophagus</a:t>
            </a:r>
            <a:r>
              <a:rPr lang="en-US" altLang="en-US" sz="4000" dirty="0"/>
              <a:t> to </a:t>
            </a:r>
            <a:r>
              <a:rPr lang="en-US" altLang="en-US" sz="4000" i="1" dirty="0"/>
              <a:t>stomach</a:t>
            </a:r>
            <a:r>
              <a:rPr lang="en-US" altLang="en-US" sz="4000" dirty="0"/>
              <a:t> to </a:t>
            </a:r>
            <a:r>
              <a:rPr lang="en-US" altLang="en-US" sz="4000" i="1" dirty="0"/>
              <a:t>small intestine</a:t>
            </a:r>
            <a:r>
              <a:rPr lang="en-US" altLang="en-US" sz="4000" dirty="0"/>
              <a:t> to </a:t>
            </a:r>
            <a:r>
              <a:rPr lang="en-US" altLang="en-US" sz="4000" i="1" dirty="0"/>
              <a:t>large intestine</a:t>
            </a:r>
            <a:r>
              <a:rPr lang="en-US" altLang="en-US" sz="4000" dirty="0"/>
              <a:t> to </a:t>
            </a:r>
            <a:r>
              <a:rPr lang="en-US" altLang="en-US" sz="4000" i="1" dirty="0"/>
              <a:t>rectum</a:t>
            </a:r>
            <a:r>
              <a:rPr lang="en-US" altLang="en-US" sz="4000" dirty="0"/>
              <a:t> to </a:t>
            </a:r>
            <a:r>
              <a:rPr lang="en-US" altLang="en-US" sz="4000" i="1" dirty="0"/>
              <a:t>anus</a:t>
            </a:r>
            <a:r>
              <a:rPr lang="en-US" altLang="en-US" sz="4000" dirty="0"/>
              <a:t> to </a:t>
            </a:r>
            <a:r>
              <a:rPr lang="en-US" altLang="en-US" sz="4000" i="1" dirty="0"/>
              <a:t>toilet</a:t>
            </a:r>
          </a:p>
        </p:txBody>
      </p:sp>
    </p:spTree>
    <p:extLst>
      <p:ext uri="{BB962C8B-B14F-4D97-AF65-F5344CB8AC3E}">
        <p14:creationId xmlns:p14="http://schemas.microsoft.com/office/powerpoint/2010/main" val="2888246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t>What is function of the Skeletal System?</a:t>
            </a:r>
          </a:p>
        </p:txBody>
      </p:sp>
      <p:sp>
        <p:nvSpPr>
          <p:cNvPr id="6147" name="Content Placeholder 2"/>
          <p:cNvSpPr>
            <a:spLocks noGrp="1"/>
          </p:cNvSpPr>
          <p:nvPr>
            <p:ph idx="1"/>
          </p:nvPr>
        </p:nvSpPr>
        <p:spPr/>
        <p:txBody>
          <a:bodyPr/>
          <a:lstStyle/>
          <a:p>
            <a:pPr eaLnBrk="1" hangingPunct="1"/>
            <a:r>
              <a:rPr lang="en-US" altLang="en-US" smtClean="0"/>
              <a:t>To Support the Body</a:t>
            </a:r>
          </a:p>
          <a:p>
            <a:pPr eaLnBrk="1" hangingPunct="1"/>
            <a:r>
              <a:rPr lang="en-US" altLang="en-US" smtClean="0"/>
              <a:t>To Protect internal Organs in the body</a:t>
            </a:r>
          </a:p>
          <a:p>
            <a:pPr eaLnBrk="1" hangingPunct="1"/>
            <a:r>
              <a:rPr lang="en-US" altLang="en-US" smtClean="0"/>
              <a:t>Produce White and Red Blood Cells</a:t>
            </a:r>
          </a:p>
          <a:p>
            <a:pPr eaLnBrk="1" hangingPunct="1"/>
            <a:r>
              <a:rPr lang="en-US" altLang="en-US" smtClean="0"/>
              <a:t>Assist with Structure in the Body</a:t>
            </a:r>
          </a:p>
          <a:p>
            <a:pPr eaLnBrk="1" hangingPunct="1"/>
            <a:endParaRPr lang="en-US" altLang="en-US" smtClean="0"/>
          </a:p>
        </p:txBody>
      </p:sp>
      <p:pic>
        <p:nvPicPr>
          <p:cNvPr id="2048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0314" y="3886200"/>
            <a:ext cx="71913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2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barn(inVertical)">
                                      <p:cBhvr>
                                        <p:cTn id="10" dur="500"/>
                                        <p:tgtEl>
                                          <p:spTgt spid="614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barn(inVertical)">
                                      <p:cBhvr>
                                        <p:cTn id="13" dur="500"/>
                                        <p:tgtEl>
                                          <p:spTgt spid="6147">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147">
                                            <p:txEl>
                                              <p:pRg st="3" end="3"/>
                                            </p:txEl>
                                          </p:spTgt>
                                        </p:tgtEl>
                                        <p:attrNameLst>
                                          <p:attrName>style.visibility</p:attrName>
                                        </p:attrNameLst>
                                      </p:cBhvr>
                                      <p:to>
                                        <p:strVal val="visible"/>
                                      </p:to>
                                    </p:set>
                                    <p:animEffect transition="in" filter="barn(inVertical)">
                                      <p:cBhvr>
                                        <p:cTn id="16"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5" descr="epiglotti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828800"/>
            <a:ext cx="449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2"/>
          <p:cNvSpPr>
            <a:spLocks noGrp="1" noChangeArrowheads="1"/>
          </p:cNvSpPr>
          <p:nvPr>
            <p:ph type="title"/>
          </p:nvPr>
        </p:nvSpPr>
        <p:spPr>
          <a:xfrm>
            <a:off x="143691" y="365125"/>
            <a:ext cx="11939452" cy="1325563"/>
          </a:xfrm>
        </p:spPr>
        <p:txBody>
          <a:bodyPr/>
          <a:lstStyle/>
          <a:p>
            <a:pPr eaLnBrk="1" hangingPunct="1"/>
            <a:r>
              <a:rPr lang="en-US" altLang="en-US" sz="4000" dirty="0"/>
              <a:t>How is food prevented from going down the windpipe?</a:t>
            </a:r>
          </a:p>
        </p:txBody>
      </p:sp>
      <p:sp>
        <p:nvSpPr>
          <p:cNvPr id="24579" name="Rectangle 3"/>
          <p:cNvSpPr>
            <a:spLocks noGrp="1" noChangeArrowheads="1"/>
          </p:cNvSpPr>
          <p:nvPr>
            <p:ph type="body" idx="1"/>
          </p:nvPr>
        </p:nvSpPr>
        <p:spPr>
          <a:xfrm>
            <a:off x="143691" y="1371600"/>
            <a:ext cx="6333309" cy="5486400"/>
          </a:xfrm>
        </p:spPr>
        <p:txBody>
          <a:bodyPr/>
          <a:lstStyle/>
          <a:p>
            <a:pPr eaLnBrk="1" hangingPunct="1">
              <a:lnSpc>
                <a:spcPct val="90000"/>
              </a:lnSpc>
            </a:pPr>
            <a:r>
              <a:rPr lang="en-US" altLang="en-US" b="1" i="1" u="sng" dirty="0" smtClean="0"/>
              <a:t>Epiglottis</a:t>
            </a:r>
          </a:p>
          <a:p>
            <a:pPr eaLnBrk="1" hangingPunct="1">
              <a:lnSpc>
                <a:spcPct val="90000"/>
              </a:lnSpc>
            </a:pPr>
            <a:r>
              <a:rPr lang="en-US" altLang="en-US" dirty="0" smtClean="0"/>
              <a:t>the epiglottis folds down to a more horizontal position, with its superior side functioning as part of the pharynx. In this manner it prevents food from going into the </a:t>
            </a:r>
            <a:r>
              <a:rPr lang="en-US" altLang="en-US" dirty="0" smtClean="0">
                <a:hlinkClick r:id="rId3" tooltip="Vertebrate trachea"/>
              </a:rPr>
              <a:t>trachea</a:t>
            </a:r>
            <a:r>
              <a:rPr lang="en-US" altLang="en-US" dirty="0" smtClean="0"/>
              <a:t> and instead directs it to the </a:t>
            </a:r>
            <a:r>
              <a:rPr lang="en-US" altLang="en-US" dirty="0" smtClean="0">
                <a:hlinkClick r:id="rId4" tooltip="Esophagus"/>
              </a:rPr>
              <a:t>esophagus</a:t>
            </a:r>
            <a:r>
              <a:rPr lang="en-US" altLang="en-US" dirty="0" smtClean="0"/>
              <a:t>, which is posterior. </a:t>
            </a:r>
          </a:p>
        </p:txBody>
      </p:sp>
    </p:spTree>
    <p:extLst>
      <p:ext uri="{BB962C8B-B14F-4D97-AF65-F5344CB8AC3E}">
        <p14:creationId xmlns:p14="http://schemas.microsoft.com/office/powerpoint/2010/main" val="3134784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12"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5" descr="7321751118837086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76400"/>
            <a:ext cx="533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p:cNvSpPr>
            <a:spLocks noGrp="1" noChangeArrowheads="1"/>
          </p:cNvSpPr>
          <p:nvPr>
            <p:ph type="title"/>
          </p:nvPr>
        </p:nvSpPr>
        <p:spPr/>
        <p:txBody>
          <a:bodyPr/>
          <a:lstStyle/>
          <a:p>
            <a:pPr eaLnBrk="1" hangingPunct="1"/>
            <a:r>
              <a:rPr lang="en-US" altLang="en-US" sz="4000"/>
              <a:t>What causes food to move down the esophagus?</a:t>
            </a:r>
          </a:p>
        </p:txBody>
      </p:sp>
      <p:sp>
        <p:nvSpPr>
          <p:cNvPr id="25603" name="Rectangle 3"/>
          <p:cNvSpPr>
            <a:spLocks noGrp="1" noChangeArrowheads="1"/>
          </p:cNvSpPr>
          <p:nvPr>
            <p:ph type="body" idx="1"/>
          </p:nvPr>
        </p:nvSpPr>
        <p:spPr/>
        <p:txBody>
          <a:bodyPr/>
          <a:lstStyle/>
          <a:p>
            <a:pPr eaLnBrk="1" hangingPunct="1"/>
            <a:r>
              <a:rPr lang="en-US" altLang="en-US" smtClean="0"/>
              <a:t>Peristalsis Muscles</a:t>
            </a:r>
          </a:p>
        </p:txBody>
      </p:sp>
    </p:spTree>
    <p:extLst>
      <p:ext uri="{BB962C8B-B14F-4D97-AF65-F5344CB8AC3E}">
        <p14:creationId xmlns:p14="http://schemas.microsoft.com/office/powerpoint/2010/main" val="2591147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7" dur="5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130629" y="365125"/>
            <a:ext cx="11900262" cy="1325563"/>
          </a:xfrm>
        </p:spPr>
        <p:txBody>
          <a:bodyPr/>
          <a:lstStyle/>
          <a:p>
            <a:pPr eaLnBrk="1" hangingPunct="1"/>
            <a:r>
              <a:rPr lang="en-US" altLang="en-US" sz="4000" dirty="0"/>
              <a:t>What are the two functions of the hydrochloric acid in your stomach?</a:t>
            </a:r>
          </a:p>
        </p:txBody>
      </p:sp>
      <p:sp>
        <p:nvSpPr>
          <p:cNvPr id="26627" name="Rectangle 3"/>
          <p:cNvSpPr>
            <a:spLocks noGrp="1" noChangeArrowheads="1"/>
          </p:cNvSpPr>
          <p:nvPr>
            <p:ph type="body" idx="1"/>
          </p:nvPr>
        </p:nvSpPr>
        <p:spPr>
          <a:xfrm>
            <a:off x="0" y="1600201"/>
            <a:ext cx="7239000" cy="4525963"/>
          </a:xfrm>
        </p:spPr>
        <p:txBody>
          <a:bodyPr/>
          <a:lstStyle/>
          <a:p>
            <a:pPr eaLnBrk="1" hangingPunct="1">
              <a:lnSpc>
                <a:spcPct val="90000"/>
              </a:lnSpc>
            </a:pPr>
            <a:r>
              <a:rPr lang="en-US" altLang="en-US" sz="4000" dirty="0"/>
              <a:t>Chemical Digestion: breaking down food and breaking down protein molecules</a:t>
            </a:r>
          </a:p>
          <a:p>
            <a:pPr eaLnBrk="1" hangingPunct="1">
              <a:lnSpc>
                <a:spcPct val="90000"/>
              </a:lnSpc>
            </a:pPr>
            <a:endParaRPr lang="en-US" altLang="en-US" sz="4000" dirty="0"/>
          </a:p>
          <a:p>
            <a:pPr eaLnBrk="1" hangingPunct="1">
              <a:lnSpc>
                <a:spcPct val="90000"/>
              </a:lnSpc>
            </a:pPr>
            <a:r>
              <a:rPr lang="en-US" altLang="en-US" sz="4000" dirty="0"/>
              <a:t>Kills harmful bacteria in the stomach</a:t>
            </a:r>
          </a:p>
        </p:txBody>
      </p:sp>
      <p:pic>
        <p:nvPicPr>
          <p:cNvPr id="25605" name="Picture 6" descr="StomachDig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524000"/>
            <a:ext cx="3733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928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linds(horizontal)">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blinds(horizontal)">
                                      <p:cBhvr>
                                        <p:cTn id="12" dur="5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5" descr="Mechanical Digestion"/>
          <p:cNvPicPr>
            <a:picLocks noChangeAspect="1" noChangeArrowheads="1"/>
          </p:cNvPicPr>
          <p:nvPr/>
        </p:nvPicPr>
        <p:blipFill>
          <a:blip r:embed="rId2">
            <a:lum bright="50000" contrast="-50000"/>
            <a:extLst>
              <a:ext uri="{28A0092B-C50C-407E-A947-70E740481C1C}">
                <a14:useLocalDpi xmlns:a14="http://schemas.microsoft.com/office/drawing/2010/main" val="0"/>
              </a:ext>
            </a:extLst>
          </a:blip>
          <a:srcRect/>
          <a:stretch>
            <a:fillRect/>
          </a:stretch>
        </p:blipFill>
        <p:spPr bwMode="auto">
          <a:xfrm rot="339337">
            <a:off x="7794625" y="1287463"/>
            <a:ext cx="257175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
          <p:cNvSpPr>
            <a:spLocks noGrp="1" noChangeArrowheads="1"/>
          </p:cNvSpPr>
          <p:nvPr>
            <p:ph type="title"/>
          </p:nvPr>
        </p:nvSpPr>
        <p:spPr>
          <a:xfrm>
            <a:off x="0" y="26126"/>
            <a:ext cx="12192000" cy="2057400"/>
          </a:xfrm>
        </p:spPr>
        <p:txBody>
          <a:bodyPr/>
          <a:lstStyle/>
          <a:p>
            <a:pPr algn="l" eaLnBrk="1" hangingPunct="1"/>
            <a:r>
              <a:rPr lang="en-US" altLang="en-US" sz="4000" dirty="0"/>
              <a:t>What are the two types of digestion? Describe the difference between the two.</a:t>
            </a:r>
          </a:p>
        </p:txBody>
      </p:sp>
      <p:sp>
        <p:nvSpPr>
          <p:cNvPr id="27651" name="Rectangle 3"/>
          <p:cNvSpPr>
            <a:spLocks noGrp="1" noChangeArrowheads="1"/>
          </p:cNvSpPr>
          <p:nvPr>
            <p:ph type="body" idx="1"/>
          </p:nvPr>
        </p:nvSpPr>
        <p:spPr>
          <a:xfrm>
            <a:off x="0" y="2286000"/>
            <a:ext cx="10668000" cy="4572000"/>
          </a:xfrm>
        </p:spPr>
        <p:txBody>
          <a:bodyPr/>
          <a:lstStyle/>
          <a:p>
            <a:pPr eaLnBrk="1" hangingPunct="1"/>
            <a:r>
              <a:rPr lang="en-US" altLang="en-US" dirty="0" smtClean="0"/>
              <a:t>Mechanical Digestion =physical change</a:t>
            </a:r>
          </a:p>
          <a:p>
            <a:pPr eaLnBrk="1" hangingPunct="1"/>
            <a:r>
              <a:rPr lang="en-US" altLang="en-US" dirty="0" smtClean="0"/>
              <a:t>Chemical Digestion =chemical change</a:t>
            </a:r>
          </a:p>
          <a:p>
            <a:pPr eaLnBrk="1" hangingPunct="1"/>
            <a:endParaRPr lang="en-US" altLang="en-US" dirty="0" smtClean="0"/>
          </a:p>
          <a:p>
            <a:pPr eaLnBrk="1" hangingPunct="1"/>
            <a:r>
              <a:rPr lang="en-US" altLang="en-US" dirty="0" smtClean="0"/>
              <a:t>Mechanical breaks the food into smaller pieces with changing it’s chemical make up.</a:t>
            </a:r>
          </a:p>
          <a:p>
            <a:pPr eaLnBrk="1" hangingPunct="1"/>
            <a:r>
              <a:rPr lang="en-US" altLang="en-US" dirty="0" smtClean="0"/>
              <a:t>Chemical breaks the food down into a new substance.</a:t>
            </a:r>
          </a:p>
        </p:txBody>
      </p:sp>
    </p:spTree>
    <p:extLst>
      <p:ext uri="{BB962C8B-B14F-4D97-AF65-F5344CB8AC3E}">
        <p14:creationId xmlns:p14="http://schemas.microsoft.com/office/powerpoint/2010/main" val="2168916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blinds(horizontal)">
                                      <p:cBhvr>
                                        <p:cTn id="12" dur="5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Effect transition="in" filter="blinds(horizontal)">
                                      <p:cBhvr>
                                        <p:cTn id="17" dur="500"/>
                                        <p:tgtEl>
                                          <p:spTgt spid="276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7651">
                                            <p:txEl>
                                              <p:pRg st="4" end="4"/>
                                            </p:txEl>
                                          </p:spTgt>
                                        </p:tgtEl>
                                        <p:attrNameLst>
                                          <p:attrName>style.visibility</p:attrName>
                                        </p:attrNameLst>
                                      </p:cBhvr>
                                      <p:to>
                                        <p:strVal val="visible"/>
                                      </p:to>
                                    </p:set>
                                    <p:animEffect transition="in" filter="blinds(horizontal)">
                                      <p:cBhvr>
                                        <p:cTn id="22" dur="5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7" descr="hung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3581400"/>
            <a:ext cx="85725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2"/>
          <p:cNvSpPr>
            <a:spLocks noGrp="1" noChangeArrowheads="1"/>
          </p:cNvSpPr>
          <p:nvPr>
            <p:ph type="title"/>
          </p:nvPr>
        </p:nvSpPr>
        <p:spPr/>
        <p:txBody>
          <a:bodyPr/>
          <a:lstStyle/>
          <a:p>
            <a:pPr eaLnBrk="1" hangingPunct="1"/>
            <a:r>
              <a:rPr lang="en-US" altLang="en-US" sz="4000"/>
              <a:t>What are internal stimuli? Give an example.</a:t>
            </a:r>
          </a:p>
        </p:txBody>
      </p:sp>
      <p:sp>
        <p:nvSpPr>
          <p:cNvPr id="28675" name="Rectangle 3"/>
          <p:cNvSpPr>
            <a:spLocks noGrp="1" noChangeArrowheads="1"/>
          </p:cNvSpPr>
          <p:nvPr>
            <p:ph type="body" idx="1"/>
          </p:nvPr>
        </p:nvSpPr>
        <p:spPr/>
        <p:txBody>
          <a:bodyPr/>
          <a:lstStyle/>
          <a:p>
            <a:pPr eaLnBrk="1" hangingPunct="1"/>
            <a:r>
              <a:rPr lang="en-US" altLang="en-US" smtClean="0"/>
              <a:t>An internal stimulus is something from within that gets you do 'do' something. An example of this would be "you feel a hunger pain, so you go get some food". </a:t>
            </a:r>
            <a:br>
              <a:rPr lang="en-US" altLang="en-US" smtClean="0"/>
            </a:br>
            <a:endParaRPr lang="en-US" altLang="en-US" smtClean="0"/>
          </a:p>
        </p:txBody>
      </p:sp>
    </p:spTree>
    <p:extLst>
      <p:ext uri="{BB962C8B-B14F-4D97-AF65-F5344CB8AC3E}">
        <p14:creationId xmlns:p14="http://schemas.microsoft.com/office/powerpoint/2010/main" val="4039329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linds(horizontal)">
                                      <p:cBhvr>
                                        <p:cTn id="7" dur="500"/>
                                        <p:tgtEl>
                                          <p:spTgt spid="28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altLang="en-US" sz="4000"/>
              <a:t>What are external stimuli? Give an example.</a:t>
            </a:r>
          </a:p>
        </p:txBody>
      </p:sp>
      <p:sp>
        <p:nvSpPr>
          <p:cNvPr id="29699" name="Rectangle 3"/>
          <p:cNvSpPr>
            <a:spLocks noGrp="1" noChangeArrowheads="1"/>
          </p:cNvSpPr>
          <p:nvPr>
            <p:ph type="body" idx="1"/>
          </p:nvPr>
        </p:nvSpPr>
        <p:spPr/>
        <p:txBody>
          <a:bodyPr/>
          <a:lstStyle/>
          <a:p>
            <a:pPr eaLnBrk="1" hangingPunct="1"/>
            <a:r>
              <a:rPr lang="en-US" altLang="en-US" smtClean="0"/>
              <a:t>An external stimulus is something from outside (the environment) that gets you to 'do' something. And example of this would be "you see a commercial about food, so you go get some food". </a:t>
            </a:r>
          </a:p>
        </p:txBody>
      </p:sp>
      <p:pic>
        <p:nvPicPr>
          <p:cNvPr id="28677" name="Picture 5" descr="path-find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191000"/>
            <a:ext cx="7772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7596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linds(horizontal)">
                                      <p:cBhvr>
                                        <p:cTn id="7" dur="500"/>
                                        <p:tgtEl>
                                          <p:spTgt spid="29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Image2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276" y="2057400"/>
            <a:ext cx="38957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a:spLocks noGrp="1" noChangeArrowheads="1"/>
          </p:cNvSpPr>
          <p:nvPr>
            <p:ph type="title"/>
          </p:nvPr>
        </p:nvSpPr>
        <p:spPr>
          <a:xfrm>
            <a:off x="117566" y="274638"/>
            <a:ext cx="10550434" cy="1401762"/>
          </a:xfrm>
        </p:spPr>
        <p:txBody>
          <a:bodyPr>
            <a:normAutofit/>
          </a:bodyPr>
          <a:lstStyle/>
          <a:p>
            <a:pPr eaLnBrk="1" hangingPunct="1"/>
            <a:r>
              <a:rPr lang="en-US" altLang="en-US" sz="4000" dirty="0" smtClean="0">
                <a:latin typeface="Arial Black" panose="020B0A04020102020204" pitchFamily="34" charset="0"/>
              </a:rPr>
              <a:t>What </a:t>
            </a:r>
            <a:r>
              <a:rPr lang="en-US" altLang="en-US" sz="4000" dirty="0">
                <a:latin typeface="Arial Black" panose="020B0A04020102020204" pitchFamily="34" charset="0"/>
              </a:rPr>
              <a:t>organelle performs similar tasks to the excretory system?</a:t>
            </a:r>
          </a:p>
        </p:txBody>
      </p:sp>
      <p:sp>
        <p:nvSpPr>
          <p:cNvPr id="3075" name="Rectangle 3"/>
          <p:cNvSpPr>
            <a:spLocks noGrp="1" noChangeArrowheads="1"/>
          </p:cNvSpPr>
          <p:nvPr>
            <p:ph type="body" idx="1"/>
          </p:nvPr>
        </p:nvSpPr>
        <p:spPr>
          <a:xfrm>
            <a:off x="222069" y="2057401"/>
            <a:ext cx="7093131" cy="4068763"/>
          </a:xfrm>
        </p:spPr>
        <p:txBody>
          <a:bodyPr/>
          <a:lstStyle/>
          <a:p>
            <a:pPr eaLnBrk="1" hangingPunct="1">
              <a:lnSpc>
                <a:spcPct val="90000"/>
              </a:lnSpc>
            </a:pPr>
            <a:r>
              <a:rPr lang="en-US" altLang="en-US" sz="4000" dirty="0" err="1">
                <a:latin typeface="Arial Black" panose="020B0A04020102020204" pitchFamily="34" charset="0"/>
              </a:rPr>
              <a:t>Lysomes</a:t>
            </a:r>
            <a:r>
              <a:rPr lang="en-US" altLang="en-US" sz="4000" dirty="0">
                <a:latin typeface="Arial Black" panose="020B0A04020102020204" pitchFamily="34" charset="0"/>
              </a:rPr>
              <a:t> : they remove waste from the cell.</a:t>
            </a:r>
          </a:p>
          <a:p>
            <a:pPr eaLnBrk="1" hangingPunct="1">
              <a:lnSpc>
                <a:spcPct val="90000"/>
              </a:lnSpc>
            </a:pPr>
            <a:r>
              <a:rPr lang="en-US" altLang="en-US" sz="4000" dirty="0">
                <a:latin typeface="Arial Black" panose="020B0A04020102020204" pitchFamily="34" charset="0"/>
              </a:rPr>
              <a:t>The Excretory System removes waste from the body.</a:t>
            </a:r>
          </a:p>
        </p:txBody>
      </p:sp>
    </p:spTree>
    <p:extLst>
      <p:ext uri="{BB962C8B-B14F-4D97-AF65-F5344CB8AC3E}">
        <p14:creationId xmlns:p14="http://schemas.microsoft.com/office/powerpoint/2010/main" val="11842115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500" decel="50000" fill="hold">
                                          <p:stCondLst>
                                            <p:cond delay="0"/>
                                          </p:stCondLst>
                                        </p:cTn>
                                        <p:tgtEl>
                                          <p:spTgt spid="307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07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3075">
                                            <p:txEl>
                                              <p:pRg st="1" end="1"/>
                                            </p:txEl>
                                          </p:spTgt>
                                        </p:tgtEl>
                                        <p:attrNameLst>
                                          <p:attrName>style.visibility</p:attrName>
                                        </p:attrNameLst>
                                      </p:cBhvr>
                                      <p:to>
                                        <p:strVal val="visible"/>
                                      </p:to>
                                    </p:set>
                                    <p:anim calcmode="lin" valueType="num">
                                      <p:cBhvr>
                                        <p:cTn id="19" dur="500" decel="50000" fill="hold">
                                          <p:stCondLst>
                                            <p:cond delay="0"/>
                                          </p:stCondLst>
                                        </p:cTn>
                                        <p:tgtEl>
                                          <p:spTgt spid="3075">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075">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075">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075">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075">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075">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075">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524000" y="304800"/>
            <a:ext cx="9144000" cy="1143000"/>
          </a:xfrm>
        </p:spPr>
        <p:txBody>
          <a:bodyPr/>
          <a:lstStyle/>
          <a:p>
            <a:pPr eaLnBrk="1" hangingPunct="1"/>
            <a:r>
              <a:rPr lang="en-US" altLang="en-US" sz="4000" dirty="0" smtClean="0">
                <a:latin typeface="Arial Black" panose="020B0A04020102020204" pitchFamily="34" charset="0"/>
              </a:rPr>
              <a:t>What </a:t>
            </a:r>
            <a:r>
              <a:rPr lang="en-US" altLang="en-US" sz="4000" dirty="0">
                <a:latin typeface="Arial Black" panose="020B0A04020102020204" pitchFamily="34" charset="0"/>
              </a:rPr>
              <a:t>occurs in the stomach?</a:t>
            </a:r>
          </a:p>
        </p:txBody>
      </p:sp>
      <p:sp>
        <p:nvSpPr>
          <p:cNvPr id="5123" name="Rectangle 3"/>
          <p:cNvSpPr>
            <a:spLocks noGrp="1" noChangeArrowheads="1"/>
          </p:cNvSpPr>
          <p:nvPr>
            <p:ph type="body" idx="1"/>
          </p:nvPr>
        </p:nvSpPr>
        <p:spPr>
          <a:xfrm>
            <a:off x="0" y="1600200"/>
            <a:ext cx="6324600" cy="5257800"/>
          </a:xfrm>
        </p:spPr>
        <p:txBody>
          <a:bodyPr/>
          <a:lstStyle/>
          <a:p>
            <a:pPr eaLnBrk="1" hangingPunct="1"/>
            <a:r>
              <a:rPr lang="en-US" altLang="en-US" sz="3600" dirty="0"/>
              <a:t>Muscles in the stomach grind food into smaller pieces. Gastric Juice and hydrochloric acid made in the stomach breaks apart large protein molecules.</a:t>
            </a:r>
          </a:p>
        </p:txBody>
      </p:sp>
      <p:pic>
        <p:nvPicPr>
          <p:cNvPr id="7173" name="Picture 6" descr="Picture of Human Stom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00" y="1828800"/>
            <a:ext cx="44577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582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decel="50000" fill="hold">
                                          <p:stCondLst>
                                            <p:cond delay="0"/>
                                          </p:stCondLst>
                                        </p:cTn>
                                        <p:tgtEl>
                                          <p:spTgt spid="512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12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12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12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12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12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12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222069" y="274638"/>
            <a:ext cx="10445931" cy="1143000"/>
          </a:xfrm>
        </p:spPr>
        <p:txBody>
          <a:bodyPr>
            <a:normAutofit fontScale="90000"/>
          </a:bodyPr>
          <a:lstStyle/>
          <a:p>
            <a:pPr eaLnBrk="1" hangingPunct="1"/>
            <a:r>
              <a:rPr lang="en-US" altLang="en-US" sz="4000" dirty="0" smtClean="0">
                <a:latin typeface="Arial Black" panose="020B0A04020102020204" pitchFamily="34" charset="0"/>
              </a:rPr>
              <a:t>What </a:t>
            </a:r>
            <a:r>
              <a:rPr lang="en-US" altLang="en-US" sz="4000" dirty="0">
                <a:latin typeface="Arial Black" panose="020B0A04020102020204" pitchFamily="34" charset="0"/>
              </a:rPr>
              <a:t>occurs in the small and large intestines?</a:t>
            </a:r>
          </a:p>
        </p:txBody>
      </p:sp>
      <p:sp>
        <p:nvSpPr>
          <p:cNvPr id="8196" name="Rectangle 3"/>
          <p:cNvSpPr>
            <a:spLocks noGrp="1" noChangeArrowheads="1"/>
          </p:cNvSpPr>
          <p:nvPr>
            <p:ph type="body" idx="1"/>
          </p:nvPr>
        </p:nvSpPr>
        <p:spPr>
          <a:xfrm>
            <a:off x="1524000" y="1600200"/>
            <a:ext cx="4876800" cy="5257800"/>
          </a:xfrm>
        </p:spPr>
        <p:txBody>
          <a:bodyPr/>
          <a:lstStyle/>
          <a:p>
            <a:pPr eaLnBrk="1" hangingPunct="1">
              <a:lnSpc>
                <a:spcPct val="90000"/>
              </a:lnSpc>
            </a:pPr>
            <a:r>
              <a:rPr lang="en-US" altLang="en-US" sz="3600"/>
              <a:t>Materials that cannot be digested move into the large intestine.  The large intestine absorbs much of the water still trapped in the food waste. The solid that remains is called feces.</a:t>
            </a:r>
          </a:p>
        </p:txBody>
      </p:sp>
      <p:pic>
        <p:nvPicPr>
          <p:cNvPr id="8197" name="Picture 6" descr="http://curezone.com/upload/Members/Unyquity/LargeIntestin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752600"/>
            <a:ext cx="3810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6327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287383" y="274638"/>
            <a:ext cx="10380617" cy="1706562"/>
          </a:xfrm>
        </p:spPr>
        <p:txBody>
          <a:bodyPr>
            <a:normAutofit/>
          </a:bodyPr>
          <a:lstStyle/>
          <a:p>
            <a:pPr eaLnBrk="1" hangingPunct="1"/>
            <a:r>
              <a:rPr lang="en-US" altLang="en-US" sz="4000" dirty="0" smtClean="0">
                <a:latin typeface="Arial Black" panose="020B0A04020102020204" pitchFamily="34" charset="0"/>
              </a:rPr>
              <a:t>Breakdown </a:t>
            </a:r>
            <a:r>
              <a:rPr lang="en-US" altLang="en-US" sz="4000" dirty="0">
                <a:latin typeface="Arial Black" panose="020B0A04020102020204" pitchFamily="34" charset="0"/>
              </a:rPr>
              <a:t>of food in the mouth is an example of what type of change?</a:t>
            </a:r>
          </a:p>
        </p:txBody>
      </p:sp>
      <p:sp>
        <p:nvSpPr>
          <p:cNvPr id="7171" name="Rectangle 3"/>
          <p:cNvSpPr>
            <a:spLocks noGrp="1" noChangeArrowheads="1"/>
          </p:cNvSpPr>
          <p:nvPr>
            <p:ph type="body" idx="1"/>
          </p:nvPr>
        </p:nvSpPr>
        <p:spPr>
          <a:xfrm>
            <a:off x="1524000" y="2211388"/>
            <a:ext cx="5638800" cy="4646612"/>
          </a:xfrm>
        </p:spPr>
        <p:txBody>
          <a:bodyPr/>
          <a:lstStyle/>
          <a:p>
            <a:pPr eaLnBrk="1" hangingPunct="1"/>
            <a:r>
              <a:rPr lang="en-US" altLang="en-US" sz="4000">
                <a:solidFill>
                  <a:schemeClr val="hlink"/>
                </a:solidFill>
              </a:rPr>
              <a:t>Mechanical</a:t>
            </a:r>
            <a:r>
              <a:rPr lang="en-US" altLang="en-US" sz="4000"/>
              <a:t>: Teeth  grind food into smaller pieces.</a:t>
            </a:r>
          </a:p>
          <a:p>
            <a:pPr eaLnBrk="1" hangingPunct="1"/>
            <a:r>
              <a:rPr lang="en-US" altLang="en-US" sz="4000">
                <a:solidFill>
                  <a:schemeClr val="hlink"/>
                </a:solidFill>
              </a:rPr>
              <a:t>Chemical</a:t>
            </a:r>
            <a:r>
              <a:rPr lang="en-US" altLang="en-US" sz="4000"/>
              <a:t>: Saliva begins to break down complex starches into smaller sugars.</a:t>
            </a:r>
          </a:p>
        </p:txBody>
      </p:sp>
      <p:pic>
        <p:nvPicPr>
          <p:cNvPr id="9221" name="Picture 6" descr="teeth_mou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1" y="2333626"/>
            <a:ext cx="34385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04030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500" decel="50000" fill="hold">
                                          <p:stCondLst>
                                            <p:cond delay="0"/>
                                          </p:stCondLst>
                                        </p:cTn>
                                        <p:tgtEl>
                                          <p:spTgt spid="717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17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17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717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17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17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17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17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7171">
                                            <p:txEl>
                                              <p:pRg st="1" end="1"/>
                                            </p:txEl>
                                          </p:spTgt>
                                        </p:tgtEl>
                                        <p:attrNameLst>
                                          <p:attrName>style.visibility</p:attrName>
                                        </p:attrNameLst>
                                      </p:cBhvr>
                                      <p:to>
                                        <p:strVal val="visible"/>
                                      </p:to>
                                    </p:set>
                                    <p:anim calcmode="lin" valueType="num">
                                      <p:cBhvr>
                                        <p:cTn id="19" dur="500" decel="50000" fill="hold">
                                          <p:stCondLst>
                                            <p:cond delay="0"/>
                                          </p:stCondLst>
                                        </p:cTn>
                                        <p:tgtEl>
                                          <p:spTgt spid="7171">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171">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171">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7171">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171">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171">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171">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7589"/>
            <a:ext cx="41910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p:cNvSpPr>
            <a:spLocks noGrp="1"/>
          </p:cNvSpPr>
          <p:nvPr>
            <p:ph type="title"/>
          </p:nvPr>
        </p:nvSpPr>
        <p:spPr>
          <a:xfrm>
            <a:off x="1524000" y="274638"/>
            <a:ext cx="9144000" cy="2544762"/>
          </a:xfrm>
        </p:spPr>
        <p:txBody>
          <a:bodyPr/>
          <a:lstStyle/>
          <a:p>
            <a:r>
              <a:rPr lang="en-US" altLang="en-US" smtClean="0"/>
              <a:t>What type of muscles can you control? A type of muscle you can control is called a ______________ muscle.</a:t>
            </a:r>
          </a:p>
        </p:txBody>
      </p:sp>
      <p:sp>
        <p:nvSpPr>
          <p:cNvPr id="3" name="Content Placeholder 2"/>
          <p:cNvSpPr>
            <a:spLocks noGrp="1"/>
          </p:cNvSpPr>
          <p:nvPr>
            <p:ph idx="1"/>
          </p:nvPr>
        </p:nvSpPr>
        <p:spPr>
          <a:xfrm>
            <a:off x="1981200" y="3124201"/>
            <a:ext cx="8229600" cy="3001963"/>
          </a:xfrm>
        </p:spPr>
        <p:txBody>
          <a:bodyPr/>
          <a:lstStyle/>
          <a:p>
            <a:r>
              <a:rPr lang="en-US" altLang="en-US" sz="4400"/>
              <a:t>Skeletal Muscle</a:t>
            </a:r>
          </a:p>
          <a:p>
            <a:r>
              <a:rPr lang="en-US" altLang="en-US" sz="4400"/>
              <a:t>Voluntary Muscle</a:t>
            </a:r>
          </a:p>
        </p:txBody>
      </p:sp>
    </p:spTree>
    <p:extLst>
      <p:ext uri="{BB962C8B-B14F-4D97-AF65-F5344CB8AC3E}">
        <p14:creationId xmlns:p14="http://schemas.microsoft.com/office/powerpoint/2010/main" val="39557582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274638"/>
            <a:ext cx="12070080" cy="1401762"/>
          </a:xfrm>
        </p:spPr>
        <p:txBody>
          <a:bodyPr>
            <a:normAutofit fontScale="90000"/>
          </a:bodyPr>
          <a:lstStyle/>
          <a:p>
            <a:pPr eaLnBrk="1" hangingPunct="1"/>
            <a:r>
              <a:rPr lang="en-US" altLang="en-US" sz="4000" dirty="0" smtClean="0">
                <a:latin typeface="Arial Black" panose="020B0A04020102020204" pitchFamily="34" charset="0"/>
              </a:rPr>
              <a:t>Identify </a:t>
            </a:r>
            <a:r>
              <a:rPr lang="en-US" altLang="en-US" sz="4000" dirty="0">
                <a:latin typeface="Arial Black" panose="020B0A04020102020204" pitchFamily="34" charset="0"/>
              </a:rPr>
              <a:t>various physical and chemical changes that occur in digestion and label each.</a:t>
            </a:r>
          </a:p>
        </p:txBody>
      </p:sp>
      <p:sp>
        <p:nvSpPr>
          <p:cNvPr id="8195" name="Rectangle 3"/>
          <p:cNvSpPr>
            <a:spLocks noGrp="1" noChangeArrowheads="1"/>
          </p:cNvSpPr>
          <p:nvPr>
            <p:ph type="body" idx="1"/>
          </p:nvPr>
        </p:nvSpPr>
        <p:spPr>
          <a:xfrm>
            <a:off x="1524000" y="1981200"/>
            <a:ext cx="9144000" cy="4876800"/>
          </a:xfrm>
        </p:spPr>
        <p:txBody>
          <a:bodyPr/>
          <a:lstStyle/>
          <a:p>
            <a:pPr eaLnBrk="1" hangingPunct="1"/>
            <a:r>
              <a:rPr lang="en-US" altLang="en-US" smtClean="0">
                <a:solidFill>
                  <a:schemeClr val="hlink"/>
                </a:solidFill>
              </a:rPr>
              <a:t>Physical</a:t>
            </a:r>
            <a:r>
              <a:rPr lang="en-US" altLang="en-US" smtClean="0"/>
              <a:t>: Teeth break down food into smaller pieces / stomach muscles grind food into smaller pieces</a:t>
            </a:r>
          </a:p>
          <a:p>
            <a:pPr eaLnBrk="1" hangingPunct="1"/>
            <a:r>
              <a:rPr lang="en-US" altLang="en-US" smtClean="0">
                <a:solidFill>
                  <a:schemeClr val="hlink"/>
                </a:solidFill>
              </a:rPr>
              <a:t>Chemical</a:t>
            </a:r>
            <a:r>
              <a:rPr lang="en-US" altLang="en-US" smtClean="0"/>
              <a:t>: Saliva reacts with food to break it down / Bile reacts to break down fat molecules / Gastric Juice and hydrochloric acid react to break apart large protein molecules / Pancreas produces enzymes that react to break down carbohydrates</a:t>
            </a:r>
          </a:p>
        </p:txBody>
      </p:sp>
    </p:spTree>
    <p:extLst>
      <p:ext uri="{BB962C8B-B14F-4D97-AF65-F5344CB8AC3E}">
        <p14:creationId xmlns:p14="http://schemas.microsoft.com/office/powerpoint/2010/main" val="41574308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500" decel="50000" fill="hold">
                                          <p:stCondLst>
                                            <p:cond delay="0"/>
                                          </p:stCondLst>
                                        </p:cTn>
                                        <p:tgtEl>
                                          <p:spTgt spid="819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19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19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819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19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19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19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19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8195">
                                            <p:txEl>
                                              <p:pRg st="1" end="1"/>
                                            </p:txEl>
                                          </p:spTgt>
                                        </p:tgtEl>
                                        <p:attrNameLst>
                                          <p:attrName>style.visibility</p:attrName>
                                        </p:attrNameLst>
                                      </p:cBhvr>
                                      <p:to>
                                        <p:strVal val="visible"/>
                                      </p:to>
                                    </p:set>
                                    <p:anim calcmode="lin" valueType="num">
                                      <p:cBhvr>
                                        <p:cTn id="19" dur="500" decel="50000" fill="hold">
                                          <p:stCondLst>
                                            <p:cond delay="0"/>
                                          </p:stCondLst>
                                        </p:cTn>
                                        <p:tgtEl>
                                          <p:spTgt spid="8195">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195">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195">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8195">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195">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195">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195">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0" y="365125"/>
            <a:ext cx="11353800" cy="1325563"/>
          </a:xfrm>
        </p:spPr>
        <p:txBody>
          <a:bodyPr/>
          <a:lstStyle/>
          <a:p>
            <a:pPr eaLnBrk="1" hangingPunct="1"/>
            <a:r>
              <a:rPr lang="en-US" altLang="en-US" sz="4000" dirty="0" smtClean="0">
                <a:latin typeface="Arial Black" panose="020B0A04020102020204" pitchFamily="34" charset="0"/>
              </a:rPr>
              <a:t>What </a:t>
            </a:r>
            <a:r>
              <a:rPr lang="en-US" altLang="en-US" sz="4000" dirty="0">
                <a:latin typeface="Arial Black" panose="020B0A04020102020204" pitchFamily="34" charset="0"/>
              </a:rPr>
              <a:t>foods contain carbohydrates?</a:t>
            </a:r>
          </a:p>
        </p:txBody>
      </p:sp>
      <p:sp>
        <p:nvSpPr>
          <p:cNvPr id="12292" name="Rectangle 3"/>
          <p:cNvSpPr>
            <a:spLocks noGrp="1" noChangeArrowheads="1"/>
          </p:cNvSpPr>
          <p:nvPr>
            <p:ph type="body" idx="1"/>
          </p:nvPr>
        </p:nvSpPr>
        <p:spPr/>
        <p:txBody>
          <a:bodyPr/>
          <a:lstStyle/>
          <a:p>
            <a:pPr eaLnBrk="1" hangingPunct="1"/>
            <a:endParaRPr lang="en-US" altLang="en-US" smtClean="0"/>
          </a:p>
        </p:txBody>
      </p:sp>
      <p:pic>
        <p:nvPicPr>
          <p:cNvPr id="12293" name="Picture 6" descr="195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4343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descr="195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24000"/>
            <a:ext cx="4495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10249" name="Ink 9"/>
              <p14:cNvContentPartPr>
                <a14:cpLocks xmlns:a14="http://schemas.microsoft.com/office/drawing/2010/main" noRot="1" noChangeAspect="1" noEditPoints="1" noChangeArrowheads="1" noChangeShapeType="1"/>
              </p14:cNvContentPartPr>
              <p14:nvPr/>
            </p14:nvContentPartPr>
            <p14:xfrm>
              <a:off x="4738689" y="3214688"/>
              <a:ext cx="1000125" cy="57150"/>
            </p14:xfrm>
          </p:contentPart>
        </mc:Choice>
        <mc:Fallback>
          <p:pic>
            <p:nvPicPr>
              <p:cNvPr id="10249" name="Ink 9"/>
              <p:cNvPicPr>
                <a:picLocks noRot="1" noChangeAspect="1" noEditPoints="1" noChangeArrowheads="1" noChangeShapeType="1"/>
              </p:cNvPicPr>
              <p:nvPr/>
            </p:nvPicPr>
            <p:blipFill>
              <a:blip r:embed="rId5"/>
              <a:stretch>
                <a:fillRect/>
              </a:stretch>
            </p:blipFill>
            <p:spPr>
              <a:xfrm>
                <a:off x="4710248" y="3101102"/>
                <a:ext cx="1057368" cy="284321"/>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250" name="Ink 10"/>
              <p14:cNvContentPartPr>
                <a14:cpLocks xmlns:a14="http://schemas.microsoft.com/office/drawing/2010/main" noRot="1" noChangeAspect="1" noEditPoints="1" noChangeArrowheads="1" noChangeShapeType="1"/>
              </p14:cNvContentPartPr>
              <p14:nvPr/>
            </p14:nvContentPartPr>
            <p14:xfrm>
              <a:off x="4481513" y="3600450"/>
              <a:ext cx="1357312" cy="71438"/>
            </p14:xfrm>
          </p:contentPart>
        </mc:Choice>
        <mc:Fallback>
          <p:pic>
            <p:nvPicPr>
              <p:cNvPr id="10250" name="Ink 10"/>
              <p:cNvPicPr>
                <a:picLocks noRot="1" noChangeAspect="1" noEditPoints="1" noChangeArrowheads="1" noChangeShapeType="1"/>
              </p:cNvPicPr>
              <p:nvPr/>
            </p:nvPicPr>
            <p:blipFill>
              <a:blip r:embed="rId7"/>
              <a:stretch>
                <a:fillRect/>
              </a:stretch>
            </p:blipFill>
            <p:spPr>
              <a:xfrm>
                <a:off x="4453071" y="3486293"/>
                <a:ext cx="1414197" cy="299752"/>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251" name="Ink 11"/>
              <p14:cNvContentPartPr>
                <a14:cpLocks xmlns:a14="http://schemas.microsoft.com/office/drawing/2010/main" noRot="1" noChangeAspect="1" noEditPoints="1" noChangeArrowheads="1" noChangeShapeType="1"/>
              </p14:cNvContentPartPr>
              <p14:nvPr/>
            </p14:nvContentPartPr>
            <p14:xfrm>
              <a:off x="4538663" y="3863976"/>
              <a:ext cx="1257300" cy="22225"/>
            </p14:xfrm>
          </p:contentPart>
        </mc:Choice>
        <mc:Fallback>
          <p:pic>
            <p:nvPicPr>
              <p:cNvPr id="10251" name="Ink 11"/>
              <p:cNvPicPr>
                <a:picLocks noRot="1" noChangeAspect="1" noEditPoints="1" noChangeArrowheads="1" noChangeShapeType="1"/>
              </p:cNvPicPr>
              <p:nvPr/>
            </p:nvPicPr>
            <p:blipFill>
              <a:blip r:embed="rId9"/>
              <a:stretch>
                <a:fillRect/>
              </a:stretch>
            </p:blipFill>
            <p:spPr>
              <a:xfrm>
                <a:off x="4510227" y="3748115"/>
                <a:ext cx="1314172" cy="253948"/>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252" name="Ink 12"/>
              <p14:cNvContentPartPr>
                <a14:cpLocks xmlns:a14="http://schemas.microsoft.com/office/drawing/2010/main" noRot="1" noChangeAspect="1" noEditPoints="1" noChangeArrowheads="1" noChangeShapeType="1"/>
              </p14:cNvContentPartPr>
              <p14:nvPr/>
            </p14:nvContentPartPr>
            <p14:xfrm>
              <a:off x="4367213" y="4129088"/>
              <a:ext cx="1471612" cy="42862"/>
            </p14:xfrm>
          </p:contentPart>
        </mc:Choice>
        <mc:Fallback>
          <p:pic>
            <p:nvPicPr>
              <p:cNvPr id="10252" name="Ink 12"/>
              <p:cNvPicPr>
                <a:picLocks noRot="1" noChangeAspect="1" noEditPoints="1" noChangeArrowheads="1" noChangeShapeType="1"/>
              </p:cNvPicPr>
              <p:nvPr/>
            </p:nvPicPr>
            <p:blipFill>
              <a:blip r:embed="rId11"/>
              <a:stretch>
                <a:fillRect/>
              </a:stretch>
            </p:blipFill>
            <p:spPr>
              <a:xfrm>
                <a:off x="4338774" y="4014549"/>
                <a:ext cx="1528489" cy="2719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253" name="Ink 13"/>
              <p14:cNvContentPartPr>
                <a14:cpLocks xmlns:a14="http://schemas.microsoft.com/office/drawing/2010/main" noRot="1" noChangeAspect="1" noEditPoints="1" noChangeArrowheads="1" noChangeShapeType="1"/>
              </p14:cNvContentPartPr>
              <p14:nvPr/>
            </p14:nvContentPartPr>
            <p14:xfrm>
              <a:off x="6296026" y="2843213"/>
              <a:ext cx="2200275" cy="114300"/>
            </p14:xfrm>
          </p:contentPart>
        </mc:Choice>
        <mc:Fallback>
          <p:pic>
            <p:nvPicPr>
              <p:cNvPr id="10253" name="Ink 13"/>
              <p:cNvPicPr>
                <a:picLocks noRot="1" noChangeAspect="1" noEditPoints="1" noChangeArrowheads="1" noChangeShapeType="1"/>
              </p:cNvPicPr>
              <p:nvPr/>
            </p:nvPicPr>
            <p:blipFill>
              <a:blip r:embed="rId13"/>
              <a:stretch>
                <a:fillRect/>
              </a:stretch>
            </p:blipFill>
            <p:spPr>
              <a:xfrm>
                <a:off x="6267587" y="2728552"/>
                <a:ext cx="2257154" cy="343621"/>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254" name="Ink 14"/>
              <p14:cNvContentPartPr>
                <a14:cpLocks xmlns:a14="http://schemas.microsoft.com/office/drawing/2010/main" noRot="1" noChangeAspect="1" noEditPoints="1" noChangeArrowheads="1" noChangeShapeType="1"/>
              </p14:cNvContentPartPr>
              <p14:nvPr/>
            </p14:nvContentPartPr>
            <p14:xfrm>
              <a:off x="7002463" y="3106739"/>
              <a:ext cx="1744662" cy="122237"/>
            </p14:xfrm>
          </p:contentPart>
        </mc:Choice>
        <mc:Fallback>
          <p:pic>
            <p:nvPicPr>
              <p:cNvPr id="10254" name="Ink 14"/>
              <p:cNvPicPr>
                <a:picLocks noRot="1" noChangeAspect="1" noEditPoints="1" noChangeArrowheads="1" noChangeShapeType="1"/>
              </p:cNvPicPr>
              <p:nvPr/>
            </p:nvPicPr>
            <p:blipFill>
              <a:blip r:embed="rId15"/>
              <a:stretch>
                <a:fillRect/>
              </a:stretch>
            </p:blipFill>
            <p:spPr>
              <a:xfrm>
                <a:off x="6974021" y="2992097"/>
                <a:ext cx="1801545" cy="351883"/>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255" name="Ink 15"/>
              <p14:cNvContentPartPr>
                <a14:cpLocks xmlns:a14="http://schemas.microsoft.com/office/drawing/2010/main" noRot="1" noChangeAspect="1" noEditPoints="1" noChangeArrowheads="1" noChangeShapeType="1"/>
              </p14:cNvContentPartPr>
              <p14:nvPr/>
            </p14:nvContentPartPr>
            <p14:xfrm>
              <a:off x="6338888" y="3378200"/>
              <a:ext cx="1657350" cy="115888"/>
            </p14:xfrm>
          </p:contentPart>
        </mc:Choice>
        <mc:Fallback>
          <p:pic>
            <p:nvPicPr>
              <p:cNvPr id="10255" name="Ink 15"/>
              <p:cNvPicPr>
                <a:picLocks noRot="1" noChangeAspect="1" noEditPoints="1" noChangeArrowheads="1" noChangeShapeType="1"/>
              </p:cNvPicPr>
              <p:nvPr/>
            </p:nvPicPr>
            <p:blipFill>
              <a:blip r:embed="rId17"/>
              <a:stretch>
                <a:fillRect/>
              </a:stretch>
            </p:blipFill>
            <p:spPr>
              <a:xfrm>
                <a:off x="6310450" y="3263752"/>
                <a:ext cx="1714587" cy="344785"/>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256" name="Ink 16"/>
              <p14:cNvContentPartPr>
                <a14:cpLocks xmlns:a14="http://schemas.microsoft.com/office/drawing/2010/main" noRot="1" noChangeAspect="1" noEditPoints="1" noChangeArrowheads="1" noChangeShapeType="1"/>
              </p14:cNvContentPartPr>
              <p14:nvPr/>
            </p14:nvContentPartPr>
            <p14:xfrm>
              <a:off x="6324600" y="3943351"/>
              <a:ext cx="965200" cy="22225"/>
            </p14:xfrm>
          </p:contentPart>
        </mc:Choice>
        <mc:Fallback>
          <p:pic>
            <p:nvPicPr>
              <p:cNvPr id="10256" name="Ink 16"/>
              <p:cNvPicPr>
                <a:picLocks noRot="1" noChangeAspect="1" noEditPoints="1" noChangeArrowheads="1" noChangeShapeType="1"/>
              </p:cNvPicPr>
              <p:nvPr/>
            </p:nvPicPr>
            <p:blipFill>
              <a:blip r:embed="rId19"/>
              <a:stretch>
                <a:fillRect/>
              </a:stretch>
            </p:blipFill>
            <p:spPr>
              <a:xfrm>
                <a:off x="6296159" y="3829717"/>
                <a:ext cx="1022082" cy="249852"/>
              </a:xfrm>
              <a:prstGeom prst="rect">
                <a:avLst/>
              </a:prstGeom>
            </p:spPr>
          </p:pic>
        </mc:Fallback>
      </mc:AlternateContent>
    </p:spTree>
    <p:extLst>
      <p:ext uri="{BB962C8B-B14F-4D97-AF65-F5344CB8AC3E}">
        <p14:creationId xmlns:p14="http://schemas.microsoft.com/office/powerpoint/2010/main" val="37807183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76850" y="1515290"/>
            <a:ext cx="6076950" cy="5434149"/>
          </a:xfrm>
          <a:prstGeom prst="rect">
            <a:avLst/>
          </a:prstGeom>
        </p:spPr>
      </p:pic>
      <p:sp>
        <p:nvSpPr>
          <p:cNvPr id="2" name="Title 1"/>
          <p:cNvSpPr>
            <a:spLocks noGrp="1"/>
          </p:cNvSpPr>
          <p:nvPr>
            <p:ph type="title"/>
          </p:nvPr>
        </p:nvSpPr>
        <p:spPr/>
        <p:txBody>
          <a:bodyPr/>
          <a:lstStyle/>
          <a:p>
            <a:r>
              <a:rPr lang="en-US" dirty="0" smtClean="0"/>
              <a:t>What system controls and coordinates all functions in the body?</a:t>
            </a:r>
            <a:endParaRPr lang="en-US" dirty="0"/>
          </a:p>
        </p:txBody>
      </p:sp>
      <p:sp>
        <p:nvSpPr>
          <p:cNvPr id="3" name="Content Placeholder 2"/>
          <p:cNvSpPr>
            <a:spLocks noGrp="1"/>
          </p:cNvSpPr>
          <p:nvPr>
            <p:ph idx="1"/>
          </p:nvPr>
        </p:nvSpPr>
        <p:spPr/>
        <p:txBody>
          <a:bodyPr>
            <a:normAutofit/>
          </a:bodyPr>
          <a:lstStyle/>
          <a:p>
            <a:r>
              <a:rPr lang="en-US" sz="4800" dirty="0" smtClean="0"/>
              <a:t>Nervous System</a:t>
            </a:r>
            <a:endParaRPr lang="en-US" sz="4800" dirty="0"/>
          </a:p>
        </p:txBody>
      </p:sp>
    </p:spTree>
    <p:extLst>
      <p:ext uri="{BB962C8B-B14F-4D97-AF65-F5344CB8AC3E}">
        <p14:creationId xmlns:p14="http://schemas.microsoft.com/office/powerpoint/2010/main" val="2119044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brain and the spinal chord make up the _______________________.</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rotWithShape="1">
          <a:blip r:embed="rId2"/>
          <a:srcRect l="4064" t="14885" r="50129" b="6907"/>
          <a:stretch/>
        </p:blipFill>
        <p:spPr>
          <a:xfrm>
            <a:off x="613954" y="1825626"/>
            <a:ext cx="11116492" cy="5032374"/>
          </a:xfrm>
          <a:prstGeom prst="rect">
            <a:avLst/>
          </a:prstGeom>
        </p:spPr>
      </p:pic>
    </p:spTree>
    <p:extLst>
      <p:ext uri="{BB962C8B-B14F-4D97-AF65-F5344CB8AC3E}">
        <p14:creationId xmlns:p14="http://schemas.microsoft.com/office/powerpoint/2010/main" val="1026933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peripheral nervous system consists of ______________________.</a:t>
            </a:r>
            <a:endParaRPr lang="en-US" dirty="0"/>
          </a:p>
        </p:txBody>
      </p:sp>
      <p:pic>
        <p:nvPicPr>
          <p:cNvPr id="4" name="Picture 3"/>
          <p:cNvPicPr>
            <a:picLocks noChangeAspect="1"/>
          </p:cNvPicPr>
          <p:nvPr/>
        </p:nvPicPr>
        <p:blipFill rotWithShape="1">
          <a:blip r:embed="rId2"/>
          <a:srcRect l="52128" t="15227" r="3281" b="6164"/>
          <a:stretch/>
        </p:blipFill>
        <p:spPr>
          <a:xfrm>
            <a:off x="235131" y="1867988"/>
            <a:ext cx="11808823" cy="4781005"/>
          </a:xfrm>
          <a:prstGeom prst="rect">
            <a:avLst/>
          </a:prstGeom>
        </p:spPr>
      </p:pic>
    </p:spTree>
    <p:extLst>
      <p:ext uri="{BB962C8B-B14F-4D97-AF65-F5344CB8AC3E}">
        <p14:creationId xmlns:p14="http://schemas.microsoft.com/office/powerpoint/2010/main" val="351568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59992" y="1184218"/>
            <a:ext cx="5732008" cy="5634151"/>
          </a:xfrm>
          <a:prstGeom prst="rect">
            <a:avLst/>
          </a:prstGeom>
        </p:spPr>
      </p:pic>
      <p:sp>
        <p:nvSpPr>
          <p:cNvPr id="2" name="Title 1"/>
          <p:cNvSpPr>
            <a:spLocks noGrp="1"/>
          </p:cNvSpPr>
          <p:nvPr>
            <p:ph type="title"/>
          </p:nvPr>
        </p:nvSpPr>
        <p:spPr/>
        <p:txBody>
          <a:bodyPr/>
          <a:lstStyle/>
          <a:p>
            <a:r>
              <a:rPr lang="en-US" dirty="0" smtClean="0"/>
              <a:t>What are the three main types of neurons in the nervous system?</a:t>
            </a:r>
            <a:endParaRPr lang="en-US" dirty="0"/>
          </a:p>
        </p:txBody>
      </p:sp>
      <p:sp>
        <p:nvSpPr>
          <p:cNvPr id="3" name="Content Placeholder 2"/>
          <p:cNvSpPr>
            <a:spLocks noGrp="1"/>
          </p:cNvSpPr>
          <p:nvPr>
            <p:ph idx="1"/>
          </p:nvPr>
        </p:nvSpPr>
        <p:spPr>
          <a:xfrm>
            <a:off x="0" y="1825625"/>
            <a:ext cx="11353800" cy="4351338"/>
          </a:xfrm>
        </p:spPr>
        <p:txBody>
          <a:bodyPr/>
          <a:lstStyle/>
          <a:p>
            <a:r>
              <a:rPr lang="en-US" i="1" u="sng" dirty="0" smtClean="0"/>
              <a:t>Sensory Neurons</a:t>
            </a:r>
          </a:p>
          <a:p>
            <a:r>
              <a:rPr lang="en-US" dirty="0" smtClean="0"/>
              <a:t>Takes messages to/from the spinal chord</a:t>
            </a:r>
          </a:p>
          <a:p>
            <a:pPr marL="0" indent="0">
              <a:buNone/>
            </a:pPr>
            <a:r>
              <a:rPr lang="en-US" dirty="0" smtClean="0"/>
              <a:t> and brain</a:t>
            </a:r>
          </a:p>
          <a:p>
            <a:r>
              <a:rPr lang="en-US" i="1" u="sng" dirty="0" smtClean="0"/>
              <a:t>Motor Neurons</a:t>
            </a:r>
          </a:p>
          <a:p>
            <a:r>
              <a:rPr lang="en-US" dirty="0" smtClean="0"/>
              <a:t>Takes messages to/from throughout the body</a:t>
            </a:r>
          </a:p>
          <a:p>
            <a:pPr marL="0" indent="0">
              <a:buNone/>
            </a:pPr>
            <a:r>
              <a:rPr lang="en-US" i="1" u="sng" dirty="0" smtClean="0"/>
              <a:t>Interneurons</a:t>
            </a:r>
          </a:p>
          <a:p>
            <a:pPr marL="0" indent="0">
              <a:buNone/>
            </a:pPr>
            <a:r>
              <a:rPr lang="en-US" dirty="0"/>
              <a:t> </a:t>
            </a:r>
            <a:r>
              <a:rPr lang="en-US" dirty="0" smtClean="0"/>
              <a:t>connects the message from/to the sensory and motor neurons</a:t>
            </a:r>
            <a:endParaRPr lang="en-US" dirty="0"/>
          </a:p>
        </p:txBody>
      </p:sp>
    </p:spTree>
    <p:extLst>
      <p:ext uri="{BB962C8B-B14F-4D97-AF65-F5344CB8AC3E}">
        <p14:creationId xmlns:p14="http://schemas.microsoft.com/office/powerpoint/2010/main" val="323694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cardiovascular"/>
          <p:cNvPicPr>
            <a:picLocks noChangeAspect="1" noChangeArrowheads="1"/>
          </p:cNvPicPr>
          <p:nvPr/>
        </p:nvPicPr>
        <p:blipFill>
          <a:blip r:embed="rId2">
            <a:lum bright="50000" contrast="-50000"/>
            <a:extLst>
              <a:ext uri="{28A0092B-C50C-407E-A947-70E740481C1C}">
                <a14:useLocalDpi xmlns:a14="http://schemas.microsoft.com/office/drawing/2010/main" val="0"/>
              </a:ext>
            </a:extLst>
          </a:blip>
          <a:srcRect/>
          <a:stretch>
            <a:fillRect/>
          </a:stretch>
        </p:blipFill>
        <p:spPr bwMode="auto">
          <a:xfrm>
            <a:off x="152400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Rectangle 2"/>
          <p:cNvSpPr>
            <a:spLocks noGrp="1" noChangeArrowheads="1"/>
          </p:cNvSpPr>
          <p:nvPr>
            <p:ph type="title"/>
          </p:nvPr>
        </p:nvSpPr>
        <p:spPr>
          <a:xfrm>
            <a:off x="1524000" y="274638"/>
            <a:ext cx="9144000" cy="1477962"/>
          </a:xfrm>
        </p:spPr>
        <p:txBody>
          <a:bodyPr>
            <a:normAutofit fontScale="90000"/>
          </a:bodyPr>
          <a:lstStyle/>
          <a:p>
            <a:pPr eaLnBrk="1" hangingPunct="1">
              <a:defRPr/>
            </a:pPr>
            <a:r>
              <a:rPr lang="en-US" altLang="en-US" sz="4000">
                <a:effectLst>
                  <a:outerShdw blurRad="38100" dist="38100" dir="2700000" algn="tl">
                    <a:srgbClr val="C0C0C0"/>
                  </a:outerShdw>
                </a:effectLst>
                <a:latin typeface="Cooper Black" panose="0208090404030B020404" pitchFamily="18" charset="0"/>
              </a:rPr>
              <a:t>15. Why is the circulatory system important to the respiratory system?</a:t>
            </a:r>
          </a:p>
        </p:txBody>
      </p:sp>
      <p:sp>
        <p:nvSpPr>
          <p:cNvPr id="66563" name="Rectangle 3"/>
          <p:cNvSpPr>
            <a:spLocks noGrp="1" noChangeArrowheads="1"/>
          </p:cNvSpPr>
          <p:nvPr>
            <p:ph type="body" idx="1"/>
          </p:nvPr>
        </p:nvSpPr>
        <p:spPr>
          <a:xfrm>
            <a:off x="1981200" y="2057401"/>
            <a:ext cx="8229600" cy="4068763"/>
          </a:xfrm>
        </p:spPr>
        <p:txBody>
          <a:bodyPr/>
          <a:lstStyle/>
          <a:p>
            <a:pPr eaLnBrk="1" hangingPunct="1"/>
            <a:r>
              <a:rPr lang="en-US" altLang="en-US" smtClean="0"/>
              <a:t>The circulatory system transports the blood to all parts of the body picking up waste from the cells and delivering oxygen to the cells.</a:t>
            </a:r>
          </a:p>
          <a:p>
            <a:pPr eaLnBrk="1" hangingPunct="1"/>
            <a:r>
              <a:rPr lang="en-US" altLang="en-US" smtClean="0"/>
              <a:t> The respiratory system filters the waste out of the blood and refills it with oxygen as it flows through the lungs.</a:t>
            </a:r>
          </a:p>
        </p:txBody>
      </p:sp>
    </p:spTree>
    <p:extLst>
      <p:ext uri="{BB962C8B-B14F-4D97-AF65-F5344CB8AC3E}">
        <p14:creationId xmlns:p14="http://schemas.microsoft.com/office/powerpoint/2010/main" val="16869824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blinds(horizontal)">
                                      <p:cBhvr>
                                        <p:cTn id="7" dur="500"/>
                                        <p:tgtEl>
                                          <p:spTgt spid="66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blinds(horizontal)">
                                      <p:cBhvr>
                                        <p:cTn id="12" dur="500"/>
                                        <p:tgtEl>
                                          <p:spTgt spid="665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cardiovascular"/>
          <p:cNvPicPr>
            <a:picLocks noChangeAspect="1" noChangeArrowheads="1"/>
          </p:cNvPicPr>
          <p:nvPr/>
        </p:nvPicPr>
        <p:blipFill>
          <a:blip r:embed="rId2">
            <a:lum bright="50000" contrast="-50000"/>
            <a:extLst>
              <a:ext uri="{28A0092B-C50C-407E-A947-70E740481C1C}">
                <a14:useLocalDpi xmlns:a14="http://schemas.microsoft.com/office/drawing/2010/main" val="0"/>
              </a:ext>
            </a:extLst>
          </a:blip>
          <a:srcRect/>
          <a:stretch>
            <a:fillRect/>
          </a:stretch>
        </p:blipFill>
        <p:spPr bwMode="auto">
          <a:xfrm>
            <a:off x="152400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Rectangle 2"/>
          <p:cNvSpPr>
            <a:spLocks noGrp="1" noChangeArrowheads="1"/>
          </p:cNvSpPr>
          <p:nvPr>
            <p:ph type="title"/>
          </p:nvPr>
        </p:nvSpPr>
        <p:spPr>
          <a:xfrm>
            <a:off x="1524000" y="274638"/>
            <a:ext cx="9144000" cy="1477962"/>
          </a:xfrm>
        </p:spPr>
        <p:txBody>
          <a:bodyPr>
            <a:normAutofit fontScale="90000"/>
          </a:bodyPr>
          <a:lstStyle/>
          <a:p>
            <a:pPr eaLnBrk="1" hangingPunct="1">
              <a:defRPr/>
            </a:pPr>
            <a:r>
              <a:rPr lang="en-US" altLang="en-US" sz="4000">
                <a:effectLst>
                  <a:outerShdw blurRad="38100" dist="38100" dir="2700000" algn="tl">
                    <a:srgbClr val="C0C0C0"/>
                  </a:outerShdw>
                </a:effectLst>
                <a:latin typeface="Cooper Black" panose="0208090404030B020404" pitchFamily="18" charset="0"/>
              </a:rPr>
              <a:t>16. Why is the circulatory system important to the excretory system?</a:t>
            </a:r>
          </a:p>
        </p:txBody>
      </p:sp>
      <p:sp>
        <p:nvSpPr>
          <p:cNvPr id="67587" name="Rectangle 3"/>
          <p:cNvSpPr>
            <a:spLocks noGrp="1" noChangeArrowheads="1"/>
          </p:cNvSpPr>
          <p:nvPr>
            <p:ph type="body" idx="1"/>
          </p:nvPr>
        </p:nvSpPr>
        <p:spPr>
          <a:xfrm>
            <a:off x="1981200" y="2057401"/>
            <a:ext cx="8229600" cy="4068763"/>
          </a:xfrm>
        </p:spPr>
        <p:txBody>
          <a:bodyPr/>
          <a:lstStyle/>
          <a:p>
            <a:pPr eaLnBrk="1" hangingPunct="1"/>
            <a:r>
              <a:rPr lang="en-US" altLang="en-US" smtClean="0"/>
              <a:t>The circulatory system transports waste from the cells through out the body in blood to the excretory system.</a:t>
            </a:r>
          </a:p>
          <a:p>
            <a:pPr eaLnBrk="1" hangingPunct="1"/>
            <a:r>
              <a:rPr lang="en-US" altLang="en-US" smtClean="0"/>
              <a:t>The excretory system gets rid of the waster depending on what type it is.</a:t>
            </a:r>
          </a:p>
        </p:txBody>
      </p:sp>
      <p:pic>
        <p:nvPicPr>
          <p:cNvPr id="20485" name="Picture 5" descr="Excretory System"/>
          <p:cNvPicPr>
            <a:picLocks noChangeAspect="1" noChangeArrowheads="1"/>
          </p:cNvPicPr>
          <p:nvPr/>
        </p:nvPicPr>
        <p:blipFill>
          <a:blip r:embed="rId3">
            <a:lum bright="70000" contrast="-50000"/>
            <a:extLst>
              <a:ext uri="{28A0092B-C50C-407E-A947-70E740481C1C}">
                <a14:useLocalDpi xmlns:a14="http://schemas.microsoft.com/office/drawing/2010/main" val="0"/>
              </a:ext>
            </a:extLst>
          </a:blip>
          <a:srcRect/>
          <a:stretch>
            <a:fillRect/>
          </a:stretch>
        </p:blipFill>
        <p:spPr bwMode="auto">
          <a:xfrm>
            <a:off x="1524000" y="5172076"/>
            <a:ext cx="91440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6096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blinds(horizontal)">
                                      <p:cBhvr>
                                        <p:cTn id="7" dur="500"/>
                                        <p:tgtEl>
                                          <p:spTgt spid="67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blinds(horizontal)">
                                      <p:cBhvr>
                                        <p:cTn id="12" dur="500"/>
                                        <p:tgtEl>
                                          <p:spTgt spid="675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Excretory System"/>
          <p:cNvPicPr>
            <a:picLocks noChangeAspect="1" noChangeArrowheads="1"/>
          </p:cNvPicPr>
          <p:nvPr/>
        </p:nvPicPr>
        <p:blipFill>
          <a:blip r:embed="rId2">
            <a:lum bright="70000" contrast="-50000"/>
            <a:extLst>
              <a:ext uri="{28A0092B-C50C-407E-A947-70E740481C1C}">
                <a14:useLocalDpi xmlns:a14="http://schemas.microsoft.com/office/drawing/2010/main" val="0"/>
              </a:ext>
            </a:extLst>
          </a:blip>
          <a:srcRect/>
          <a:stretch>
            <a:fillRect/>
          </a:stretch>
        </p:blipFill>
        <p:spPr bwMode="auto">
          <a:xfrm>
            <a:off x="1524000" y="1"/>
            <a:ext cx="91440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8" name="Rectangle 2"/>
          <p:cNvSpPr>
            <a:spLocks noGrp="1" noChangeArrowheads="1"/>
          </p:cNvSpPr>
          <p:nvPr>
            <p:ph type="title"/>
          </p:nvPr>
        </p:nvSpPr>
        <p:spPr/>
        <p:txBody>
          <a:bodyPr/>
          <a:lstStyle/>
          <a:p>
            <a:pPr eaLnBrk="1" hangingPunct="1">
              <a:defRPr/>
            </a:pPr>
            <a:r>
              <a:rPr lang="en-US" altLang="en-US" sz="4000">
                <a:solidFill>
                  <a:schemeClr val="accent2"/>
                </a:solidFill>
                <a:effectLst>
                  <a:outerShdw blurRad="38100" dist="38100" dir="2700000" algn="tl">
                    <a:srgbClr val="C0C0C0"/>
                  </a:outerShdw>
                </a:effectLst>
                <a:latin typeface="Arial Black" panose="020B0A04020102020204" pitchFamily="34" charset="0"/>
              </a:rPr>
              <a:t>19. What is the function  of the excretory system?</a:t>
            </a:r>
          </a:p>
        </p:txBody>
      </p:sp>
      <p:sp>
        <p:nvSpPr>
          <p:cNvPr id="70659" name="Rectangle 3"/>
          <p:cNvSpPr>
            <a:spLocks noGrp="1" noChangeArrowheads="1"/>
          </p:cNvSpPr>
          <p:nvPr>
            <p:ph type="body" idx="1"/>
          </p:nvPr>
        </p:nvSpPr>
        <p:spPr/>
        <p:txBody>
          <a:bodyPr/>
          <a:lstStyle/>
          <a:p>
            <a:pPr eaLnBrk="1" hangingPunct="1"/>
            <a:r>
              <a:rPr lang="en-US" altLang="en-US" smtClean="0"/>
              <a:t>To rid the body of waste</a:t>
            </a:r>
          </a:p>
        </p:txBody>
      </p:sp>
    </p:spTree>
    <p:extLst>
      <p:ext uri="{BB962C8B-B14F-4D97-AF65-F5344CB8AC3E}">
        <p14:creationId xmlns:p14="http://schemas.microsoft.com/office/powerpoint/2010/main" val="27280594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blinds(horizontal)">
                                      <p:cBhvr>
                                        <p:cTn id="7" dur="500"/>
                                        <p:tgtEl>
                                          <p:spTgt spid="706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cardiovascular"/>
          <p:cNvPicPr>
            <a:picLocks noChangeAspect="1" noChangeArrowheads="1"/>
          </p:cNvPicPr>
          <p:nvPr/>
        </p:nvPicPr>
        <p:blipFill>
          <a:blip r:embed="rId2">
            <a:lum bright="50000" contrast="-50000"/>
            <a:extLst>
              <a:ext uri="{28A0092B-C50C-407E-A947-70E740481C1C}">
                <a14:useLocalDpi xmlns:a14="http://schemas.microsoft.com/office/drawing/2010/main" val="0"/>
              </a:ext>
            </a:extLst>
          </a:blip>
          <a:srcRect/>
          <a:stretch>
            <a:fillRect/>
          </a:stretch>
        </p:blipFill>
        <p:spPr bwMode="auto">
          <a:xfrm>
            <a:off x="152400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2" name="Rectangle 2"/>
          <p:cNvSpPr>
            <a:spLocks noGrp="1" noChangeArrowheads="1"/>
          </p:cNvSpPr>
          <p:nvPr>
            <p:ph type="title"/>
          </p:nvPr>
        </p:nvSpPr>
        <p:spPr/>
        <p:txBody>
          <a:bodyPr/>
          <a:lstStyle/>
          <a:p>
            <a:pPr eaLnBrk="1" hangingPunct="1">
              <a:defRPr/>
            </a:pPr>
            <a:r>
              <a:rPr lang="en-US" altLang="en-US" sz="4000">
                <a:effectLst>
                  <a:outerShdw blurRad="38100" dist="38100" dir="2700000" algn="tl">
                    <a:srgbClr val="C0C0C0"/>
                  </a:outerShdw>
                </a:effectLst>
                <a:latin typeface="Arial Black" panose="020B0A04020102020204" pitchFamily="34" charset="0"/>
              </a:rPr>
              <a:t>20. What is the function  of the integrumentarty system?</a:t>
            </a:r>
          </a:p>
        </p:txBody>
      </p:sp>
      <p:sp>
        <p:nvSpPr>
          <p:cNvPr id="71683" name="Rectangle 3"/>
          <p:cNvSpPr>
            <a:spLocks noGrp="1" noChangeArrowheads="1"/>
          </p:cNvSpPr>
          <p:nvPr>
            <p:ph type="body" idx="1"/>
          </p:nvPr>
        </p:nvSpPr>
        <p:spPr/>
        <p:txBody>
          <a:bodyPr/>
          <a:lstStyle/>
          <a:p>
            <a:pPr eaLnBrk="1" hangingPunct="1"/>
            <a:r>
              <a:rPr lang="en-US" altLang="en-US" smtClean="0"/>
              <a:t>To protect the body from outside forces</a:t>
            </a:r>
          </a:p>
        </p:txBody>
      </p:sp>
    </p:spTree>
    <p:extLst>
      <p:ext uri="{BB962C8B-B14F-4D97-AF65-F5344CB8AC3E}">
        <p14:creationId xmlns:p14="http://schemas.microsoft.com/office/powerpoint/2010/main" val="26471821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blinds(horizontal)">
                                      <p:cBhvr>
                                        <p:cTn id="7" dur="500"/>
                                        <p:tgtEl>
                                          <p:spTgt spid="716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96088" y="1447800"/>
            <a:ext cx="387191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p:cNvSpPr>
            <a:spLocks noGrp="1"/>
          </p:cNvSpPr>
          <p:nvPr>
            <p:ph type="title"/>
          </p:nvPr>
        </p:nvSpPr>
        <p:spPr>
          <a:xfrm>
            <a:off x="1981200" y="274638"/>
            <a:ext cx="8229600" cy="1325562"/>
          </a:xfrm>
        </p:spPr>
        <p:txBody>
          <a:bodyPr/>
          <a:lstStyle/>
          <a:p>
            <a:r>
              <a:rPr lang="en-US" altLang="en-US" smtClean="0"/>
              <a:t>What type of joint would find at your elbow, neck, or hip?</a:t>
            </a:r>
          </a:p>
        </p:txBody>
      </p:sp>
      <p:sp>
        <p:nvSpPr>
          <p:cNvPr id="3" name="Content Placeholder 2"/>
          <p:cNvSpPr>
            <a:spLocks noGrp="1"/>
          </p:cNvSpPr>
          <p:nvPr>
            <p:ph idx="1"/>
          </p:nvPr>
        </p:nvSpPr>
        <p:spPr>
          <a:xfrm>
            <a:off x="1676400" y="1752601"/>
            <a:ext cx="5257800" cy="4373563"/>
          </a:xfrm>
        </p:spPr>
        <p:txBody>
          <a:bodyPr/>
          <a:lstStyle/>
          <a:p>
            <a:r>
              <a:rPr lang="en-US" altLang="en-US" sz="4400"/>
              <a:t>Elbow = Hinge Joint</a:t>
            </a:r>
          </a:p>
          <a:p>
            <a:r>
              <a:rPr lang="en-US" altLang="en-US" sz="4400"/>
              <a:t>Neck = Pivot Joint</a:t>
            </a:r>
          </a:p>
          <a:p>
            <a:r>
              <a:rPr lang="en-US" altLang="en-US" sz="4400"/>
              <a:t>Hip= Ball and Socket Joint</a:t>
            </a:r>
          </a:p>
        </p:txBody>
      </p:sp>
    </p:spTree>
    <p:extLst>
      <p:ext uri="{BB962C8B-B14F-4D97-AF65-F5344CB8AC3E}">
        <p14:creationId xmlns:p14="http://schemas.microsoft.com/office/powerpoint/2010/main" val="25905201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cardiovascular"/>
          <p:cNvPicPr>
            <a:picLocks noChangeAspect="1" noChangeArrowheads="1"/>
          </p:cNvPicPr>
          <p:nvPr/>
        </p:nvPicPr>
        <p:blipFill>
          <a:blip r:embed="rId2">
            <a:lum bright="50000" contrast="-50000"/>
            <a:extLst>
              <a:ext uri="{28A0092B-C50C-407E-A947-70E740481C1C}">
                <a14:useLocalDpi xmlns:a14="http://schemas.microsoft.com/office/drawing/2010/main" val="0"/>
              </a:ext>
            </a:extLst>
          </a:blip>
          <a:srcRect/>
          <a:stretch>
            <a:fillRect/>
          </a:stretch>
        </p:blipFill>
        <p:spPr bwMode="auto">
          <a:xfrm>
            <a:off x="152400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6" name="Rectangle 2"/>
          <p:cNvSpPr>
            <a:spLocks noGrp="1" noChangeArrowheads="1"/>
          </p:cNvSpPr>
          <p:nvPr>
            <p:ph type="title"/>
          </p:nvPr>
        </p:nvSpPr>
        <p:spPr>
          <a:xfrm>
            <a:off x="1524000" y="274638"/>
            <a:ext cx="9144000" cy="1143000"/>
          </a:xfrm>
        </p:spPr>
        <p:txBody>
          <a:bodyPr>
            <a:normAutofit fontScale="90000"/>
          </a:bodyPr>
          <a:lstStyle/>
          <a:p>
            <a:pPr eaLnBrk="1" hangingPunct="1">
              <a:defRPr/>
            </a:pPr>
            <a:r>
              <a:rPr lang="en-US" altLang="en-US" sz="4000">
                <a:effectLst>
                  <a:outerShdw blurRad="38100" dist="38100" dir="2700000" algn="tl">
                    <a:srgbClr val="C0C0C0"/>
                  </a:outerShdw>
                </a:effectLst>
                <a:latin typeface="Arial Black" panose="020B0A04020102020204" pitchFamily="34" charset="0"/>
              </a:rPr>
              <a:t>21. What is the function of the skin?</a:t>
            </a:r>
          </a:p>
        </p:txBody>
      </p:sp>
      <p:sp>
        <p:nvSpPr>
          <p:cNvPr id="72707" name="Rectangle 3"/>
          <p:cNvSpPr>
            <a:spLocks noGrp="1" noChangeArrowheads="1"/>
          </p:cNvSpPr>
          <p:nvPr>
            <p:ph type="body" idx="1"/>
          </p:nvPr>
        </p:nvSpPr>
        <p:spPr/>
        <p:txBody>
          <a:bodyPr/>
          <a:lstStyle/>
          <a:p>
            <a:pPr eaLnBrk="1" hangingPunct="1"/>
            <a:r>
              <a:rPr lang="en-US" altLang="en-US" smtClean="0"/>
              <a:t>To protect body from negative things, germs and such, from entering the body</a:t>
            </a:r>
          </a:p>
        </p:txBody>
      </p:sp>
    </p:spTree>
    <p:extLst>
      <p:ext uri="{BB962C8B-B14F-4D97-AF65-F5344CB8AC3E}">
        <p14:creationId xmlns:p14="http://schemas.microsoft.com/office/powerpoint/2010/main" val="37221405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blinds(horizontal)">
                                      <p:cBhvr>
                                        <p:cTn id="7" dur="500"/>
                                        <p:tgtEl>
                                          <p:spTgt spid="727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cardiovascular"/>
          <p:cNvPicPr>
            <a:picLocks noChangeAspect="1" noChangeArrowheads="1"/>
          </p:cNvPicPr>
          <p:nvPr/>
        </p:nvPicPr>
        <p:blipFill>
          <a:blip r:embed="rId2">
            <a:lum bright="50000" contrast="-50000"/>
            <a:extLst>
              <a:ext uri="{28A0092B-C50C-407E-A947-70E740481C1C}">
                <a14:useLocalDpi xmlns:a14="http://schemas.microsoft.com/office/drawing/2010/main" val="0"/>
              </a:ext>
            </a:extLst>
          </a:blip>
          <a:srcRect/>
          <a:stretch>
            <a:fillRect/>
          </a:stretch>
        </p:blipFill>
        <p:spPr bwMode="auto">
          <a:xfrm>
            <a:off x="152400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Rectangle 2"/>
          <p:cNvSpPr>
            <a:spLocks noGrp="1" noChangeArrowheads="1"/>
          </p:cNvSpPr>
          <p:nvPr>
            <p:ph type="title"/>
          </p:nvPr>
        </p:nvSpPr>
        <p:spPr/>
        <p:txBody>
          <a:bodyPr/>
          <a:lstStyle/>
          <a:p>
            <a:pPr eaLnBrk="1" hangingPunct="1">
              <a:defRPr/>
            </a:pPr>
            <a:r>
              <a:rPr lang="en-US" altLang="en-US" sz="4000">
                <a:effectLst>
                  <a:outerShdw blurRad="38100" dist="38100" dir="2700000" algn="tl">
                    <a:srgbClr val="C0C0C0"/>
                  </a:outerShdw>
                </a:effectLst>
                <a:latin typeface="Arial Black" panose="020B0A04020102020204" pitchFamily="34" charset="0"/>
              </a:rPr>
              <a:t>22. What is the function of the heart?</a:t>
            </a:r>
          </a:p>
        </p:txBody>
      </p:sp>
      <p:sp>
        <p:nvSpPr>
          <p:cNvPr id="73731" name="Rectangle 3"/>
          <p:cNvSpPr>
            <a:spLocks noGrp="1" noChangeArrowheads="1"/>
          </p:cNvSpPr>
          <p:nvPr>
            <p:ph type="body" idx="1"/>
          </p:nvPr>
        </p:nvSpPr>
        <p:spPr/>
        <p:txBody>
          <a:bodyPr/>
          <a:lstStyle/>
          <a:p>
            <a:pPr eaLnBrk="1" hangingPunct="1"/>
            <a:r>
              <a:rPr lang="en-US" altLang="en-US" smtClean="0"/>
              <a:t>To pump blood through out the body</a:t>
            </a:r>
          </a:p>
        </p:txBody>
      </p:sp>
    </p:spTree>
    <p:extLst>
      <p:ext uri="{BB962C8B-B14F-4D97-AF65-F5344CB8AC3E}">
        <p14:creationId xmlns:p14="http://schemas.microsoft.com/office/powerpoint/2010/main" val="31896778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blinds(horizontal)">
                                      <p:cBhvr>
                                        <p:cTn id="7" dur="500"/>
                                        <p:tgtEl>
                                          <p:spTgt spid="737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cardiovascular"/>
          <p:cNvPicPr>
            <a:picLocks noChangeAspect="1" noChangeArrowheads="1"/>
          </p:cNvPicPr>
          <p:nvPr/>
        </p:nvPicPr>
        <p:blipFill>
          <a:blip r:embed="rId2">
            <a:lum bright="50000" contrast="-50000"/>
            <a:extLst>
              <a:ext uri="{28A0092B-C50C-407E-A947-70E740481C1C}">
                <a14:useLocalDpi xmlns:a14="http://schemas.microsoft.com/office/drawing/2010/main" val="0"/>
              </a:ext>
            </a:extLst>
          </a:blip>
          <a:srcRect/>
          <a:stretch>
            <a:fillRect/>
          </a:stretch>
        </p:blipFill>
        <p:spPr bwMode="auto">
          <a:xfrm>
            <a:off x="152400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4" name="Rectangle 2"/>
          <p:cNvSpPr>
            <a:spLocks noGrp="1" noChangeArrowheads="1"/>
          </p:cNvSpPr>
          <p:nvPr>
            <p:ph type="title"/>
          </p:nvPr>
        </p:nvSpPr>
        <p:spPr/>
        <p:txBody>
          <a:bodyPr/>
          <a:lstStyle/>
          <a:p>
            <a:pPr eaLnBrk="1" hangingPunct="1">
              <a:defRPr/>
            </a:pPr>
            <a:r>
              <a:rPr lang="en-US" altLang="en-US" sz="4000">
                <a:effectLst>
                  <a:outerShdw blurRad="38100" dist="38100" dir="2700000" algn="tl">
                    <a:srgbClr val="C0C0C0"/>
                  </a:outerShdw>
                </a:effectLst>
                <a:latin typeface="Arial Black" panose="020B0A04020102020204" pitchFamily="34" charset="0"/>
              </a:rPr>
              <a:t>23. What is the function of the blood vessels?</a:t>
            </a:r>
          </a:p>
        </p:txBody>
      </p:sp>
      <p:sp>
        <p:nvSpPr>
          <p:cNvPr id="74755" name="Rectangle 3"/>
          <p:cNvSpPr>
            <a:spLocks noGrp="1" noChangeArrowheads="1"/>
          </p:cNvSpPr>
          <p:nvPr>
            <p:ph type="body" idx="1"/>
          </p:nvPr>
        </p:nvSpPr>
        <p:spPr/>
        <p:txBody>
          <a:bodyPr/>
          <a:lstStyle/>
          <a:p>
            <a:pPr eaLnBrk="1" hangingPunct="1"/>
            <a:r>
              <a:rPr lang="en-US" altLang="en-US" smtClean="0"/>
              <a:t>To transport blood through out the body</a:t>
            </a:r>
          </a:p>
        </p:txBody>
      </p:sp>
    </p:spTree>
    <p:extLst>
      <p:ext uri="{BB962C8B-B14F-4D97-AF65-F5344CB8AC3E}">
        <p14:creationId xmlns:p14="http://schemas.microsoft.com/office/powerpoint/2010/main" val="9007438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blinds(horizontal)">
                                      <p:cBhvr>
                                        <p:cTn id="7" dur="500"/>
                                        <p:tgtEl>
                                          <p:spTgt spid="747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cardiovascular"/>
          <p:cNvPicPr>
            <a:picLocks noChangeAspect="1" noChangeArrowheads="1"/>
          </p:cNvPicPr>
          <p:nvPr/>
        </p:nvPicPr>
        <p:blipFill>
          <a:blip r:embed="rId2">
            <a:lum bright="50000" contrast="-50000"/>
            <a:extLst>
              <a:ext uri="{28A0092B-C50C-407E-A947-70E740481C1C}">
                <a14:useLocalDpi xmlns:a14="http://schemas.microsoft.com/office/drawing/2010/main" val="0"/>
              </a:ext>
            </a:extLst>
          </a:blip>
          <a:srcRect/>
          <a:stretch>
            <a:fillRect/>
          </a:stretch>
        </p:blipFill>
        <p:spPr bwMode="auto">
          <a:xfrm>
            <a:off x="152400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8" name="Rectangle 2"/>
          <p:cNvSpPr>
            <a:spLocks noGrp="1" noChangeArrowheads="1"/>
          </p:cNvSpPr>
          <p:nvPr>
            <p:ph type="title"/>
          </p:nvPr>
        </p:nvSpPr>
        <p:spPr/>
        <p:txBody>
          <a:bodyPr/>
          <a:lstStyle/>
          <a:p>
            <a:pPr eaLnBrk="1" hangingPunct="1">
              <a:defRPr/>
            </a:pPr>
            <a:r>
              <a:rPr lang="en-US" altLang="en-US" sz="4000">
                <a:effectLst>
                  <a:outerShdw blurRad="38100" dist="38100" dir="2700000" algn="tl">
                    <a:srgbClr val="C0C0C0"/>
                  </a:outerShdw>
                </a:effectLst>
                <a:latin typeface="Arial Black" panose="020B0A04020102020204" pitchFamily="34" charset="0"/>
              </a:rPr>
              <a:t>24. What is the function of the blood?</a:t>
            </a:r>
          </a:p>
        </p:txBody>
      </p:sp>
      <p:sp>
        <p:nvSpPr>
          <p:cNvPr id="75779" name="Rectangle 3"/>
          <p:cNvSpPr>
            <a:spLocks noGrp="1" noChangeArrowheads="1"/>
          </p:cNvSpPr>
          <p:nvPr>
            <p:ph type="body" idx="1"/>
          </p:nvPr>
        </p:nvSpPr>
        <p:spPr/>
        <p:txBody>
          <a:bodyPr/>
          <a:lstStyle/>
          <a:p>
            <a:pPr eaLnBrk="1" hangingPunct="1"/>
            <a:r>
              <a:rPr lang="en-US" altLang="en-US" smtClean="0"/>
              <a:t>To supply oxygen and nutrients to all the cells in the body.</a:t>
            </a:r>
          </a:p>
          <a:p>
            <a:pPr eaLnBrk="1" hangingPunct="1"/>
            <a:r>
              <a:rPr lang="en-US" altLang="en-US" smtClean="0"/>
              <a:t>To transports waste from the cells to the excretory system</a:t>
            </a:r>
          </a:p>
        </p:txBody>
      </p:sp>
    </p:spTree>
    <p:extLst>
      <p:ext uri="{BB962C8B-B14F-4D97-AF65-F5344CB8AC3E}">
        <p14:creationId xmlns:p14="http://schemas.microsoft.com/office/powerpoint/2010/main" val="3951251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blinds(horizontal)">
                                      <p:cBhvr>
                                        <p:cTn id="7" dur="500"/>
                                        <p:tgtEl>
                                          <p:spTgt spid="75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5779">
                                            <p:txEl>
                                              <p:pRg st="1" end="1"/>
                                            </p:txEl>
                                          </p:spTgt>
                                        </p:tgtEl>
                                        <p:attrNameLst>
                                          <p:attrName>style.visibility</p:attrName>
                                        </p:attrNameLst>
                                      </p:cBhvr>
                                      <p:to>
                                        <p:strVal val="visible"/>
                                      </p:to>
                                    </p:set>
                                    <p:animEffect transition="in" filter="blinds(horizontal)">
                                      <p:cBhvr>
                                        <p:cTn id="12" dur="500"/>
                                        <p:tgtEl>
                                          <p:spTgt spid="757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cardiovascular"/>
          <p:cNvPicPr>
            <a:picLocks noChangeAspect="1" noChangeArrowheads="1"/>
          </p:cNvPicPr>
          <p:nvPr/>
        </p:nvPicPr>
        <p:blipFill>
          <a:blip r:embed="rId2">
            <a:lum bright="50000" contrast="-50000"/>
            <a:extLst>
              <a:ext uri="{28A0092B-C50C-407E-A947-70E740481C1C}">
                <a14:useLocalDpi xmlns:a14="http://schemas.microsoft.com/office/drawing/2010/main" val="0"/>
              </a:ext>
            </a:extLst>
          </a:blip>
          <a:srcRect/>
          <a:stretch>
            <a:fillRect/>
          </a:stretch>
        </p:blipFill>
        <p:spPr bwMode="auto">
          <a:xfrm>
            <a:off x="152400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Rectangle 2"/>
          <p:cNvSpPr>
            <a:spLocks noGrp="1" noChangeArrowheads="1"/>
          </p:cNvSpPr>
          <p:nvPr>
            <p:ph type="title"/>
          </p:nvPr>
        </p:nvSpPr>
        <p:spPr/>
        <p:txBody>
          <a:bodyPr/>
          <a:lstStyle/>
          <a:p>
            <a:pPr eaLnBrk="1" hangingPunct="1">
              <a:defRPr/>
            </a:pPr>
            <a:r>
              <a:rPr lang="en-US" altLang="en-US" sz="4000">
                <a:effectLst>
                  <a:outerShdw blurRad="38100" dist="38100" dir="2700000" algn="tl">
                    <a:srgbClr val="C0C0C0"/>
                  </a:outerShdw>
                </a:effectLst>
                <a:latin typeface="Arial Black" panose="020B0A04020102020204" pitchFamily="34" charset="0"/>
              </a:rPr>
              <a:t>25. What is the function of the lungs?</a:t>
            </a:r>
          </a:p>
        </p:txBody>
      </p:sp>
      <p:sp>
        <p:nvSpPr>
          <p:cNvPr id="76803" name="Rectangle 3"/>
          <p:cNvSpPr>
            <a:spLocks noGrp="1" noChangeArrowheads="1"/>
          </p:cNvSpPr>
          <p:nvPr>
            <p:ph type="body" idx="1"/>
          </p:nvPr>
        </p:nvSpPr>
        <p:spPr/>
        <p:txBody>
          <a:bodyPr/>
          <a:lstStyle/>
          <a:p>
            <a:pPr eaLnBrk="1" hangingPunct="1"/>
            <a:r>
              <a:rPr lang="en-US" altLang="en-US" smtClean="0"/>
              <a:t>To exchange carbon dioxide  and oxygen in the blood</a:t>
            </a:r>
          </a:p>
          <a:p>
            <a:pPr eaLnBrk="1" hangingPunct="1"/>
            <a:r>
              <a:rPr lang="en-US" altLang="en-US" smtClean="0"/>
              <a:t>To supply air for the individual to breath</a:t>
            </a:r>
          </a:p>
        </p:txBody>
      </p:sp>
    </p:spTree>
    <p:extLst>
      <p:ext uri="{BB962C8B-B14F-4D97-AF65-F5344CB8AC3E}">
        <p14:creationId xmlns:p14="http://schemas.microsoft.com/office/powerpoint/2010/main" val="34822105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blinds(horizontal)">
                                      <p:cBhvr>
                                        <p:cTn id="7" dur="500"/>
                                        <p:tgtEl>
                                          <p:spTgt spid="76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6803">
                                            <p:txEl>
                                              <p:pRg st="1" end="1"/>
                                            </p:txEl>
                                          </p:spTgt>
                                        </p:tgtEl>
                                        <p:attrNameLst>
                                          <p:attrName>style.visibility</p:attrName>
                                        </p:attrNameLst>
                                      </p:cBhvr>
                                      <p:to>
                                        <p:strVal val="visible"/>
                                      </p:to>
                                    </p:set>
                                    <p:animEffect transition="in" filter="blinds(horizontal)">
                                      <p:cBhvr>
                                        <p:cTn id="12" dur="500"/>
                                        <p:tgtEl>
                                          <p:spTgt spid="768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cardiovascular"/>
          <p:cNvPicPr>
            <a:picLocks noChangeAspect="1" noChangeArrowheads="1"/>
          </p:cNvPicPr>
          <p:nvPr/>
        </p:nvPicPr>
        <p:blipFill>
          <a:blip r:embed="rId2">
            <a:lum bright="50000" contrast="-50000"/>
            <a:extLst>
              <a:ext uri="{28A0092B-C50C-407E-A947-70E740481C1C}">
                <a14:useLocalDpi xmlns:a14="http://schemas.microsoft.com/office/drawing/2010/main" val="0"/>
              </a:ext>
            </a:extLst>
          </a:blip>
          <a:srcRect/>
          <a:stretch>
            <a:fillRect/>
          </a:stretch>
        </p:blipFill>
        <p:spPr bwMode="auto">
          <a:xfrm>
            <a:off x="152400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Rectangle 2"/>
          <p:cNvSpPr>
            <a:spLocks noGrp="1" noChangeArrowheads="1"/>
          </p:cNvSpPr>
          <p:nvPr>
            <p:ph type="title"/>
          </p:nvPr>
        </p:nvSpPr>
        <p:spPr/>
        <p:txBody>
          <a:bodyPr/>
          <a:lstStyle/>
          <a:p>
            <a:pPr eaLnBrk="1" hangingPunct="1">
              <a:defRPr/>
            </a:pPr>
            <a:r>
              <a:rPr lang="en-US" altLang="en-US" sz="4000">
                <a:effectLst>
                  <a:outerShdw blurRad="38100" dist="38100" dir="2700000" algn="tl">
                    <a:srgbClr val="C0C0C0"/>
                  </a:outerShdw>
                </a:effectLst>
                <a:latin typeface="Arial Black" panose="020B0A04020102020204" pitchFamily="34" charset="0"/>
              </a:rPr>
              <a:t>26. What is the function of the alveolie?</a:t>
            </a:r>
          </a:p>
        </p:txBody>
      </p:sp>
      <p:sp>
        <p:nvSpPr>
          <p:cNvPr id="77827" name="Rectangle 3"/>
          <p:cNvSpPr>
            <a:spLocks noGrp="1" noChangeArrowheads="1"/>
          </p:cNvSpPr>
          <p:nvPr>
            <p:ph type="body" idx="1"/>
          </p:nvPr>
        </p:nvSpPr>
        <p:spPr/>
        <p:txBody>
          <a:bodyPr/>
          <a:lstStyle/>
          <a:p>
            <a:pPr eaLnBrk="1" hangingPunct="1"/>
            <a:r>
              <a:rPr lang="en-US" altLang="en-US" smtClean="0"/>
              <a:t>Small air sacs that hold oxygen for the arteries to pick up</a:t>
            </a:r>
          </a:p>
          <a:p>
            <a:pPr eaLnBrk="1" hangingPunct="1"/>
            <a:r>
              <a:rPr lang="en-US" altLang="en-US" smtClean="0"/>
              <a:t>Small air sacs that hold carbon dioxide until body exhales it</a:t>
            </a:r>
          </a:p>
        </p:txBody>
      </p:sp>
    </p:spTree>
    <p:extLst>
      <p:ext uri="{BB962C8B-B14F-4D97-AF65-F5344CB8AC3E}">
        <p14:creationId xmlns:p14="http://schemas.microsoft.com/office/powerpoint/2010/main" val="1599392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blinds(horizontal)">
                                      <p:cBhvr>
                                        <p:cTn id="7" dur="500"/>
                                        <p:tgtEl>
                                          <p:spTgt spid="77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blinds(horizontal)">
                                      <p:cBhvr>
                                        <p:cTn id="12" dur="500"/>
                                        <p:tgtEl>
                                          <p:spTgt spid="778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Excretory System"/>
          <p:cNvPicPr>
            <a:picLocks noChangeAspect="1" noChangeArrowheads="1"/>
          </p:cNvPicPr>
          <p:nvPr/>
        </p:nvPicPr>
        <p:blipFill>
          <a:blip r:embed="rId2">
            <a:lum bright="70000" contrast="-50000"/>
            <a:extLst>
              <a:ext uri="{28A0092B-C50C-407E-A947-70E740481C1C}">
                <a14:useLocalDpi xmlns:a14="http://schemas.microsoft.com/office/drawing/2010/main" val="0"/>
              </a:ext>
            </a:extLst>
          </a:blip>
          <a:srcRect/>
          <a:stretch>
            <a:fillRect/>
          </a:stretch>
        </p:blipFill>
        <p:spPr bwMode="auto">
          <a:xfrm>
            <a:off x="1524000" y="1"/>
            <a:ext cx="91440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Rectangle 2"/>
          <p:cNvSpPr>
            <a:spLocks noGrp="1" noChangeArrowheads="1"/>
          </p:cNvSpPr>
          <p:nvPr>
            <p:ph type="title"/>
          </p:nvPr>
        </p:nvSpPr>
        <p:spPr/>
        <p:txBody>
          <a:bodyPr/>
          <a:lstStyle/>
          <a:p>
            <a:pPr eaLnBrk="1" hangingPunct="1">
              <a:defRPr/>
            </a:pPr>
            <a:r>
              <a:rPr lang="en-US" altLang="en-US" sz="4000">
                <a:effectLst>
                  <a:outerShdw blurRad="38100" dist="38100" dir="2700000" algn="tl">
                    <a:srgbClr val="C0C0C0"/>
                  </a:outerShdw>
                </a:effectLst>
                <a:latin typeface="Arial Black" panose="020B0A04020102020204" pitchFamily="34" charset="0"/>
              </a:rPr>
              <a:t>27. What is the function of the kidney?</a:t>
            </a:r>
          </a:p>
        </p:txBody>
      </p:sp>
      <p:sp>
        <p:nvSpPr>
          <p:cNvPr id="78851" name="Rectangle 3"/>
          <p:cNvSpPr>
            <a:spLocks noGrp="1" noChangeArrowheads="1"/>
          </p:cNvSpPr>
          <p:nvPr>
            <p:ph type="body" idx="1"/>
          </p:nvPr>
        </p:nvSpPr>
        <p:spPr/>
        <p:txBody>
          <a:bodyPr/>
          <a:lstStyle/>
          <a:p>
            <a:pPr eaLnBrk="1" hangingPunct="1"/>
            <a:r>
              <a:rPr lang="en-US" altLang="en-US" smtClean="0"/>
              <a:t>To filter waste out of the body</a:t>
            </a:r>
          </a:p>
        </p:txBody>
      </p:sp>
    </p:spTree>
    <p:extLst>
      <p:ext uri="{BB962C8B-B14F-4D97-AF65-F5344CB8AC3E}">
        <p14:creationId xmlns:p14="http://schemas.microsoft.com/office/powerpoint/2010/main" val="713133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blinds(horizontal)">
                                      <p:cBhvr>
                                        <p:cTn id="7" dur="500"/>
                                        <p:tgtEl>
                                          <p:spTgt spid="78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Excretory System"/>
          <p:cNvPicPr>
            <a:picLocks noChangeAspect="1" noChangeArrowheads="1"/>
          </p:cNvPicPr>
          <p:nvPr/>
        </p:nvPicPr>
        <p:blipFill>
          <a:blip r:embed="rId2">
            <a:lum bright="70000" contrast="-50000"/>
            <a:extLst>
              <a:ext uri="{28A0092B-C50C-407E-A947-70E740481C1C}">
                <a14:useLocalDpi xmlns:a14="http://schemas.microsoft.com/office/drawing/2010/main" val="0"/>
              </a:ext>
            </a:extLst>
          </a:blip>
          <a:srcRect/>
          <a:stretch>
            <a:fillRect/>
          </a:stretch>
        </p:blipFill>
        <p:spPr bwMode="auto">
          <a:xfrm>
            <a:off x="1524000" y="1"/>
            <a:ext cx="91440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Rectangle 2"/>
          <p:cNvSpPr>
            <a:spLocks noGrp="1" noChangeArrowheads="1"/>
          </p:cNvSpPr>
          <p:nvPr>
            <p:ph type="title"/>
          </p:nvPr>
        </p:nvSpPr>
        <p:spPr/>
        <p:txBody>
          <a:bodyPr/>
          <a:lstStyle/>
          <a:p>
            <a:pPr eaLnBrk="1" hangingPunct="1">
              <a:defRPr/>
            </a:pPr>
            <a:r>
              <a:rPr lang="en-US" altLang="en-US" sz="4000">
                <a:solidFill>
                  <a:schemeClr val="accent2"/>
                </a:solidFill>
                <a:effectLst>
                  <a:outerShdw blurRad="38100" dist="38100" dir="2700000" algn="tl">
                    <a:srgbClr val="C0C0C0"/>
                  </a:outerShdw>
                </a:effectLst>
                <a:latin typeface="Arial Black" panose="020B0A04020102020204" pitchFamily="34" charset="0"/>
              </a:rPr>
              <a:t>28. What is the function of the bladder?</a:t>
            </a:r>
          </a:p>
        </p:txBody>
      </p:sp>
      <p:sp>
        <p:nvSpPr>
          <p:cNvPr id="79875" name="Rectangle 3"/>
          <p:cNvSpPr>
            <a:spLocks noGrp="1" noChangeArrowheads="1"/>
          </p:cNvSpPr>
          <p:nvPr>
            <p:ph type="body" idx="1"/>
          </p:nvPr>
        </p:nvSpPr>
        <p:spPr>
          <a:xfrm>
            <a:off x="1981200" y="1905001"/>
            <a:ext cx="8229600" cy="4221163"/>
          </a:xfrm>
        </p:spPr>
        <p:txBody>
          <a:bodyPr/>
          <a:lstStyle/>
          <a:p>
            <a:pPr eaLnBrk="1" hangingPunct="1"/>
            <a:r>
              <a:rPr lang="en-US" altLang="en-US" smtClean="0"/>
              <a:t>To  hold urine waste until body is able to relieve it self</a:t>
            </a:r>
          </a:p>
        </p:txBody>
      </p:sp>
    </p:spTree>
    <p:extLst>
      <p:ext uri="{BB962C8B-B14F-4D97-AF65-F5344CB8AC3E}">
        <p14:creationId xmlns:p14="http://schemas.microsoft.com/office/powerpoint/2010/main" val="32812810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blinds(horizontal)">
                                      <p:cBhvr>
                                        <p:cTn id="7" dur="500"/>
                                        <p:tgtEl>
                                          <p:spTgt spid="798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365760"/>
            <a:ext cx="11978640" cy="5811203"/>
          </a:xfrm>
        </p:spPr>
        <p:txBody>
          <a:bodyPr>
            <a:normAutofit/>
          </a:bodyPr>
          <a:lstStyle/>
          <a:p>
            <a:pPr algn="ctr"/>
            <a:r>
              <a:rPr lang="en-US" sz="4000" dirty="0" smtClean="0"/>
              <a:t>Study these notes</a:t>
            </a:r>
          </a:p>
          <a:p>
            <a:pPr algn="ctr"/>
            <a:r>
              <a:rPr lang="en-US" sz="4000" dirty="0" smtClean="0"/>
              <a:t>Study </a:t>
            </a:r>
            <a:r>
              <a:rPr lang="en-US" sz="4000" dirty="0" err="1" smtClean="0"/>
              <a:t>Foldables</a:t>
            </a:r>
            <a:r>
              <a:rPr lang="en-US" sz="4000" dirty="0" smtClean="0"/>
              <a:t> in Journal</a:t>
            </a:r>
          </a:p>
          <a:p>
            <a:pPr algn="ctr"/>
            <a:r>
              <a:rPr lang="en-US" sz="4000" dirty="0" smtClean="0"/>
              <a:t>Study Graded Work</a:t>
            </a:r>
          </a:p>
          <a:p>
            <a:pPr algn="ctr"/>
            <a:endParaRPr lang="en-US" sz="4000" dirty="0"/>
          </a:p>
          <a:p>
            <a:pPr algn="ctr"/>
            <a:r>
              <a:rPr lang="en-US" sz="4000" dirty="0" smtClean="0"/>
              <a:t>I know if you study, use your strategies correctly and believe in yourself you will pass this test.</a:t>
            </a:r>
            <a:endParaRPr lang="en-US" sz="4000" dirty="0"/>
          </a:p>
        </p:txBody>
      </p:sp>
    </p:spTree>
    <p:extLst>
      <p:ext uri="{BB962C8B-B14F-4D97-AF65-F5344CB8AC3E}">
        <p14:creationId xmlns:p14="http://schemas.microsoft.com/office/powerpoint/2010/main" val="2110394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524000" y="274638"/>
            <a:ext cx="9144000" cy="2087562"/>
          </a:xfrm>
        </p:spPr>
        <p:txBody>
          <a:bodyPr/>
          <a:lstStyle/>
          <a:p>
            <a:r>
              <a:rPr lang="en-US" altLang="en-US" smtClean="0"/>
              <a:t>What type of tissue contracts and relaxes to cause movement in the body?</a:t>
            </a:r>
          </a:p>
        </p:txBody>
      </p:sp>
      <p:sp>
        <p:nvSpPr>
          <p:cNvPr id="3" name="Content Placeholder 2"/>
          <p:cNvSpPr>
            <a:spLocks noGrp="1"/>
          </p:cNvSpPr>
          <p:nvPr>
            <p:ph idx="1"/>
          </p:nvPr>
        </p:nvSpPr>
        <p:spPr>
          <a:xfrm>
            <a:off x="1981200" y="2971801"/>
            <a:ext cx="8229600" cy="3154363"/>
          </a:xfrm>
        </p:spPr>
        <p:txBody>
          <a:bodyPr/>
          <a:lstStyle/>
          <a:p>
            <a:r>
              <a:rPr lang="en-US" altLang="en-US" sz="4800"/>
              <a:t>Muscle Tissue </a:t>
            </a:r>
          </a:p>
        </p:txBody>
      </p:sp>
      <p:pic>
        <p:nvPicPr>
          <p:cNvPr id="235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733800"/>
            <a:ext cx="8839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681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cardiovascular"/>
          <p:cNvPicPr>
            <a:picLocks noChangeAspect="1" noChangeArrowheads="1"/>
          </p:cNvPicPr>
          <p:nvPr/>
        </p:nvPicPr>
        <p:blipFill>
          <a:blip r:embed="rId2">
            <a:lum bright="50000" contrast="-50000"/>
            <a:extLst>
              <a:ext uri="{28A0092B-C50C-407E-A947-70E740481C1C}">
                <a14:useLocalDpi xmlns:a14="http://schemas.microsoft.com/office/drawing/2010/main" val="0"/>
              </a:ext>
            </a:extLst>
          </a:blip>
          <a:srcRect/>
          <a:stretch>
            <a:fillRect/>
          </a:stretch>
        </p:blipFill>
        <p:spPr bwMode="auto">
          <a:xfrm>
            <a:off x="152400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0" name="Rectangle 2"/>
          <p:cNvSpPr>
            <a:spLocks noGrp="1" noChangeArrowheads="1"/>
          </p:cNvSpPr>
          <p:nvPr>
            <p:ph type="title"/>
          </p:nvPr>
        </p:nvSpPr>
        <p:spPr/>
        <p:txBody>
          <a:bodyPr/>
          <a:lstStyle/>
          <a:p>
            <a:pPr eaLnBrk="1" hangingPunct="1">
              <a:defRPr/>
            </a:pPr>
            <a:r>
              <a:rPr lang="en-US" altLang="en-US" sz="4000" dirty="0">
                <a:effectLst>
                  <a:outerShdw blurRad="38100" dist="38100" dir="2700000" algn="tl">
                    <a:srgbClr val="C0C0C0"/>
                  </a:outerShdw>
                </a:effectLst>
                <a:latin typeface="Arial Black" panose="020B0A04020102020204" pitchFamily="34" charset="0"/>
              </a:rPr>
              <a:t> What is the function  of the circulatory system?</a:t>
            </a:r>
          </a:p>
        </p:txBody>
      </p:sp>
      <p:sp>
        <p:nvSpPr>
          <p:cNvPr id="68611" name="Rectangle 3"/>
          <p:cNvSpPr>
            <a:spLocks noGrp="1" noChangeArrowheads="1"/>
          </p:cNvSpPr>
          <p:nvPr>
            <p:ph type="body" idx="1"/>
          </p:nvPr>
        </p:nvSpPr>
        <p:spPr/>
        <p:txBody>
          <a:bodyPr/>
          <a:lstStyle/>
          <a:p>
            <a:pPr eaLnBrk="1" hangingPunct="1"/>
            <a:r>
              <a:rPr lang="en-US" altLang="en-US" sz="4800"/>
              <a:t>To pump blood through out the body</a:t>
            </a:r>
          </a:p>
          <a:p>
            <a:pPr eaLnBrk="1" hangingPunct="1"/>
            <a:r>
              <a:rPr lang="en-US" altLang="en-US" sz="4800"/>
              <a:t>To pick up waste and deliver oxygen to all the cells through out the body</a:t>
            </a:r>
          </a:p>
        </p:txBody>
      </p:sp>
    </p:spTree>
    <p:extLst>
      <p:ext uri="{BB962C8B-B14F-4D97-AF65-F5344CB8AC3E}">
        <p14:creationId xmlns:p14="http://schemas.microsoft.com/office/powerpoint/2010/main" val="32111207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blinds(horizontal)">
                                      <p:cBhvr>
                                        <p:cTn id="7" dur="5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blinds(horizontal)">
                                      <p:cBhvr>
                                        <p:cTn id="12" dur="500"/>
                                        <p:tgtEl>
                                          <p:spTgt spid="68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0" y="274638"/>
            <a:ext cx="9144000" cy="2849562"/>
          </a:xfrm>
        </p:spPr>
        <p:txBody>
          <a:bodyPr/>
          <a:lstStyle/>
          <a:p>
            <a:r>
              <a:rPr lang="en-US" altLang="en-US" smtClean="0"/>
              <a:t>What is the difference between pulmonary and systemic circulation?</a:t>
            </a:r>
          </a:p>
        </p:txBody>
      </p:sp>
      <p:sp>
        <p:nvSpPr>
          <p:cNvPr id="25603" name="Content Placeholder 2"/>
          <p:cNvSpPr>
            <a:spLocks noGrp="1"/>
          </p:cNvSpPr>
          <p:nvPr>
            <p:ph idx="1"/>
          </p:nvPr>
        </p:nvSpPr>
        <p:spPr>
          <a:xfrm>
            <a:off x="1600200" y="2438401"/>
            <a:ext cx="8915400" cy="3687763"/>
          </a:xfrm>
        </p:spPr>
        <p:txBody>
          <a:bodyPr/>
          <a:lstStyle/>
          <a:p>
            <a:r>
              <a:rPr lang="en-US" altLang="en-US" sz="4000"/>
              <a:t>Pulmonary means direct connection to the heart</a:t>
            </a:r>
          </a:p>
          <a:p>
            <a:r>
              <a:rPr lang="en-US" altLang="en-US" sz="4000"/>
              <a:t>Systemic means all the arteries, veins and capillaries that take blood through out the body</a:t>
            </a:r>
          </a:p>
          <a:p>
            <a:r>
              <a:rPr lang="en-US" altLang="en-US">
                <a:hlinkClick r:id="rId2"/>
              </a:rPr>
              <a:t>https://www.youtube.com/watch?v=QIEIH6_mC1Q</a:t>
            </a:r>
            <a:endParaRPr lang="en-US" altLang="en-US"/>
          </a:p>
          <a:p>
            <a:endParaRPr lang="en-US" altLang="en-US"/>
          </a:p>
        </p:txBody>
      </p:sp>
    </p:spTree>
    <p:extLst>
      <p:ext uri="{BB962C8B-B14F-4D97-AF65-F5344CB8AC3E}">
        <p14:creationId xmlns:p14="http://schemas.microsoft.com/office/powerpoint/2010/main" val="31497219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24000" y="274638"/>
            <a:ext cx="9144000" cy="2316162"/>
          </a:xfrm>
        </p:spPr>
        <p:txBody>
          <a:bodyPr/>
          <a:lstStyle/>
          <a:p>
            <a:r>
              <a:rPr lang="en-US" altLang="en-US" smtClean="0"/>
              <a:t>When your body takes in oxygen which part of the circulatory system does it enter, pulmonary or systemic?</a:t>
            </a:r>
          </a:p>
        </p:txBody>
      </p:sp>
      <p:sp>
        <p:nvSpPr>
          <p:cNvPr id="26627" name="Content Placeholder 2"/>
          <p:cNvSpPr>
            <a:spLocks noGrp="1"/>
          </p:cNvSpPr>
          <p:nvPr>
            <p:ph idx="1"/>
          </p:nvPr>
        </p:nvSpPr>
        <p:spPr>
          <a:xfrm>
            <a:off x="1981200" y="2971801"/>
            <a:ext cx="8229600" cy="3154363"/>
          </a:xfrm>
        </p:spPr>
        <p:txBody>
          <a:bodyPr/>
          <a:lstStyle/>
          <a:p>
            <a:r>
              <a:rPr lang="en-US" altLang="en-US" sz="4000"/>
              <a:t>Pulmonary because it enters the heart from the lungs and then the heart pumps it out into the body, systemic</a:t>
            </a:r>
          </a:p>
        </p:txBody>
      </p:sp>
    </p:spTree>
    <p:extLst>
      <p:ext uri="{BB962C8B-B14F-4D97-AF65-F5344CB8AC3E}">
        <p14:creationId xmlns:p14="http://schemas.microsoft.com/office/powerpoint/2010/main" val="25588120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1819</Words>
  <Application>Microsoft Office PowerPoint</Application>
  <PresentationFormat>Widescreen</PresentationFormat>
  <Paragraphs>217</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Arial Black</vt:lpstr>
      <vt:lpstr>Calibri</vt:lpstr>
      <vt:lpstr>Calibri Light</vt:lpstr>
      <vt:lpstr>Cooper Black</vt:lpstr>
      <vt:lpstr>Franklin Gothic Book</vt:lpstr>
      <vt:lpstr>Impact</vt:lpstr>
      <vt:lpstr>Wingdings 2</vt:lpstr>
      <vt:lpstr>Office Theme</vt:lpstr>
      <vt:lpstr>5th 6 Weeks District Test Review</vt:lpstr>
      <vt:lpstr>Use the information below to complete review handout for the 5th 6 week district test. Numerous Slides are repeat of information but worded differently.</vt:lpstr>
      <vt:lpstr>What is function of the Skeletal System?</vt:lpstr>
      <vt:lpstr>What type of muscles can you control? A type of muscle you can control is called a ______________ muscle.</vt:lpstr>
      <vt:lpstr>What type of joint would find at your elbow, neck, or hip?</vt:lpstr>
      <vt:lpstr>What type of tissue contracts and relaxes to cause movement in the body?</vt:lpstr>
      <vt:lpstr> What is the function  of the circulatory system?</vt:lpstr>
      <vt:lpstr>What is the difference between pulmonary and systemic circulation?</vt:lpstr>
      <vt:lpstr>When your body takes in oxygen which part of the circulatory system does it enter, pulmonary or systemic?</vt:lpstr>
      <vt:lpstr>What is respiration?</vt:lpstr>
      <vt:lpstr> Why is the circulatory system important to the respiratory system?</vt:lpstr>
      <vt:lpstr> What is the function  of the respiratory system?</vt:lpstr>
      <vt:lpstr>What body system does the picture represent?</vt:lpstr>
      <vt:lpstr>Systems directly related to walking</vt:lpstr>
      <vt:lpstr>Function of these cell parts</vt:lpstr>
      <vt:lpstr>Function of the kidneys</vt:lpstr>
      <vt:lpstr>Function of the parts:</vt:lpstr>
      <vt:lpstr>Function of blood vessels and their description</vt:lpstr>
      <vt:lpstr>Describe what blood pressure is</vt:lpstr>
      <vt:lpstr>Energy required for peristalsis</vt:lpstr>
      <vt:lpstr>What does a group of cells working together create?</vt:lpstr>
      <vt:lpstr>Sequence these words from most complex to most simple:  cell, organism, organ, organ system, tissue, </vt:lpstr>
      <vt:lpstr>What do plants, animals, and protist all have in common?</vt:lpstr>
      <vt:lpstr>What are some similar functions that all cells carry on?</vt:lpstr>
      <vt:lpstr>What is homeostasis?</vt:lpstr>
      <vt:lpstr>PowerPoint Presentation</vt:lpstr>
      <vt:lpstr>Label the type of joints seen in the pictures below.</vt:lpstr>
      <vt:lpstr>Complete the statements below about the skeletal system</vt:lpstr>
      <vt:lpstr>Name the organs through which a piece of food would pass if you ate it.</vt:lpstr>
      <vt:lpstr>How is food prevented from going down the windpipe?</vt:lpstr>
      <vt:lpstr>What causes food to move down the esophagus?</vt:lpstr>
      <vt:lpstr>What are the two functions of the hydrochloric acid in your stomach?</vt:lpstr>
      <vt:lpstr>What are the two types of digestion? Describe the difference between the two.</vt:lpstr>
      <vt:lpstr>What are internal stimuli? Give an example.</vt:lpstr>
      <vt:lpstr>What are external stimuli? Give an example.</vt:lpstr>
      <vt:lpstr>What organelle performs similar tasks to the excretory system?</vt:lpstr>
      <vt:lpstr>What occurs in the stomach?</vt:lpstr>
      <vt:lpstr>What occurs in the small and large intestines?</vt:lpstr>
      <vt:lpstr>Breakdown of food in the mouth is an example of what type of change?</vt:lpstr>
      <vt:lpstr>Identify various physical and chemical changes that occur in digestion and label each.</vt:lpstr>
      <vt:lpstr>What foods contain carbohydrates?</vt:lpstr>
      <vt:lpstr>What system controls and coordinates all functions in the body?</vt:lpstr>
      <vt:lpstr>The brain and the spinal chord make up the _______________________.</vt:lpstr>
      <vt:lpstr>The peripheral nervous system consists of ______________________.</vt:lpstr>
      <vt:lpstr>What are the three main types of neurons in the nervous system?</vt:lpstr>
      <vt:lpstr>15. Why is the circulatory system important to the respiratory system?</vt:lpstr>
      <vt:lpstr>16. Why is the circulatory system important to the excretory system?</vt:lpstr>
      <vt:lpstr>19. What is the function  of the excretory system?</vt:lpstr>
      <vt:lpstr>20. What is the function  of the integrumentarty system?</vt:lpstr>
      <vt:lpstr>21. What is the function of the skin?</vt:lpstr>
      <vt:lpstr>22. What is the function of the heart?</vt:lpstr>
      <vt:lpstr>23. What is the function of the blood vessels?</vt:lpstr>
      <vt:lpstr>24. What is the function of the blood?</vt:lpstr>
      <vt:lpstr>25. What is the function of the lungs?</vt:lpstr>
      <vt:lpstr>26. What is the function of the alveolie?</vt:lpstr>
      <vt:lpstr>27. What is the function of the kidney?</vt:lpstr>
      <vt:lpstr>28. What is the function of the bladder?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6 Weeks District Test Review</dc:title>
  <dc:creator>Katherine Pease</dc:creator>
  <cp:lastModifiedBy>Katherine Pease</cp:lastModifiedBy>
  <cp:revision>16</cp:revision>
  <cp:lastPrinted>2016-04-08T05:02:09Z</cp:lastPrinted>
  <dcterms:created xsi:type="dcterms:W3CDTF">2016-04-08T04:35:57Z</dcterms:created>
  <dcterms:modified xsi:type="dcterms:W3CDTF">2016-04-08T06:18:40Z</dcterms:modified>
</cp:coreProperties>
</file>