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61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Bacteria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/>
            <a:t>Contains organisms within kingdom bacteria</a:t>
          </a:r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/>
            <a:t>Archaea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r>
            <a:rPr lang="en-US" dirty="0"/>
            <a:t>Contains all organisms in kingdom Archaea</a:t>
          </a:r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r>
            <a:rPr lang="en-US" dirty="0"/>
            <a:t>Prokaryotes</a:t>
          </a:r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r>
            <a:rPr lang="en-US" dirty="0"/>
            <a:t>Many live in harsh environments</a:t>
          </a:r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/>
            <a:t>Eukarya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/>
            <a:t>Contains kingdom Protista, fungi, Animalia, plantae</a:t>
          </a:r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357008B7-F3FD-489F-A410-81C9A9EFE4DA}">
      <dgm:prSet phldrT="[Text]"/>
      <dgm:spPr/>
      <dgm:t>
        <a:bodyPr/>
        <a:lstStyle/>
        <a:p>
          <a:r>
            <a:rPr lang="en-US" dirty="0"/>
            <a:t>Eukaryotes</a:t>
          </a:r>
        </a:p>
      </dgm:t>
    </dgm:pt>
    <dgm:pt modelId="{ED5EFE54-4C6D-4A88-939B-CE66C6668425}" type="parTrans" cxnId="{8910F93B-7180-4A52-9856-879D102D33F8}">
      <dgm:prSet/>
      <dgm:spPr/>
      <dgm:t>
        <a:bodyPr/>
        <a:lstStyle/>
        <a:p>
          <a:endParaRPr lang="en-US"/>
        </a:p>
      </dgm:t>
    </dgm:pt>
    <dgm:pt modelId="{87BC108C-4915-4A4B-8565-E4BD28BA3C35}" type="sibTrans" cxnId="{8910F93B-7180-4A52-9856-879D102D33F8}">
      <dgm:prSet/>
      <dgm:spPr/>
      <dgm:t>
        <a:bodyPr/>
        <a:lstStyle/>
        <a:p>
          <a:endParaRPr lang="en-US"/>
        </a:p>
      </dgm:t>
    </dgm:pt>
    <dgm:pt modelId="{AAB743A4-DFB9-47CC-A339-D0884CAD21AC}">
      <dgm:prSet phldrT="[Text]"/>
      <dgm:spPr/>
      <dgm:t>
        <a:bodyPr/>
        <a:lstStyle/>
        <a:p>
          <a:r>
            <a:rPr lang="en-US" dirty="0"/>
            <a:t>Prokaryotes</a:t>
          </a:r>
        </a:p>
      </dgm:t>
    </dgm:pt>
    <dgm:pt modelId="{B12079D3-AD72-4C43-A6F1-489875B3B0BE}" type="parTrans" cxnId="{63F39888-6F9A-4E86-A46E-A01C67D4CD7C}">
      <dgm:prSet/>
      <dgm:spPr/>
      <dgm:t>
        <a:bodyPr/>
        <a:lstStyle/>
        <a:p>
          <a:endParaRPr lang="en-US"/>
        </a:p>
      </dgm:t>
    </dgm:pt>
    <dgm:pt modelId="{A83FA123-11EB-4696-B9B4-8157D640E85A}" type="sibTrans" cxnId="{63F39888-6F9A-4E86-A46E-A01C67D4CD7C}">
      <dgm:prSet/>
      <dgm:spPr/>
      <dgm:t>
        <a:bodyPr/>
        <a:lstStyle/>
        <a:p>
          <a:endParaRPr lang="en-US"/>
        </a:p>
      </dgm:t>
    </dgm:pt>
    <dgm:pt modelId="{85EB8435-1E6C-4633-8290-10C926F1ACE1}">
      <dgm:prSet phldrT="[Text]"/>
      <dgm:spPr/>
      <dgm:t>
        <a:bodyPr/>
        <a:lstStyle/>
        <a:p>
          <a:r>
            <a:rPr lang="en-US" dirty="0"/>
            <a:t>Can live just about any type of environment</a:t>
          </a:r>
        </a:p>
      </dgm:t>
    </dgm:pt>
    <dgm:pt modelId="{36D2CC13-ABB6-4652-A08D-49F74BFBF876}" type="parTrans" cxnId="{6DE80D04-7595-4C5A-A378-1DCCC546725F}">
      <dgm:prSet/>
      <dgm:spPr/>
      <dgm:t>
        <a:bodyPr/>
        <a:lstStyle/>
        <a:p>
          <a:endParaRPr lang="en-US"/>
        </a:p>
      </dgm:t>
    </dgm:pt>
    <dgm:pt modelId="{0FF95A97-E1E0-459E-BB6C-7C11A2D8267F}" type="sibTrans" cxnId="{6DE80D04-7595-4C5A-A378-1DCCC546725F}">
      <dgm:prSet/>
      <dgm:spPr/>
      <dgm:t>
        <a:bodyPr/>
        <a:lstStyle/>
        <a:p>
          <a:endParaRPr lang="en-US"/>
        </a:p>
      </dgm:t>
    </dgm:pt>
    <dgm:pt modelId="{66B896D1-1304-4FCC-BFEE-9C7BED95D64A}">
      <dgm:prSet phldrT="[Text]"/>
      <dgm:spPr/>
      <dgm:t>
        <a:bodyPr/>
        <a:lstStyle/>
        <a:p>
          <a:r>
            <a:rPr lang="en-US" dirty="0"/>
            <a:t>Many live in open ocean or soil</a:t>
          </a:r>
        </a:p>
      </dgm:t>
    </dgm:pt>
    <dgm:pt modelId="{0DA42BD3-1137-4BFA-9DCA-A6D674F9B542}" type="parTrans" cxnId="{091AF2C9-D47D-48C3-920C-42A8CDFDD9B3}">
      <dgm:prSet/>
      <dgm:spPr/>
    </dgm:pt>
    <dgm:pt modelId="{33477840-5B07-4D04-BEC1-2E748584A1CF}" type="sibTrans" cxnId="{091AF2C9-D47D-48C3-920C-42A8CDFDD9B3}">
      <dgm:prSet/>
      <dgm:spPr/>
    </dgm:pt>
    <dgm:pt modelId="{FC150CF5-FC16-4D04-ABF3-119DC1FBCED8}">
      <dgm:prSet phldrT="[Text]"/>
      <dgm:spPr/>
      <dgm:t>
        <a:bodyPr/>
        <a:lstStyle/>
        <a:p>
          <a:r>
            <a:rPr lang="en-US" dirty="0"/>
            <a:t>Can be unicellular or multicellular</a:t>
          </a:r>
        </a:p>
      </dgm:t>
    </dgm:pt>
    <dgm:pt modelId="{E6B25E38-FBBA-4EA2-B8F8-2AA14246CCC4}" type="parTrans" cxnId="{3EDDB936-EC50-4D12-9B11-E5D0CCD977E8}">
      <dgm:prSet/>
      <dgm:spPr/>
    </dgm:pt>
    <dgm:pt modelId="{72058B29-3AF2-4C3D-92A9-7E2CA12D8229}" type="sibTrans" cxnId="{3EDDB936-EC50-4D12-9B11-E5D0CCD977E8}">
      <dgm:prSet/>
      <dgm:spPr/>
    </dgm:pt>
    <dgm:pt modelId="{3E09575B-A9E6-4022-8929-D1DB638FDF41}">
      <dgm:prSet phldrT="[Text]"/>
      <dgm:spPr/>
      <dgm:t>
        <a:bodyPr/>
        <a:lstStyle/>
        <a:p>
          <a:endParaRPr lang="en-US" dirty="0"/>
        </a:p>
      </dgm:t>
    </dgm:pt>
    <dgm:pt modelId="{FDB6B77C-F519-402A-9961-D3BE625784FD}" type="parTrans" cxnId="{26443691-BCC1-4850-A51F-B5FF5C0AE16E}">
      <dgm:prSet/>
      <dgm:spPr/>
    </dgm:pt>
    <dgm:pt modelId="{A003483B-9107-4270-A993-5CF0DEA991BA}" type="sibTrans" cxnId="{26443691-BCC1-4850-A51F-B5FF5C0AE16E}">
      <dgm:prSet/>
      <dgm:spPr/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26443691-BCC1-4850-A51F-B5FF5C0AE16E}" srcId="{6D0E5D9F-7263-4526-A227-51301233F549}" destId="{3E09575B-A9E6-4022-8929-D1DB638FDF41}" srcOrd="3" destOrd="0" parTransId="{FDB6B77C-F519-402A-9961-D3BE625784FD}" sibTransId="{A003483B-9107-4270-A993-5CF0DEA991BA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091AF2C9-D47D-48C3-920C-42A8CDFDD9B3}" srcId="{B6E26FFC-9977-4BBC-BEC7-3D6B63754E52}" destId="{66B896D1-1304-4FCC-BFEE-9C7BED95D64A}" srcOrd="3" destOrd="0" parTransId="{0DA42BD3-1137-4BFA-9DCA-A6D674F9B542}" sibTransId="{33477840-5B07-4D04-BEC1-2E748584A1CF}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63F39888-6F9A-4E86-A46E-A01C67D4CD7C}" srcId="{082E8A29-955A-4C7C-A174-3E9DCD4DC89B}" destId="{AAB743A4-DFB9-47CC-A339-D0884CAD21AC}" srcOrd="1" destOrd="0" parTransId="{B12079D3-AD72-4C43-A6F1-489875B3B0BE}" sibTransId="{A83FA123-11EB-4696-B9B4-8157D640E85A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235D6D64-78DB-4274-A528-7A42AC1CB209}" type="presOf" srcId="{AAB743A4-DFB9-47CC-A339-D0884CAD21AC}" destId="{98302F07-D6A9-46A5-9807-EBF6C9F5B2DD}" srcOrd="0" destOrd="2" presId="urn:microsoft.com/office/officeart/2005/8/layout/hList6"/>
    <dgm:cxn modelId="{ECDCDDB2-E827-4571-AC37-87E24E47F90B}" type="presOf" srcId="{85EB8435-1E6C-4633-8290-10C926F1ACE1}" destId="{98302F07-D6A9-46A5-9807-EBF6C9F5B2DD}" srcOrd="0" destOrd="3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F9BEFB22-4C3D-4E28-A9DE-1F2F8FD2BE78}" type="presOf" srcId="{3E09575B-A9E6-4022-8929-D1DB638FDF41}" destId="{25A33852-3C4B-4406-8856-3A4D6201948C}" srcOrd="0" destOrd="4" presId="urn:microsoft.com/office/officeart/2005/8/layout/hList6"/>
    <dgm:cxn modelId="{862D0367-A366-406A-A97C-1F24419FD491}" type="presOf" srcId="{FC150CF5-FC16-4D04-ABF3-119DC1FBCED8}" destId="{25A33852-3C4B-4406-8856-3A4D6201948C}" srcOrd="0" destOrd="3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7FDA8BBD-9F31-4E93-8F80-D0E105F43EB3}" type="presOf" srcId="{66B896D1-1304-4FCC-BFEE-9C7BED95D64A}" destId="{DAD9059A-916A-4916-A2A8-B42491568DD3}" srcOrd="0" destOrd="4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3EDDB936-EC50-4D12-9B11-E5D0CCD977E8}" srcId="{6D0E5D9F-7263-4526-A227-51301233F549}" destId="{FC150CF5-FC16-4D04-ABF3-119DC1FBCED8}" srcOrd="2" destOrd="0" parTransId="{E6B25E38-FBBA-4EA2-B8F8-2AA14246CCC4}" sibTransId="{72058B29-3AF2-4C3D-92A9-7E2CA12D8229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6DE80D04-7595-4C5A-A378-1DCCC546725F}" srcId="{082E8A29-955A-4C7C-A174-3E9DCD4DC89B}" destId="{85EB8435-1E6C-4633-8290-10C926F1ACE1}" srcOrd="2" destOrd="0" parTransId="{36D2CC13-ABB6-4652-A08D-49F74BFBF876}" sibTransId="{0FF95A97-E1E0-459E-BB6C-7C11A2D8267F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2/22/2017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6 Weeks District Test Review /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Grd</a:t>
            </a:r>
            <a:r>
              <a:rPr lang="en-US" dirty="0"/>
              <a:t> PRE-AP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Typed by Katherine Pease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Explain what Natural Selection 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828456"/>
            <a:ext cx="11944350" cy="502954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The purpose by which organisms that inherit helpful traits tend to reproduce more successfully than other organisms do.</a:t>
            </a:r>
          </a:p>
          <a:p>
            <a:r>
              <a:rPr lang="en-US" sz="4000" dirty="0"/>
              <a:t>Survival of the Fittest</a:t>
            </a:r>
          </a:p>
          <a:p>
            <a:r>
              <a:rPr lang="en-US" sz="4000" dirty="0"/>
              <a:t>The four parts that contribute to natural selection is</a:t>
            </a:r>
          </a:p>
          <a:p>
            <a:pPr lvl="1"/>
            <a:r>
              <a:rPr lang="en-US" sz="4000" dirty="0"/>
              <a:t>Overproduction</a:t>
            </a:r>
          </a:p>
          <a:p>
            <a:pPr lvl="1"/>
            <a:r>
              <a:rPr lang="en-US" sz="4000" dirty="0"/>
              <a:t>Genetic Variation</a:t>
            </a:r>
          </a:p>
          <a:p>
            <a:pPr lvl="1"/>
            <a:r>
              <a:rPr lang="en-US" sz="4000" dirty="0"/>
              <a:t>Selection</a:t>
            </a:r>
          </a:p>
          <a:p>
            <a:pPr lvl="1"/>
            <a:r>
              <a:rPr lang="en-US" sz="4000" dirty="0"/>
              <a:t>Adaptation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Explain what selective breeding 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practice by which humans breed specific plants or animals for desired traits </a:t>
            </a:r>
          </a:p>
        </p:txBody>
      </p:sp>
    </p:spTree>
    <p:extLst>
      <p:ext uri="{BB962C8B-B14F-4D97-AF65-F5344CB8AC3E}">
        <p14:creationId xmlns:p14="http://schemas.microsoft.com/office/powerpoint/2010/main" val="5942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dichotomous key to determine what each leaf 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8" t="10834" b="2666"/>
          <a:stretch/>
        </p:blipFill>
        <p:spPr>
          <a:xfrm>
            <a:off x="91440" y="1668780"/>
            <a:ext cx="12001500" cy="5189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6641" y="2526128"/>
            <a:ext cx="18402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Magnolia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8460" y="2626148"/>
            <a:ext cx="189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9530" y="4692064"/>
            <a:ext cx="20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Spruce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7020" y="4118032"/>
            <a:ext cx="189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0" y="6186888"/>
            <a:ext cx="175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Chestnut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5435" y="2994451"/>
            <a:ext cx="204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Walnut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7080" y="4587326"/>
            <a:ext cx="1337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White Oak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23245" y="6353545"/>
            <a:ext cx="174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Holly</a:t>
            </a:r>
          </a:p>
        </p:txBody>
      </p:sp>
    </p:spTree>
    <p:extLst>
      <p:ext uri="{BB962C8B-B14F-4D97-AF65-F5344CB8AC3E}">
        <p14:creationId xmlns:p14="http://schemas.microsoft.com/office/powerpoint/2010/main" val="23215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5154" y="4457700"/>
            <a:ext cx="6597464" cy="1602423"/>
          </a:xfrm>
        </p:spPr>
        <p:txBody>
          <a:bodyPr/>
          <a:lstStyle/>
          <a:p>
            <a:pPr algn="ctr"/>
            <a:r>
              <a:rPr lang="en-US" dirty="0"/>
              <a:t>Study Hard</a:t>
            </a:r>
            <a:br>
              <a:rPr lang="en-US" dirty="0"/>
            </a:br>
            <a:r>
              <a:rPr lang="en-US" dirty="0"/>
              <a:t>You CAN do this!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497580" y="0"/>
            <a:ext cx="7315200" cy="432054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Resources to Help You…</a:t>
            </a:r>
          </a:p>
          <a:p>
            <a:r>
              <a:rPr lang="en-US" sz="3200" dirty="0"/>
              <a:t>Review packet</a:t>
            </a:r>
          </a:p>
          <a:p>
            <a:r>
              <a:rPr lang="en-US" sz="3200" dirty="0">
                <a:hlinkClick r:id="rId2"/>
              </a:rPr>
              <a:t>www.coachpease</a:t>
            </a:r>
            <a:endParaRPr lang="en-US" sz="3200" dirty="0"/>
          </a:p>
          <a:p>
            <a:r>
              <a:rPr lang="en-US" sz="3200" dirty="0" err="1"/>
              <a:t>Pdn</a:t>
            </a:r>
            <a:r>
              <a:rPr lang="en-US" sz="3200" dirty="0"/>
              <a:t> / please do now glued into journals</a:t>
            </a:r>
          </a:p>
          <a:p>
            <a:r>
              <a:rPr lang="en-US" sz="3200" dirty="0"/>
              <a:t>DOL glued into journals</a:t>
            </a:r>
          </a:p>
          <a:p>
            <a:r>
              <a:rPr lang="en-US" sz="3200" dirty="0"/>
              <a:t>Flashcards</a:t>
            </a:r>
          </a:p>
          <a:p>
            <a:r>
              <a:rPr lang="en-US" sz="3200" dirty="0"/>
              <a:t>Tutoring: Tues./Weds./Thurs. 8am to 8:30am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Describe and give examples of Biotic / Abiotic Factors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24328"/>
              </p:ext>
            </p:extLst>
          </p:nvPr>
        </p:nvGraphicFramePr>
        <p:xfrm>
          <a:off x="511810" y="2159846"/>
          <a:ext cx="11455400" cy="4368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7700">
                  <a:extLst>
                    <a:ext uri="{9D8B030D-6E8A-4147-A177-3AD203B41FA5}">
                      <a16:colId xmlns:a16="http://schemas.microsoft.com/office/drawing/2014/main" xmlns="" val="288834822"/>
                    </a:ext>
                  </a:extLst>
                </a:gridCol>
                <a:gridCol w="5727700">
                  <a:extLst>
                    <a:ext uri="{9D8B030D-6E8A-4147-A177-3AD203B41FA5}">
                      <a16:colId xmlns:a16="http://schemas.microsoft.com/office/drawing/2014/main" xmlns="" val="2276565178"/>
                    </a:ext>
                  </a:extLst>
                </a:gridCol>
              </a:tblGrid>
              <a:tr h="6176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Biotic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Abiotic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08173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r>
                        <a:rPr lang="en-US" dirty="0"/>
                        <a:t>Definition: </a:t>
                      </a:r>
                    </a:p>
                    <a:p>
                      <a:r>
                        <a:rPr lang="en-US" dirty="0"/>
                        <a:t>Living / once living factors in an 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Definition:</a:t>
                      </a:r>
                    </a:p>
                    <a:p>
                      <a:r>
                        <a:rPr lang="en-US" dirty="0"/>
                        <a:t>Non-living / Never Living factors in an ecosystem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905934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  <a:p>
                      <a:r>
                        <a:rPr lang="en-US" dirty="0"/>
                        <a:t>Air / water / temperature / rocks / sunlight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8242150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0791117"/>
                  </a:ext>
                </a:extLst>
              </a:tr>
              <a:tr h="916771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1876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5790" y="3131820"/>
            <a:ext cx="410337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6500" y="3131820"/>
            <a:ext cx="45948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500" y="4103794"/>
            <a:ext cx="4103370" cy="44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levels of organization in an ecosystem from least complex to most complex? Explain definition of each.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93428"/>
              </p:ext>
            </p:extLst>
          </p:nvPr>
        </p:nvGraphicFramePr>
        <p:xfrm>
          <a:off x="114300" y="1828456"/>
          <a:ext cx="11898630" cy="4629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0310">
                  <a:extLst>
                    <a:ext uri="{9D8B030D-6E8A-4147-A177-3AD203B41FA5}">
                      <a16:colId xmlns:a16="http://schemas.microsoft.com/office/drawing/2014/main" xmlns="" val="3866917130"/>
                    </a:ext>
                  </a:extLst>
                </a:gridCol>
                <a:gridCol w="9418320">
                  <a:extLst>
                    <a:ext uri="{9D8B030D-6E8A-4147-A177-3AD203B41FA5}">
                      <a16:colId xmlns:a16="http://schemas.microsoft.com/office/drawing/2014/main" xmlns="" val="3171016756"/>
                    </a:ext>
                  </a:extLst>
                </a:gridCol>
              </a:tblGrid>
              <a:tr h="43608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Definition in own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6507614"/>
                  </a:ext>
                </a:extLst>
              </a:tr>
              <a:tr h="890137">
                <a:tc>
                  <a:txBody>
                    <a:bodyPr/>
                    <a:lstStyle/>
                    <a:p>
                      <a:r>
                        <a:rPr lang="en-US" i="1" dirty="0"/>
                        <a:t>Least Complex</a:t>
                      </a:r>
                    </a:p>
                    <a:p>
                      <a:pPr algn="ctr"/>
                      <a:r>
                        <a:rPr lang="en-US" sz="3600" b="1" dirty="0"/>
                        <a:t>Organism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 single individual organism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103284"/>
                  </a:ext>
                </a:extLst>
              </a:tr>
              <a:tr h="71868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 more organism of the same species that can reproduce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0319411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 or more populations of species that are biotic in a given area, NO Abiotic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1964725"/>
                  </a:ext>
                </a:extLst>
              </a:tr>
              <a:tr h="1497330">
                <a:tc>
                  <a:txBody>
                    <a:bodyPr/>
                    <a:lstStyle/>
                    <a:p>
                      <a:r>
                        <a:rPr lang="en-US" i="1" dirty="0"/>
                        <a:t>Most Complex</a:t>
                      </a:r>
                    </a:p>
                    <a:p>
                      <a:pPr algn="ctr"/>
                      <a:r>
                        <a:rPr lang="en-US" sz="3200" b="1" i="1" dirty="0"/>
                        <a:t>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An area where biotic and abiotic factors interact  / a community and the abiotic factors interacting in a given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482744"/>
                  </a:ext>
                </a:extLst>
              </a:tr>
            </a:tbl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365760" y="2617470"/>
            <a:ext cx="203454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2651760" y="2360295"/>
            <a:ext cx="418338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262890" y="3280066"/>
            <a:ext cx="213741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2651760" y="3280066"/>
            <a:ext cx="83439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262890" y="3979583"/>
            <a:ext cx="222885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2640330" y="3949236"/>
            <a:ext cx="9155430" cy="83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411480" y="5246026"/>
            <a:ext cx="203454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2651760" y="5400846"/>
            <a:ext cx="9258300" cy="897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reasons why scientist classify organisms?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194560"/>
            <a:ext cx="11224260" cy="3986784"/>
          </a:xfrm>
        </p:spPr>
        <p:txBody>
          <a:bodyPr>
            <a:normAutofit/>
          </a:bodyPr>
          <a:lstStyle/>
          <a:p>
            <a:r>
              <a:rPr lang="en-US" sz="4000" dirty="0"/>
              <a:t>To help scientist to understand biodiversity.</a:t>
            </a:r>
          </a:p>
          <a:p>
            <a:r>
              <a:rPr lang="en-US" sz="4000" dirty="0"/>
              <a:t>Biodiversity is the number of plants, animals, and other organisms living in an area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466343"/>
            <a:ext cx="12100560" cy="136211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Explain the 3 Domains of Taxonomy below..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89559"/>
              </p:ext>
            </p:extLst>
          </p:nvPr>
        </p:nvGraphicFramePr>
        <p:xfrm>
          <a:off x="91440" y="1828456"/>
          <a:ext cx="11978639" cy="502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2890" y="2754630"/>
            <a:ext cx="131445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24350" y="2754630"/>
            <a:ext cx="131445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5810" y="2754630"/>
            <a:ext cx="131445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890" y="3436142"/>
            <a:ext cx="3463290" cy="1821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24350" y="3403450"/>
            <a:ext cx="3436620" cy="2391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5810" y="3436142"/>
            <a:ext cx="3608070" cy="1821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What are the 4 kingdoms of Domain Eukarya?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886485"/>
              </p:ext>
            </p:extLst>
          </p:nvPr>
        </p:nvGraphicFramePr>
        <p:xfrm>
          <a:off x="133731" y="1828456"/>
          <a:ext cx="11921490" cy="4899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xmlns="" val="1749862692"/>
                    </a:ext>
                  </a:extLst>
                </a:gridCol>
                <a:gridCol w="2663190">
                  <a:extLst>
                    <a:ext uri="{9D8B030D-6E8A-4147-A177-3AD203B41FA5}">
                      <a16:colId xmlns:a16="http://schemas.microsoft.com/office/drawing/2014/main" xmlns="" val="2409410528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1948849311"/>
                    </a:ext>
                  </a:extLst>
                </a:gridCol>
                <a:gridCol w="2804922">
                  <a:extLst>
                    <a:ext uri="{9D8B030D-6E8A-4147-A177-3AD203B41FA5}">
                      <a16:colId xmlns:a16="http://schemas.microsoft.com/office/drawing/2014/main" xmlns="" val="1129332476"/>
                    </a:ext>
                  </a:extLst>
                </a:gridCol>
                <a:gridCol w="2384298">
                  <a:extLst>
                    <a:ext uri="{9D8B030D-6E8A-4147-A177-3AD203B41FA5}">
                      <a16:colId xmlns:a16="http://schemas.microsoft.com/office/drawing/2014/main" xmlns="" val="2957087570"/>
                    </a:ext>
                  </a:extLst>
                </a:gridCol>
              </a:tblGrid>
              <a:tr h="880454">
                <a:tc>
                  <a:txBody>
                    <a:bodyPr/>
                    <a:lstStyle/>
                    <a:p>
                      <a:r>
                        <a:rPr lang="en-US" sz="2400" dirty="0"/>
                        <a:t>Name of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Unicellular / Multicellular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Autotrophic / heterotrophic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Sexual / Asexual Reproduction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7637422"/>
                  </a:ext>
                </a:extLst>
              </a:tr>
              <a:tr h="818763">
                <a:tc>
                  <a:txBody>
                    <a:bodyPr/>
                    <a:lstStyle/>
                    <a:p>
                      <a:r>
                        <a:rPr lang="en-US" sz="2400" dirty="0"/>
                        <a:t>Protista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Both unicellular and multicellular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Autotrophs (algae)</a:t>
                      </a:r>
                    </a:p>
                    <a:p>
                      <a:r>
                        <a:rPr lang="en-US" sz="2400" dirty="0"/>
                        <a:t>Heterotrophs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Sexually </a:t>
                      </a:r>
                    </a:p>
                    <a:p>
                      <a:r>
                        <a:rPr lang="en-US" sz="2400" dirty="0"/>
                        <a:t>Asexually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038337"/>
                  </a:ext>
                </a:extLst>
              </a:tr>
              <a:tr h="818763">
                <a:tc>
                  <a:txBody>
                    <a:bodyPr/>
                    <a:lstStyle/>
                    <a:p>
                      <a:r>
                        <a:rPr lang="en-US" sz="2400" dirty="0"/>
                        <a:t>Plantae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Multicellular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Autotrophs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Sexually </a:t>
                      </a:r>
                    </a:p>
                    <a:p>
                      <a:r>
                        <a:rPr lang="en-US" sz="2400" dirty="0"/>
                        <a:t>Asexually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625856"/>
                  </a:ext>
                </a:extLst>
              </a:tr>
              <a:tr h="818763">
                <a:tc>
                  <a:txBody>
                    <a:bodyPr/>
                    <a:lstStyle/>
                    <a:p>
                      <a:r>
                        <a:rPr lang="en-US" sz="2400" dirty="0"/>
                        <a:t>Fungi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Unicellular</a:t>
                      </a:r>
                    </a:p>
                    <a:p>
                      <a:r>
                        <a:rPr lang="en-US" sz="2400" dirty="0"/>
                        <a:t>Multicellular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Heterotrophs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Sexually</a:t>
                      </a:r>
                    </a:p>
                    <a:p>
                      <a:r>
                        <a:rPr lang="en-US" sz="2400" dirty="0"/>
                        <a:t>Asexually</a:t>
                      </a:r>
                    </a:p>
                    <a:p>
                      <a:r>
                        <a:rPr lang="en-US" sz="2400" dirty="0"/>
                        <a:t>OR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43990"/>
                  </a:ext>
                </a:extLst>
              </a:tr>
              <a:tr h="818763">
                <a:tc>
                  <a:txBody>
                    <a:bodyPr/>
                    <a:lstStyle/>
                    <a:p>
                      <a:r>
                        <a:rPr lang="en-US" sz="2400" dirty="0"/>
                        <a:t>Animalia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Multicellular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Heterotrophic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Most sexually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957777"/>
                  </a:ext>
                </a:extLst>
              </a:tr>
            </a:tbl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133731" y="2788920"/>
            <a:ext cx="1477899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133731" y="3963939"/>
            <a:ext cx="1477899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133731" y="4779683"/>
            <a:ext cx="1477899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133731" y="5983277"/>
            <a:ext cx="1477899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2023491" y="2783204"/>
            <a:ext cx="6880479" cy="105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2023491" y="3917084"/>
            <a:ext cx="6446139" cy="722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2023491" y="4760785"/>
            <a:ext cx="7154799" cy="1034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2023491" y="5947217"/>
            <a:ext cx="6971919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466343"/>
            <a:ext cx="12001500" cy="136211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Explain how sexual reproduction and asexual reproduction are alike and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217170" y="1988820"/>
            <a:ext cx="6480810" cy="4686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20565" y="1988820"/>
            <a:ext cx="6480810" cy="4686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8780" y="2446020"/>
            <a:ext cx="2851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Sexual Reproduction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7980" y="2446020"/>
            <a:ext cx="294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haroni" panose="02010803020104030203" pitchFamily="2" charset="-79"/>
                <a:cs typeface="Aharoni" panose="02010803020104030203" pitchFamily="2" charset="-79"/>
              </a:rPr>
              <a:t>Asexual Reproduction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79" y="3314700"/>
            <a:ext cx="3880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*Takes 2 , 1 female and 1 male</a:t>
            </a:r>
          </a:p>
          <a:p>
            <a:r>
              <a:rPr lang="en-US" sz="3600" dirty="0"/>
              <a:t>*Diverse genetics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3720" y="3657600"/>
            <a:ext cx="393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3600" dirty="0"/>
              <a:t>Takes 1 to reproduce</a:t>
            </a:r>
          </a:p>
          <a:p>
            <a:r>
              <a:rPr lang="en-US" sz="3600" dirty="0"/>
              <a:t>*Not genetically diverse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597" y="3734544"/>
            <a:ext cx="1674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Produce offspring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74355" y="3468363"/>
            <a:ext cx="3723321" cy="1761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6892290" y="3668018"/>
            <a:ext cx="3200400" cy="2297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4800596" y="3735200"/>
            <a:ext cx="1588774" cy="1076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/ Contrast Prokaryotic cells to Eukaryotic cells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32161"/>
              </p:ext>
            </p:extLst>
          </p:nvPr>
        </p:nvGraphicFramePr>
        <p:xfrm>
          <a:off x="160020" y="1931670"/>
          <a:ext cx="11944350" cy="4899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2175">
                  <a:extLst>
                    <a:ext uri="{9D8B030D-6E8A-4147-A177-3AD203B41FA5}">
                      <a16:colId xmlns:a16="http://schemas.microsoft.com/office/drawing/2014/main" xmlns="" val="3616905175"/>
                    </a:ext>
                  </a:extLst>
                </a:gridCol>
                <a:gridCol w="5972175">
                  <a:extLst>
                    <a:ext uri="{9D8B030D-6E8A-4147-A177-3AD203B41FA5}">
                      <a16:colId xmlns:a16="http://schemas.microsoft.com/office/drawing/2014/main" xmlns="" val="23386018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Prokaryotes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Eukaryotes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7766323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US" sz="3200" dirty="0"/>
                        <a:t>Unicellular</a:t>
                      </a:r>
                    </a:p>
                    <a:p>
                      <a:r>
                        <a:rPr lang="en-US" sz="3200" dirty="0"/>
                        <a:t>No nucleus</a:t>
                      </a:r>
                    </a:p>
                    <a:p>
                      <a:r>
                        <a:rPr lang="en-US" sz="3200" dirty="0"/>
                        <a:t>No membrane-bound organelles</a:t>
                      </a:r>
                    </a:p>
                    <a:p>
                      <a:r>
                        <a:rPr lang="en-US" sz="3200" dirty="0"/>
                        <a:t>Free floating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Multicellular</a:t>
                      </a:r>
                    </a:p>
                    <a:p>
                      <a:r>
                        <a:rPr lang="en-US" sz="3200" dirty="0"/>
                        <a:t>Has a Nucleus</a:t>
                      </a:r>
                    </a:p>
                    <a:p>
                      <a:r>
                        <a:rPr lang="en-US" sz="3200" dirty="0"/>
                        <a:t>Has Membrane-bound organelles</a:t>
                      </a:r>
                    </a:p>
                    <a:p>
                      <a:r>
                        <a:rPr lang="en-US" sz="3200" dirty="0"/>
                        <a:t>DNA is inside the nucleus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32037"/>
                  </a:ext>
                </a:extLst>
              </a:tr>
              <a:tr h="20345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5280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267" t="19280"/>
          <a:stretch/>
        </p:blipFill>
        <p:spPr>
          <a:xfrm>
            <a:off x="548640" y="5040630"/>
            <a:ext cx="5234940" cy="1577340"/>
          </a:xfrm>
          <a:prstGeom prst="rect">
            <a:avLst/>
          </a:prstGeom>
        </p:spPr>
      </p:pic>
      <p:pic>
        <p:nvPicPr>
          <p:cNvPr id="1026" name="Picture 2" descr="https://tse1.mm.bing.net/th?id=OIP.-f7HbjxOqxxDMAJKeNoCfwEsB9&amp;pid=15.1&amp;P=0&amp;w=406&amp;h=1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r="54533"/>
          <a:stretch/>
        </p:blipFill>
        <p:spPr bwMode="auto">
          <a:xfrm>
            <a:off x="6621780" y="4892040"/>
            <a:ext cx="483108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20340" y="4892040"/>
            <a:ext cx="1291590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25265" y="5109210"/>
            <a:ext cx="1291590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66285" y="5863590"/>
            <a:ext cx="1291590" cy="413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4590" y="6343649"/>
            <a:ext cx="2045970" cy="434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888" y="6276975"/>
            <a:ext cx="1803082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28085" y="6160769"/>
            <a:ext cx="1291590" cy="382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6520" y="5109210"/>
            <a:ext cx="1291590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1260" y="4892040"/>
            <a:ext cx="1546860" cy="2971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115550" y="4892040"/>
            <a:ext cx="184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Mitochondrion</a:t>
            </a:r>
          </a:p>
        </p:txBody>
      </p:sp>
      <p:sp>
        <p:nvSpPr>
          <p:cNvPr id="14" name="Oval 13"/>
          <p:cNvSpPr/>
          <p:nvPr/>
        </p:nvSpPr>
        <p:spPr>
          <a:xfrm>
            <a:off x="10081260" y="4892040"/>
            <a:ext cx="1748790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292840" y="6446520"/>
            <a:ext cx="811530" cy="33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0380" y="641420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Ribosomes</a:t>
            </a:r>
          </a:p>
        </p:txBody>
      </p:sp>
      <p:sp>
        <p:nvSpPr>
          <p:cNvPr id="19" name="Oval 18"/>
          <p:cNvSpPr/>
          <p:nvPr/>
        </p:nvSpPr>
        <p:spPr>
          <a:xfrm>
            <a:off x="10647045" y="6342048"/>
            <a:ext cx="1291590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what a “scientific name” is and the purpose for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Autofit/>
          </a:bodyPr>
          <a:lstStyle/>
          <a:p>
            <a:r>
              <a:rPr lang="en-US" sz="3600" dirty="0"/>
              <a:t>Carolus Linnaeus simplified the naming of living things by creating the “Scientific Name”</a:t>
            </a:r>
          </a:p>
          <a:p>
            <a:r>
              <a:rPr lang="en-US" sz="3600" dirty="0"/>
              <a:t>Scientific Name is the Genus the organism belongs to followed by the Species it belongs to.</a:t>
            </a:r>
          </a:p>
          <a:p>
            <a:r>
              <a:rPr lang="en-US" sz="3600" i="1" dirty="0"/>
              <a:t>Genus Species</a:t>
            </a:r>
          </a:p>
          <a:p>
            <a:r>
              <a:rPr lang="en-US" sz="3600" dirty="0"/>
              <a:t>The purpose is so that scientists from all over the world  who may speak different languages to use the same name for an organism</a:t>
            </a:r>
          </a:p>
        </p:txBody>
      </p:sp>
    </p:spTree>
    <p:extLst>
      <p:ext uri="{BB962C8B-B14F-4D97-AF65-F5344CB8AC3E}">
        <p14:creationId xmlns:p14="http://schemas.microsoft.com/office/powerpoint/2010/main" val="31340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(widescreen)(2)</Template>
  <TotalTime>102</TotalTime>
  <Words>550</Words>
  <Application>Microsoft Office PowerPoint</Application>
  <PresentationFormat>Widescreen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Aharoni</vt:lpstr>
      <vt:lpstr>Calibri</vt:lpstr>
      <vt:lpstr>Wingdings</vt:lpstr>
      <vt:lpstr>Educational subjects 16x9</vt:lpstr>
      <vt:lpstr>4th 6 Weeks District Test Review / 6th Grd PRE-AP</vt:lpstr>
      <vt:lpstr>Describe and give examples of Biotic / Abiotic Factors</vt:lpstr>
      <vt:lpstr>What are the levels of organization in an ecosystem from least complex to most complex? Explain definition of each.</vt:lpstr>
      <vt:lpstr>What are some reasons why scientist classify organisms?</vt:lpstr>
      <vt:lpstr>Explain the 3 Domains of Taxonomy below..</vt:lpstr>
      <vt:lpstr>What are the 4 kingdoms of Domain Eukarya?  </vt:lpstr>
      <vt:lpstr>Explain how sexual reproduction and asexual reproduction are alike and different.</vt:lpstr>
      <vt:lpstr>Compare / Contrast Prokaryotic cells to Eukaryotic cells</vt:lpstr>
      <vt:lpstr>Explain what a “scientific name” is and the purpose for it.</vt:lpstr>
      <vt:lpstr>Explain what Natural Selection is.</vt:lpstr>
      <vt:lpstr>Explain what selective breeding is.</vt:lpstr>
      <vt:lpstr>Use the dichotomous key to determine what each leaf is.</vt:lpstr>
      <vt:lpstr>Study Hard You CAN do this!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6 Weeks District Test Review / 6th Grd PRE-AP</dc:title>
  <dc:creator>Katherine Pease</dc:creator>
  <cp:lastModifiedBy>Pease, Katherine J</cp:lastModifiedBy>
  <cp:revision>18</cp:revision>
  <dcterms:created xsi:type="dcterms:W3CDTF">2017-02-19T22:08:04Z</dcterms:created>
  <dcterms:modified xsi:type="dcterms:W3CDTF">2017-02-22T13:44:02Z</dcterms:modified>
</cp:coreProperties>
</file>