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84" d="100"/>
          <a:sy n="84" d="100"/>
        </p:scale>
        <p:origin x="80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CA9E3-8F44-4373-882B-B71355AACDB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5E08-A9B0-43A0-B450-F9282AEB8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5E08-A9B0-43A0-B450-F9282AEB8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8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9CBA-97E9-427A-BF11-2F08FF02CAE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BF5C-F54A-4E29-8E17-F5D8C9ED38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District Test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44958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6 Weeks 7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</a:p>
          <a:p>
            <a:r>
              <a:rPr lang="en-US" dirty="0" smtClean="0"/>
              <a:t>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energy pyramid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graphic that shows how energy is transferred between trophic levels</a:t>
            </a:r>
          </a:p>
          <a:p>
            <a:endParaRPr lang="en-US" dirty="0"/>
          </a:p>
        </p:txBody>
      </p:sp>
      <p:pic>
        <p:nvPicPr>
          <p:cNvPr id="4" name="Picture 3" descr="1200px-Ecological_Pyrami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41144"/>
            <a:ext cx="6705600" cy="481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Sun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source of all energy on Earth</a:t>
            </a:r>
          </a:p>
          <a:p>
            <a:endParaRPr lang="en-US" dirty="0"/>
          </a:p>
        </p:txBody>
      </p:sp>
      <p:pic>
        <p:nvPicPr>
          <p:cNvPr id="4" name="Picture 3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4525963"/>
          </a:xfrm>
        </p:spPr>
        <p:txBody>
          <a:bodyPr/>
          <a:lstStyle/>
          <a:p>
            <a:r>
              <a:rPr lang="en-US" dirty="0" smtClean="0"/>
              <a:t>The producer is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primary consumer is the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secondary consumer is the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tertiary consumer is the </a:t>
            </a:r>
            <a:endParaRPr lang="en-US" dirty="0"/>
          </a:p>
        </p:txBody>
      </p:sp>
      <p:pic>
        <p:nvPicPr>
          <p:cNvPr id="4" name="Picture 3" descr="http://2.bp.blogspot.com/-12uSGsARTRc/T7PceYy_h8I/AAAAAAAAD8Q/fLbYHYTROpM/s1600/fcbo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51216" y="2667000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Plants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7583" y="3252112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Bug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3942377"/>
            <a:ext cx="236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Chicken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472" y="4452813"/>
            <a:ext cx="123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Arrows on a food chain/food web </a:t>
            </a:r>
            <a:r>
              <a:rPr lang="en-US" dirty="0" smtClean="0"/>
              <a:t>represent….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r>
              <a:rPr lang="en-US" b="1" dirty="0" smtClean="0"/>
              <a:t>energy </a:t>
            </a:r>
            <a:r>
              <a:rPr lang="en-US" b="1" dirty="0" smtClean="0"/>
              <a:t>flow</a:t>
            </a:r>
            <a:endParaRPr lang="en-US" b="1" dirty="0"/>
          </a:p>
        </p:txBody>
      </p:sp>
      <p:pic>
        <p:nvPicPr>
          <p:cNvPr id="4" name="Picture 3" descr="food_chain-144F4D98E5D369BA623.jpg"/>
          <p:cNvPicPr>
            <a:picLocks noChangeAspect="1"/>
          </p:cNvPicPr>
          <p:nvPr/>
        </p:nvPicPr>
        <p:blipFill>
          <a:blip r:embed="rId2" cstate="print"/>
          <a:srcRect l="10494" t="38966" r="51796" b="15517"/>
          <a:stretch>
            <a:fillRect/>
          </a:stretch>
        </p:blipFill>
        <p:spPr>
          <a:xfrm>
            <a:off x="1828800" y="3067277"/>
            <a:ext cx="4876800" cy="383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trophic level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position an organism occupies in a food chain </a:t>
            </a:r>
          </a:p>
          <a:p>
            <a:endParaRPr lang="en-US" dirty="0"/>
          </a:p>
        </p:txBody>
      </p:sp>
      <p:pic>
        <p:nvPicPr>
          <p:cNvPr id="4" name="Picture 3" descr="Trophic-levels-in-Food-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09800"/>
            <a:ext cx="5295900" cy="423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10 </a:t>
            </a:r>
            <a:r>
              <a:rPr lang="en-US" dirty="0" smtClean="0"/>
              <a:t>means…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that </a:t>
            </a:r>
            <a:r>
              <a:rPr lang="en-US" dirty="0" smtClean="0"/>
              <a:t>10% of an organism’s energy is transferred up the food chain </a:t>
            </a:r>
            <a:endParaRPr lang="en-US" dirty="0"/>
          </a:p>
        </p:txBody>
      </p:sp>
      <p:pic>
        <p:nvPicPr>
          <p:cNvPr id="7" name="Picture 6" descr="Trophic_le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419350"/>
            <a:ext cx="6858000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An </a:t>
            </a:r>
            <a:r>
              <a:rPr lang="en-US" dirty="0"/>
              <a:t>autotroph is the same </a:t>
            </a:r>
            <a:r>
              <a:rPr lang="en-US" dirty="0" smtClean="0"/>
              <a:t>as…</a:t>
            </a:r>
            <a:br>
              <a:rPr lang="en-US" dirty="0" smtClean="0"/>
            </a:br>
            <a:r>
              <a:rPr lang="en-US" dirty="0" smtClean="0"/>
              <a:t>2) A </a:t>
            </a:r>
            <a:r>
              <a:rPr lang="en-US" dirty="0"/>
              <a:t>heterotroph is the same </a:t>
            </a:r>
            <a:r>
              <a:rPr lang="en-US" dirty="0" smtClean="0"/>
              <a:t>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2133600"/>
            <a:ext cx="8229600" cy="4525963"/>
          </a:xfrm>
        </p:spPr>
        <p:txBody>
          <a:bodyPr/>
          <a:lstStyle/>
          <a:p>
            <a:r>
              <a:rPr lang="en-US" dirty="0" smtClean="0"/>
              <a:t>1) a </a:t>
            </a:r>
            <a:r>
              <a:rPr lang="en-US" dirty="0" smtClean="0"/>
              <a:t>producer. They are plants who produce their own food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a </a:t>
            </a:r>
            <a:r>
              <a:rPr lang="en-US" dirty="0" smtClean="0"/>
              <a:t>consumer. They consume other organisms for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419600"/>
            <a:ext cx="6324600" cy="2590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45415">
            <a:off x="2793473" y="3651639"/>
            <a:ext cx="5752916" cy="629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45415">
            <a:off x="2376910" y="4668712"/>
            <a:ext cx="2679901" cy="533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these organisms in the correct order to show the flow of energy in this food chain.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2590800" cy="34591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Hawk</a:t>
            </a:r>
          </a:p>
          <a:p>
            <a:r>
              <a:rPr lang="en-US" sz="4800" dirty="0" smtClean="0"/>
              <a:t>Snake</a:t>
            </a:r>
          </a:p>
          <a:p>
            <a:r>
              <a:rPr lang="en-US" sz="4800" dirty="0" smtClean="0"/>
              <a:t>Plant</a:t>
            </a:r>
          </a:p>
          <a:p>
            <a:r>
              <a:rPr lang="en-US" sz="4800" dirty="0" smtClean="0"/>
              <a:t>Rabbit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75174"/>
            <a:ext cx="1905000" cy="2133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99636"/>
            <a:ext cx="28194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19" y="4864101"/>
            <a:ext cx="1894699" cy="1795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506" y="4768850"/>
            <a:ext cx="2647950" cy="19859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91000" y="2971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427962">
            <a:off x="4257899" y="3968084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79212" y="5533231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910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Reactants              Products</a:t>
            </a:r>
            <a:endParaRPr lang="en-US" dirty="0"/>
          </a:p>
        </p:txBody>
      </p:sp>
      <p:pic>
        <p:nvPicPr>
          <p:cNvPr id="4" name="Content Placeholder 3" descr="biology-chp-8-photosynthesis-powerpoint-17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62" b="32646"/>
          <a:stretch>
            <a:fillRect/>
          </a:stretch>
        </p:blipFill>
        <p:spPr>
          <a:xfrm>
            <a:off x="990600" y="381000"/>
            <a:ext cx="7239000" cy="3733800"/>
          </a:xfrm>
        </p:spPr>
      </p:pic>
      <p:sp>
        <p:nvSpPr>
          <p:cNvPr id="3" name="Rounded Rectangle 2"/>
          <p:cNvSpPr/>
          <p:nvPr/>
        </p:nvSpPr>
        <p:spPr>
          <a:xfrm>
            <a:off x="1066800" y="2667000"/>
            <a:ext cx="1143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67000" y="2667000"/>
            <a:ext cx="1066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5400" y="26670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22236" y="2667000"/>
            <a:ext cx="1143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5400" y="44196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57800" y="4303776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44446" y="762000"/>
            <a:ext cx="374675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 takes place in </a:t>
            </a:r>
            <a:r>
              <a:rPr lang="en-US" dirty="0" smtClean="0"/>
              <a:t>the…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chloroplast</a:t>
            </a:r>
            <a:r>
              <a:rPr lang="en-US" dirty="0" smtClean="0"/>
              <a:t> </a:t>
            </a:r>
            <a:r>
              <a:rPr lang="en-US" dirty="0" smtClean="0"/>
              <a:t>of the plant cell </a:t>
            </a:r>
            <a:endParaRPr lang="en-US" dirty="0"/>
          </a:p>
        </p:txBody>
      </p:sp>
      <p:pic>
        <p:nvPicPr>
          <p:cNvPr id="4" name="Picture 3" descr="chlorop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67000"/>
            <a:ext cx="3962400" cy="351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organism that produces its own food by photosynthesis</a:t>
            </a:r>
          </a:p>
          <a:p>
            <a:r>
              <a:rPr lang="en-US" dirty="0" smtClean="0"/>
              <a:t>Example: plants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8605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Chlorophyll is the green pigment in plants </a:t>
            </a:r>
            <a:r>
              <a:rPr lang="en-US" dirty="0" smtClean="0"/>
              <a:t>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2963"/>
          </a:xfrm>
        </p:spPr>
        <p:txBody>
          <a:bodyPr/>
          <a:lstStyle/>
          <a:p>
            <a:r>
              <a:rPr lang="en-US" dirty="0" smtClean="0"/>
              <a:t>absorbs </a:t>
            </a:r>
            <a:r>
              <a:rPr lang="en-US" dirty="0" smtClean="0"/>
              <a:t>light for photosynthesis</a:t>
            </a:r>
          </a:p>
          <a:p>
            <a:endParaRPr lang="en-US" dirty="0"/>
          </a:p>
        </p:txBody>
      </p:sp>
      <p:pic>
        <p:nvPicPr>
          <p:cNvPr id="4" name="Picture 3" descr="0-chlorophyll-a.jpg"/>
          <p:cNvPicPr>
            <a:picLocks noChangeAspect="1"/>
          </p:cNvPicPr>
          <p:nvPr/>
        </p:nvPicPr>
        <p:blipFill>
          <a:blip r:embed="rId2" cstate="print"/>
          <a:srcRect r="-1176" b="13223"/>
          <a:stretch>
            <a:fillRect/>
          </a:stretch>
        </p:blipFill>
        <p:spPr>
          <a:xfrm>
            <a:off x="1295400" y="2704941"/>
            <a:ext cx="6553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ater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4638"/>
            <a:ext cx="8382000" cy="6377729"/>
          </a:xfrm>
        </p:spPr>
      </p:pic>
      <p:sp>
        <p:nvSpPr>
          <p:cNvPr id="5" name="TextBox 4"/>
          <p:cNvSpPr txBox="1"/>
          <p:nvPr/>
        </p:nvSpPr>
        <p:spPr>
          <a:xfrm>
            <a:off x="20574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evaporation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4613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condensation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21336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1122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precipitation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round water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bon cycl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91" t="17664" r="31818" b="5794"/>
          <a:stretch>
            <a:fillRect/>
          </a:stretch>
        </p:blipFill>
        <p:spPr>
          <a:xfrm>
            <a:off x="1143000" y="274638"/>
            <a:ext cx="6324600" cy="6324600"/>
          </a:xfrm>
        </p:spPr>
      </p:pic>
      <p:sp>
        <p:nvSpPr>
          <p:cNvPr id="12" name="Rectangle 11"/>
          <p:cNvSpPr/>
          <p:nvPr/>
        </p:nvSpPr>
        <p:spPr>
          <a:xfrm>
            <a:off x="1191768" y="2590800"/>
            <a:ext cx="193243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26728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2)photosynthesi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3172" y="3656841"/>
            <a:ext cx="1443228" cy="686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6772" y="838200"/>
            <a:ext cx="1595628" cy="911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1143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7)combustion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810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5)respiration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2721022"/>
            <a:ext cx="1600200" cy="806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6) respiration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986154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492968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4) Dead </a:t>
            </a:r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organisms and waste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8772" y="5967928"/>
            <a:ext cx="235762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3) </a:t>
            </a:r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Fossil </a:t>
            </a:r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fuels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609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4600" y="59220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1)sunlight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trogen-cycle-diagram-bl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970308" cy="5977731"/>
          </a:xfrm>
        </p:spPr>
      </p:pic>
      <p:sp>
        <p:nvSpPr>
          <p:cNvPr id="3" name="Rectangle 2"/>
          <p:cNvSpPr/>
          <p:nvPr/>
        </p:nvSpPr>
        <p:spPr>
          <a:xfrm>
            <a:off x="3886200" y="457200"/>
            <a:ext cx="2743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533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6) Atmospheric </a:t>
            </a:r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nitrogen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0680" y="3845966"/>
            <a:ext cx="1950720" cy="748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24300" y="2133600"/>
            <a:ext cx="2171700" cy="7939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0680" y="3874008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5) Denitrifying </a:t>
            </a:r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bacteria</a:t>
            </a:r>
            <a:endParaRPr lang="en-US"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13747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1) Plants </a:t>
            </a:r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and animals</a:t>
            </a:r>
            <a:endParaRPr lang="en-US"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4423498"/>
            <a:ext cx="1981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9016" y="449014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3) decomposers</a:t>
            </a:r>
            <a:endParaRPr lang="en-US"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14187" y="3317294"/>
            <a:ext cx="1577013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332571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2) plants</a:t>
            </a:r>
            <a:endParaRPr lang="en-US"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5529702"/>
            <a:ext cx="1981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4300" y="561886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4) ammonium</a:t>
            </a:r>
            <a:endParaRPr lang="en-US"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organism that cannot produce its own food and must eat other organisms for energy</a:t>
            </a:r>
          </a:p>
          <a:p>
            <a:r>
              <a:rPr lang="en-US" dirty="0" smtClean="0"/>
              <a:t>Example: mammals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85344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</a:t>
            </a:r>
            <a:r>
              <a:rPr lang="en-US" dirty="0" smtClean="0"/>
              <a:t>that get their energy by breaking down dead organisms and waste</a:t>
            </a:r>
          </a:p>
          <a:p>
            <a:r>
              <a:rPr lang="en-US" dirty="0" smtClean="0"/>
              <a:t>Example: fungi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01" y="2743200"/>
            <a:ext cx="528637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organism that only feeds on plants (primary consumer)</a:t>
            </a:r>
          </a:p>
          <a:p>
            <a:r>
              <a:rPr lang="en-US" dirty="0" smtClean="0"/>
              <a:t>Example: rabbits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38400"/>
            <a:ext cx="4474464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organism that only feeds on the meat of other organisms</a:t>
            </a:r>
          </a:p>
          <a:p>
            <a:r>
              <a:rPr lang="en-US" dirty="0" smtClean="0"/>
              <a:t>Example: lions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0"/>
            <a:ext cx="52387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Omnivore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organism that feeds on both plants and animals</a:t>
            </a:r>
          </a:p>
          <a:p>
            <a:r>
              <a:rPr lang="en-US" dirty="0" smtClean="0"/>
              <a:t>Example: pigs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76390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food </a:t>
            </a:r>
            <a:r>
              <a:rPr lang="en-US" dirty="0" smtClean="0"/>
              <a:t>chain…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a diagram that shows how food energy moves from one organism to another</a:t>
            </a:r>
          </a:p>
          <a:p>
            <a:endParaRPr lang="en-US" dirty="0"/>
          </a:p>
        </p:txBody>
      </p:sp>
      <p:pic>
        <p:nvPicPr>
          <p:cNvPr id="4" name="Picture 3" descr="foodchain.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food </a:t>
            </a:r>
            <a:r>
              <a:rPr lang="en-US" dirty="0" smtClean="0"/>
              <a:t>web…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a combination of intersecting food chains</a:t>
            </a:r>
          </a:p>
          <a:p>
            <a:endParaRPr lang="en-US" dirty="0"/>
          </a:p>
        </p:txBody>
      </p:sp>
      <p:pic>
        <p:nvPicPr>
          <p:cNvPr id="5" name="Picture 4" descr="Food_Web_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413500" cy="431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359</Words>
  <Application>Microsoft Office PowerPoint</Application>
  <PresentationFormat>On-screen Show (4:3)</PresentationFormat>
  <Paragraphs>75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Adobe Gothic Std B</vt:lpstr>
      <vt:lpstr>Arial</vt:lpstr>
      <vt:lpstr>Calibri</vt:lpstr>
      <vt:lpstr>Office Theme</vt:lpstr>
      <vt:lpstr>District Test Review</vt:lpstr>
      <vt:lpstr>Producer is…</vt:lpstr>
      <vt:lpstr>Consumer is…</vt:lpstr>
      <vt:lpstr>Decomposer is…</vt:lpstr>
      <vt:lpstr>Herbivore is…</vt:lpstr>
      <vt:lpstr>Carnivore ….</vt:lpstr>
      <vt:lpstr>Omnivore is…</vt:lpstr>
      <vt:lpstr>A food chain…</vt:lpstr>
      <vt:lpstr>A food web…</vt:lpstr>
      <vt:lpstr>An energy pyramid is…</vt:lpstr>
      <vt:lpstr>The Sun is…</vt:lpstr>
      <vt:lpstr>PowerPoint Presentation</vt:lpstr>
      <vt:lpstr>Arrows on a food chain/food web represent….</vt:lpstr>
      <vt:lpstr>A trophic level is…</vt:lpstr>
      <vt:lpstr>Rule of 10 means…</vt:lpstr>
      <vt:lpstr>1) An autotroph is the same as… 2) A heterotroph is the same as…</vt:lpstr>
      <vt:lpstr>Put these organisms in the correct order to show the flow of energy in this food chain.</vt:lpstr>
      <vt:lpstr>      Reactants              Products</vt:lpstr>
      <vt:lpstr>Photosynthesis takes place in the…</vt:lpstr>
      <vt:lpstr>Chlorophyll is the green pigment in plants that…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Test Review</dc:title>
  <dc:creator>Ryan Flaspohler</dc:creator>
  <cp:lastModifiedBy>Pease, Katherine J</cp:lastModifiedBy>
  <cp:revision>26</cp:revision>
  <dcterms:created xsi:type="dcterms:W3CDTF">2018-02-13T01:43:55Z</dcterms:created>
  <dcterms:modified xsi:type="dcterms:W3CDTF">2018-02-13T19:51:44Z</dcterms:modified>
</cp:coreProperties>
</file>