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2870" y="1300785"/>
            <a:ext cx="12294870" cy="3681523"/>
          </a:xfrm>
        </p:spPr>
        <p:txBody>
          <a:bodyPr>
            <a:noAutofit/>
          </a:bodyPr>
          <a:lstStyle/>
          <a:p>
            <a:r>
              <a:rPr lang="en-US" sz="7200" u="sng" dirty="0">
                <a:latin typeface="BlackAngel" panose="02000A03000000000000" pitchFamily="2" charset="0"/>
              </a:rPr>
              <a:t>7</a:t>
            </a:r>
            <a:r>
              <a:rPr lang="en-US" sz="7200" u="sng" baseline="30000" dirty="0">
                <a:latin typeface="BlackAngel" panose="02000A03000000000000" pitchFamily="2" charset="0"/>
              </a:rPr>
              <a:t>th</a:t>
            </a:r>
            <a:r>
              <a:rPr lang="en-US" sz="7200" u="sng" dirty="0">
                <a:latin typeface="BlackAngel" panose="02000A03000000000000" pitchFamily="2" charset="0"/>
              </a:rPr>
              <a:t> Grade 4</a:t>
            </a:r>
            <a:r>
              <a:rPr lang="en-US" sz="7200" u="sng" baseline="30000" dirty="0">
                <a:latin typeface="BlackAngel" panose="02000A03000000000000" pitchFamily="2" charset="0"/>
              </a:rPr>
              <a:t>th</a:t>
            </a:r>
            <a:r>
              <a:rPr lang="en-US" sz="7200" u="sng" dirty="0">
                <a:latin typeface="BlackAngel" panose="02000A03000000000000" pitchFamily="2" charset="0"/>
              </a:rPr>
              <a:t> 6 Weeks </a:t>
            </a:r>
            <a:br>
              <a:rPr lang="en-US" sz="7200" u="sng" dirty="0">
                <a:latin typeface="BlackAngel" panose="02000A03000000000000" pitchFamily="2" charset="0"/>
              </a:rPr>
            </a:br>
            <a:r>
              <a:rPr lang="en-US" sz="7200" u="sng" dirty="0">
                <a:latin typeface="BlackAngel" panose="02000A03000000000000" pitchFamily="2" charset="0"/>
              </a:rPr>
              <a:t>District Test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024" y="5680710"/>
            <a:ext cx="8689976" cy="1371599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Typed by: Katherine Pease</a:t>
            </a:r>
          </a:p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made by: Tracy Sandoval</a:t>
            </a:r>
          </a:p>
        </p:txBody>
      </p:sp>
    </p:spTree>
    <p:extLst>
      <p:ext uri="{BB962C8B-B14F-4D97-AF65-F5344CB8AC3E}">
        <p14:creationId xmlns:p14="http://schemas.microsoft.com/office/powerpoint/2010/main" val="366791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20" y="871537"/>
            <a:ext cx="10203180" cy="5986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1266" y="2099320"/>
            <a:ext cx="2823210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80360" y="2974656"/>
            <a:ext cx="2823210" cy="831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9870" y="3980496"/>
            <a:ext cx="2823210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0360" y="4983479"/>
            <a:ext cx="2823210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9870" y="5942171"/>
            <a:ext cx="2823210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43173" y="1501034"/>
            <a:ext cx="2823210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43172" y="2372571"/>
            <a:ext cx="2963867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43173" y="3283266"/>
            <a:ext cx="2823210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43173" y="4153375"/>
            <a:ext cx="2963866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43172" y="5024912"/>
            <a:ext cx="2893538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78336" y="5942171"/>
            <a:ext cx="2823210" cy="69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14179" y="188076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14179" y="288285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14178" y="384155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14178" y="481774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4178" y="579393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28306" y="109995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18321" y="224331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49592" y="305564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49592" y="414806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36806" y="4870602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5043" t="16038" r="11741" b="11667"/>
          <a:stretch/>
        </p:blipFill>
        <p:spPr>
          <a:xfrm>
            <a:off x="45720" y="674370"/>
            <a:ext cx="2383588" cy="618363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937548" y="5885732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00" y="-126626"/>
            <a:ext cx="10364451" cy="1596177"/>
          </a:xfrm>
        </p:spPr>
        <p:txBody>
          <a:bodyPr/>
          <a:lstStyle/>
          <a:p>
            <a:r>
              <a:rPr lang="en-US" dirty="0"/>
              <a:t>Explain the function of each Cell organelle listed below</a:t>
            </a:r>
          </a:p>
        </p:txBody>
      </p:sp>
      <p:sp>
        <p:nvSpPr>
          <p:cNvPr id="31" name="Oval 30"/>
          <p:cNvSpPr/>
          <p:nvPr/>
        </p:nvSpPr>
        <p:spPr>
          <a:xfrm>
            <a:off x="1976219" y="1767630"/>
            <a:ext cx="539545" cy="364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32" name="Oval 31"/>
          <p:cNvSpPr/>
          <p:nvPr/>
        </p:nvSpPr>
        <p:spPr>
          <a:xfrm>
            <a:off x="755854" y="3806187"/>
            <a:ext cx="539545" cy="341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33" name="Oval 32"/>
          <p:cNvSpPr/>
          <p:nvPr/>
        </p:nvSpPr>
        <p:spPr>
          <a:xfrm>
            <a:off x="1897245" y="625799"/>
            <a:ext cx="539545" cy="41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34" name="Oval 33"/>
          <p:cNvSpPr/>
          <p:nvPr/>
        </p:nvSpPr>
        <p:spPr>
          <a:xfrm>
            <a:off x="1946176" y="3686540"/>
            <a:ext cx="539545" cy="41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35" name="Oval 34"/>
          <p:cNvSpPr/>
          <p:nvPr/>
        </p:nvSpPr>
        <p:spPr>
          <a:xfrm>
            <a:off x="83077" y="798088"/>
            <a:ext cx="539545" cy="41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36" name="Oval 35"/>
          <p:cNvSpPr/>
          <p:nvPr/>
        </p:nvSpPr>
        <p:spPr>
          <a:xfrm>
            <a:off x="83796" y="3895275"/>
            <a:ext cx="539545" cy="33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37" name="Oval 36"/>
          <p:cNvSpPr/>
          <p:nvPr/>
        </p:nvSpPr>
        <p:spPr>
          <a:xfrm>
            <a:off x="1900554" y="2539344"/>
            <a:ext cx="539545" cy="38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</a:t>
            </a:r>
          </a:p>
        </p:txBody>
      </p:sp>
      <p:sp>
        <p:nvSpPr>
          <p:cNvPr id="38" name="Oval 37"/>
          <p:cNvSpPr/>
          <p:nvPr/>
        </p:nvSpPr>
        <p:spPr>
          <a:xfrm>
            <a:off x="1409100" y="3953037"/>
            <a:ext cx="539545" cy="41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</a:t>
            </a:r>
          </a:p>
        </p:txBody>
      </p:sp>
      <p:sp>
        <p:nvSpPr>
          <p:cNvPr id="39" name="Oval 38"/>
          <p:cNvSpPr/>
          <p:nvPr/>
        </p:nvSpPr>
        <p:spPr>
          <a:xfrm>
            <a:off x="2026367" y="2167061"/>
            <a:ext cx="539545" cy="336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</a:t>
            </a:r>
          </a:p>
        </p:txBody>
      </p:sp>
      <p:sp>
        <p:nvSpPr>
          <p:cNvPr id="40" name="Oval 39"/>
          <p:cNvSpPr/>
          <p:nvPr/>
        </p:nvSpPr>
        <p:spPr>
          <a:xfrm>
            <a:off x="1199525" y="3563570"/>
            <a:ext cx="690238" cy="331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</a:t>
            </a:r>
          </a:p>
        </p:txBody>
      </p:sp>
      <p:sp>
        <p:nvSpPr>
          <p:cNvPr id="41" name="Oval 40"/>
          <p:cNvSpPr/>
          <p:nvPr/>
        </p:nvSpPr>
        <p:spPr>
          <a:xfrm>
            <a:off x="2879" y="1388475"/>
            <a:ext cx="539545" cy="41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</a:t>
            </a:r>
          </a:p>
        </p:txBody>
      </p:sp>
      <p:sp>
        <p:nvSpPr>
          <p:cNvPr id="42" name="Oval 41"/>
          <p:cNvSpPr/>
          <p:nvPr/>
        </p:nvSpPr>
        <p:spPr>
          <a:xfrm>
            <a:off x="-21396" y="4229100"/>
            <a:ext cx="539545" cy="44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</a:t>
            </a:r>
          </a:p>
        </p:txBody>
      </p:sp>
      <p:sp>
        <p:nvSpPr>
          <p:cNvPr id="43" name="Oval 42"/>
          <p:cNvSpPr/>
          <p:nvPr/>
        </p:nvSpPr>
        <p:spPr>
          <a:xfrm>
            <a:off x="1490201" y="930484"/>
            <a:ext cx="539545" cy="36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</a:t>
            </a:r>
          </a:p>
        </p:txBody>
      </p:sp>
      <p:sp>
        <p:nvSpPr>
          <p:cNvPr id="44" name="Oval 43"/>
          <p:cNvSpPr/>
          <p:nvPr/>
        </p:nvSpPr>
        <p:spPr>
          <a:xfrm>
            <a:off x="347997" y="3686539"/>
            <a:ext cx="539545" cy="208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</a:t>
            </a:r>
          </a:p>
        </p:txBody>
      </p:sp>
      <p:sp>
        <p:nvSpPr>
          <p:cNvPr id="45" name="Oval 44"/>
          <p:cNvSpPr/>
          <p:nvPr/>
        </p:nvSpPr>
        <p:spPr>
          <a:xfrm>
            <a:off x="1913867" y="4357906"/>
            <a:ext cx="539545" cy="41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8.</a:t>
            </a:r>
          </a:p>
        </p:txBody>
      </p:sp>
      <p:sp>
        <p:nvSpPr>
          <p:cNvPr id="46" name="Oval 45"/>
          <p:cNvSpPr/>
          <p:nvPr/>
        </p:nvSpPr>
        <p:spPr>
          <a:xfrm>
            <a:off x="710888" y="798088"/>
            <a:ext cx="539545" cy="41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9.</a:t>
            </a:r>
          </a:p>
        </p:txBody>
      </p:sp>
      <p:sp>
        <p:nvSpPr>
          <p:cNvPr id="47" name="Oval 46"/>
          <p:cNvSpPr/>
          <p:nvPr/>
        </p:nvSpPr>
        <p:spPr>
          <a:xfrm>
            <a:off x="474069" y="3269475"/>
            <a:ext cx="539545" cy="41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9.</a:t>
            </a:r>
          </a:p>
        </p:txBody>
      </p:sp>
      <p:sp>
        <p:nvSpPr>
          <p:cNvPr id="48" name="Oval 47"/>
          <p:cNvSpPr/>
          <p:nvPr/>
        </p:nvSpPr>
        <p:spPr>
          <a:xfrm>
            <a:off x="1157491" y="674370"/>
            <a:ext cx="769396" cy="288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</a:t>
            </a:r>
          </a:p>
        </p:txBody>
      </p:sp>
      <p:sp>
        <p:nvSpPr>
          <p:cNvPr id="49" name="Oval 48"/>
          <p:cNvSpPr/>
          <p:nvPr/>
        </p:nvSpPr>
        <p:spPr>
          <a:xfrm>
            <a:off x="290664" y="496108"/>
            <a:ext cx="852448" cy="333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1717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must all cells have to be considered alive?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Take in Energy</a:t>
            </a:r>
          </a:p>
          <a:p>
            <a:r>
              <a:rPr lang="en-US" sz="4000" dirty="0"/>
              <a:t>Gets rids of wastes</a:t>
            </a:r>
          </a:p>
          <a:p>
            <a:r>
              <a:rPr lang="en-US" sz="4000" dirty="0"/>
              <a:t>Replicates to make new cells</a:t>
            </a:r>
          </a:p>
        </p:txBody>
      </p:sp>
    </p:spTree>
    <p:extLst>
      <p:ext uri="{BB962C8B-B14F-4D97-AF65-F5344CB8AC3E}">
        <p14:creationId xmlns:p14="http://schemas.microsoft.com/office/powerpoint/2010/main" val="22544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45" y="0"/>
            <a:ext cx="10364451" cy="2057400"/>
          </a:xfrm>
        </p:spPr>
        <p:txBody>
          <a:bodyPr>
            <a:normAutofit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Study Hard… YOU </a:t>
            </a:r>
            <a:r>
              <a:rPr lang="en-US" sz="4800" i="1" dirty="0">
                <a:latin typeface="Cooper Black" panose="0208090404030B020404" pitchFamily="18" charset="0"/>
              </a:rPr>
              <a:t>CAN</a:t>
            </a:r>
            <a:r>
              <a:rPr lang="en-US" dirty="0">
                <a:latin typeface="Cooper Black" panose="0208090404030B020404" pitchFamily="18" charset="0"/>
              </a:rPr>
              <a:t> do this!</a:t>
            </a:r>
            <a:br>
              <a:rPr lang="en-US" dirty="0"/>
            </a:br>
            <a:r>
              <a:rPr lang="en-US" dirty="0"/>
              <a:t>Coach Pease’s class with highest overall average will get popcorn party!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057400"/>
            <a:ext cx="12192000" cy="4800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000" b="1" u="sng" dirty="0"/>
              <a:t>Options to help study….</a:t>
            </a:r>
          </a:p>
          <a:p>
            <a:r>
              <a:rPr lang="en-US" sz="4600" dirty="0"/>
              <a:t>1. this review</a:t>
            </a:r>
          </a:p>
          <a:p>
            <a:r>
              <a:rPr lang="en-US" sz="4600" dirty="0"/>
              <a:t>2. </a:t>
            </a:r>
            <a:r>
              <a:rPr lang="en-US" sz="4600" dirty="0">
                <a:hlinkClick r:id="rId2"/>
              </a:rPr>
              <a:t>www.coachpease.com</a:t>
            </a:r>
            <a:endParaRPr lang="en-US" sz="4600" dirty="0"/>
          </a:p>
          <a:p>
            <a:r>
              <a:rPr lang="en-US" sz="4600" dirty="0"/>
              <a:t>3. Journals</a:t>
            </a:r>
          </a:p>
          <a:p>
            <a:r>
              <a:rPr lang="en-US" sz="4600" dirty="0"/>
              <a:t>4. PDN / Please Do </a:t>
            </a:r>
            <a:r>
              <a:rPr lang="en-US" sz="4600" dirty="0" err="1"/>
              <a:t>nows</a:t>
            </a:r>
            <a:r>
              <a:rPr lang="en-US" sz="4600" dirty="0"/>
              <a:t> (corrected and glued into journals)</a:t>
            </a:r>
          </a:p>
          <a:p>
            <a:r>
              <a:rPr lang="en-US" sz="4600" dirty="0"/>
              <a:t>5.DOL (corrected and glued into journals)</a:t>
            </a:r>
          </a:p>
          <a:p>
            <a:r>
              <a:rPr lang="en-US" sz="4600" dirty="0"/>
              <a:t>6. tutoring (Tues. / Weds. / Thurs. 8am to 8:30am / Coach Pease Students)</a:t>
            </a:r>
          </a:p>
        </p:txBody>
      </p:sp>
    </p:spTree>
    <p:extLst>
      <p:ext uri="{BB962C8B-B14F-4D97-AF65-F5344CB8AC3E}">
        <p14:creationId xmlns:p14="http://schemas.microsoft.com/office/powerpoint/2010/main" val="123496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correct order for the levels of organization in an organism when it goes from smallest to largest?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9" y="2214694"/>
            <a:ext cx="5622681" cy="44440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490908"/>
          </a:xfrm>
        </p:spPr>
        <p:txBody>
          <a:bodyPr>
            <a:noAutofit/>
          </a:bodyPr>
          <a:lstStyle/>
          <a:p>
            <a:r>
              <a:rPr lang="en-US" sz="4000" dirty="0"/>
              <a:t>Cells make up </a:t>
            </a:r>
          </a:p>
          <a:p>
            <a:r>
              <a:rPr lang="en-US" sz="4000" dirty="0"/>
              <a:t>Tissues make up</a:t>
            </a:r>
          </a:p>
          <a:p>
            <a:r>
              <a:rPr lang="en-US" sz="4000" dirty="0"/>
              <a:t>Organs make up</a:t>
            </a:r>
          </a:p>
          <a:p>
            <a:r>
              <a:rPr lang="en-US" sz="4000" dirty="0"/>
              <a:t>Organ systems make up</a:t>
            </a:r>
          </a:p>
          <a:p>
            <a:r>
              <a:rPr lang="en-US" sz="4000" dirty="0"/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20584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correct level of organization with the correct picture below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9432085"/>
              </p:ext>
            </p:extLst>
          </p:nvPr>
        </p:nvGraphicFramePr>
        <p:xfrm>
          <a:off x="6297930" y="1975505"/>
          <a:ext cx="563946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18">
                  <a:extLst>
                    <a:ext uri="{9D8B030D-6E8A-4147-A177-3AD203B41FA5}">
                      <a16:colId xmlns:a16="http://schemas.microsoft.com/office/drawing/2014/main" val="3173914770"/>
                    </a:ext>
                  </a:extLst>
                </a:gridCol>
                <a:gridCol w="3450672">
                  <a:extLst>
                    <a:ext uri="{9D8B030D-6E8A-4147-A177-3AD203B41FA5}">
                      <a16:colId xmlns:a16="http://schemas.microsoft.com/office/drawing/2014/main" val="3818811185"/>
                    </a:ext>
                  </a:extLst>
                </a:gridCol>
                <a:gridCol w="1659272">
                  <a:extLst>
                    <a:ext uri="{9D8B030D-6E8A-4147-A177-3AD203B41FA5}">
                      <a16:colId xmlns:a16="http://schemas.microsoft.com/office/drawing/2014/main" val="1756061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1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41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06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5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Organ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0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Organism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7589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092" t="48320" b="31985"/>
          <a:stretch/>
        </p:blipFill>
        <p:spPr>
          <a:xfrm>
            <a:off x="925204" y="1698477"/>
            <a:ext cx="1143626" cy="1576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9030" t="44128" r="17179" b="29566"/>
          <a:stretch/>
        </p:blipFill>
        <p:spPr>
          <a:xfrm>
            <a:off x="3982096" y="4039381"/>
            <a:ext cx="2000196" cy="1437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028" t="44275" r="39163" b="29847"/>
          <a:stretch/>
        </p:blipFill>
        <p:spPr>
          <a:xfrm>
            <a:off x="2593643" y="1869654"/>
            <a:ext cx="1805940" cy="143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582" t="17939" r="61631" b="11527"/>
          <a:stretch/>
        </p:blipFill>
        <p:spPr>
          <a:xfrm>
            <a:off x="1082651" y="3913525"/>
            <a:ext cx="2240280" cy="1760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475" t="17939" r="85248" b="10960"/>
          <a:stretch/>
        </p:blipFill>
        <p:spPr>
          <a:xfrm>
            <a:off x="4789810" y="1974663"/>
            <a:ext cx="1508120" cy="17743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6059" y="2671577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3497" y="2690467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5239" y="2965278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644" y="5069034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76684" y="4920438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10749474" y="2690467"/>
            <a:ext cx="732882" cy="616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10749474" y="3405429"/>
            <a:ext cx="732882" cy="616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10749474" y="4131408"/>
            <a:ext cx="732882" cy="616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10749474" y="4839398"/>
            <a:ext cx="732882" cy="616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/>
        </p:nvSpPr>
        <p:spPr>
          <a:xfrm>
            <a:off x="10750100" y="5510571"/>
            <a:ext cx="732882" cy="616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the three steps of the cell theory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9864013"/>
              </p:ext>
            </p:extLst>
          </p:nvPr>
        </p:nvGraphicFramePr>
        <p:xfrm>
          <a:off x="914400" y="2366963"/>
          <a:ext cx="10363200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790">
                  <a:extLst>
                    <a:ext uri="{9D8B030D-6E8A-4147-A177-3AD203B41FA5}">
                      <a16:colId xmlns:a16="http://schemas.microsoft.com/office/drawing/2014/main" val="3737801045"/>
                    </a:ext>
                  </a:extLst>
                </a:gridCol>
                <a:gridCol w="8614410">
                  <a:extLst>
                    <a:ext uri="{9D8B030D-6E8A-4147-A177-3AD203B41FA5}">
                      <a16:colId xmlns:a16="http://schemas.microsoft.com/office/drawing/2014/main" val="1092262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Step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All living things are made up of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Step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Cells are the basic unit of structure and function in organisms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4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Step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All cells arise from pre-existing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3151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2473773"/>
            <a:ext cx="757809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3174682"/>
            <a:ext cx="7955280" cy="1157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4484238"/>
            <a:ext cx="757809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245" y="-90143"/>
            <a:ext cx="10364451" cy="1596177"/>
          </a:xfrm>
        </p:spPr>
        <p:txBody>
          <a:bodyPr/>
          <a:lstStyle/>
          <a:p>
            <a:r>
              <a:rPr lang="en-US" dirty="0"/>
              <a:t>Who were the scientist famous for the cell theory? Explain each scientist’s contribution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88626"/>
              </p:ext>
            </p:extLst>
          </p:nvPr>
        </p:nvGraphicFramePr>
        <p:xfrm>
          <a:off x="114300" y="1212533"/>
          <a:ext cx="11955780" cy="521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0420">
                  <a:extLst>
                    <a:ext uri="{9D8B030D-6E8A-4147-A177-3AD203B41FA5}">
                      <a16:colId xmlns:a16="http://schemas.microsoft.com/office/drawing/2014/main" val="3351570623"/>
                    </a:ext>
                  </a:extLst>
                </a:gridCol>
                <a:gridCol w="8595360">
                  <a:extLst>
                    <a:ext uri="{9D8B030D-6E8A-4147-A177-3AD203B41FA5}">
                      <a16:colId xmlns:a16="http://schemas.microsoft.com/office/drawing/2014/main" val="939799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of Scientist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he helped the Cell 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688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Robert Hooke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First discovered, named the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9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Anton Van </a:t>
                      </a:r>
                      <a:r>
                        <a:rPr lang="en-US" sz="3600" dirty="0" err="1"/>
                        <a:t>Leewenhook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First to see living organisms under microscope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22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Matthias </a:t>
                      </a:r>
                      <a:r>
                        <a:rPr lang="en-US" sz="3600" dirty="0" err="1"/>
                        <a:t>Schleden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Determined all plants are composed of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3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Theodor Schwann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Determined all animals are composed of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5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Rudolph Virchow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Cells come from other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4232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8590" y="1668780"/>
            <a:ext cx="302895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4250" y="1668780"/>
            <a:ext cx="593979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590" y="2328650"/>
            <a:ext cx="3028950" cy="997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24250" y="2347330"/>
            <a:ext cx="832866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90" y="3581082"/>
            <a:ext cx="3028950" cy="945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4250" y="3558511"/>
            <a:ext cx="8085446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8590" y="4757896"/>
            <a:ext cx="3028950" cy="97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24250" y="4754072"/>
            <a:ext cx="832866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590" y="5843746"/>
            <a:ext cx="3108960" cy="499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4250" y="5863590"/>
            <a:ext cx="505968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692"/>
            <a:ext cx="12092940" cy="4981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244" y="149594"/>
            <a:ext cx="10364451" cy="1596177"/>
          </a:xfrm>
        </p:spPr>
        <p:txBody>
          <a:bodyPr/>
          <a:lstStyle/>
          <a:p>
            <a:r>
              <a:rPr lang="en-US" dirty="0"/>
              <a:t>What instrument / tool had lead the science of micro-biology? Hint; led to the development of the cell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01146" y="1441939"/>
            <a:ext cx="8439015" cy="1128954"/>
          </a:xfrm>
        </p:spPr>
        <p:txBody>
          <a:bodyPr>
            <a:noAutofit/>
          </a:bodyPr>
          <a:lstStyle/>
          <a:p>
            <a:r>
              <a:rPr lang="en-US" sz="6000" dirty="0">
                <a:ln w="19050">
                  <a:solidFill>
                    <a:schemeClr val="bg1">
                      <a:lumMod val="85000"/>
                    </a:schemeClr>
                  </a:solidFill>
                </a:ln>
                <a:latin typeface="Elephant" panose="02020904090505020303" pitchFamily="18" charset="0"/>
              </a:rPr>
              <a:t>Microscope</a:t>
            </a:r>
          </a:p>
        </p:txBody>
      </p:sp>
    </p:spTree>
    <p:extLst>
      <p:ext uri="{BB962C8B-B14F-4D97-AF65-F5344CB8AC3E}">
        <p14:creationId xmlns:p14="http://schemas.microsoft.com/office/powerpoint/2010/main" val="23841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221" y="0"/>
            <a:ext cx="10364451" cy="1596177"/>
          </a:xfrm>
        </p:spPr>
        <p:txBody>
          <a:bodyPr/>
          <a:lstStyle/>
          <a:p>
            <a:r>
              <a:rPr lang="en-US" dirty="0"/>
              <a:t>What does a plant cell have that an animal cell does? Explain the function of each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89538"/>
            <a:ext cx="5486400" cy="55684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89538"/>
            <a:ext cx="7373815" cy="5568462"/>
          </a:xfrm>
        </p:spPr>
        <p:txBody>
          <a:bodyPr>
            <a:noAutofit/>
          </a:bodyPr>
          <a:lstStyle/>
          <a:p>
            <a:r>
              <a:rPr lang="en-US" sz="3200" dirty="0"/>
              <a:t>Cell Wall: Protects the cell, gives structure and support to the cell</a:t>
            </a:r>
          </a:p>
          <a:p>
            <a:r>
              <a:rPr lang="en-US" sz="3200" dirty="0" err="1"/>
              <a:t>Cholorlats</a:t>
            </a:r>
            <a:r>
              <a:rPr lang="en-US" sz="3200" dirty="0"/>
              <a:t>: where photosynthesis takes place, responsible for a plants green color</a:t>
            </a:r>
          </a:p>
          <a:p>
            <a:r>
              <a:rPr lang="en-US" sz="3200" dirty="0"/>
              <a:t>Large Central Vacuole: Storage for Water, aids in a plants turgor pressure</a:t>
            </a:r>
          </a:p>
        </p:txBody>
      </p:sp>
    </p:spTree>
    <p:extLst>
      <p:ext uri="{BB962C8B-B14F-4D97-AF65-F5344CB8AC3E}">
        <p14:creationId xmlns:p14="http://schemas.microsoft.com/office/powerpoint/2010/main" val="36417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75" y="-318743"/>
            <a:ext cx="10364451" cy="1596177"/>
          </a:xfrm>
        </p:spPr>
        <p:txBody>
          <a:bodyPr/>
          <a:lstStyle/>
          <a:p>
            <a:r>
              <a:rPr lang="en-US" dirty="0"/>
              <a:t>Label the parts of a plant cell below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09624"/>
            <a:ext cx="11958638" cy="60483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8713" y="809624"/>
            <a:ext cx="2528887" cy="5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8810" y="2110525"/>
            <a:ext cx="1474470" cy="5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" y="3318902"/>
            <a:ext cx="3886199" cy="5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8713" y="4447269"/>
            <a:ext cx="2528887" cy="5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8811" y="5655645"/>
            <a:ext cx="1577340" cy="5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50593" y="1519974"/>
            <a:ext cx="2205037" cy="5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35390" y="2516504"/>
            <a:ext cx="1920240" cy="5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81160" y="4235422"/>
            <a:ext cx="1394460" cy="59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50593" y="5251435"/>
            <a:ext cx="3188017" cy="70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49" y="-341603"/>
            <a:ext cx="10364451" cy="1596177"/>
          </a:xfrm>
        </p:spPr>
        <p:txBody>
          <a:bodyPr/>
          <a:lstStyle/>
          <a:p>
            <a:r>
              <a:rPr lang="en-US" dirty="0"/>
              <a:t>Label the parts of an Animal Cell Below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28650"/>
            <a:ext cx="11830050" cy="622935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2457450" y="1600200"/>
            <a:ext cx="12001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5581650" y="1254574"/>
            <a:ext cx="12001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7591425" y="1045976"/>
            <a:ext cx="12001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9247524" y="1097411"/>
            <a:ext cx="12001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9959340" y="1568899"/>
            <a:ext cx="1413510" cy="655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9465944" y="5067300"/>
            <a:ext cx="190690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8047374" y="5741670"/>
            <a:ext cx="3176886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5809624" y="6096000"/>
            <a:ext cx="12001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4004310" y="6118343"/>
            <a:ext cx="120015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1695450" y="6129256"/>
            <a:ext cx="2118360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1271586" y="5766272"/>
            <a:ext cx="1494473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87</TotalTime>
  <Words>438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BlackAngel</vt:lpstr>
      <vt:lpstr>Cooper Black</vt:lpstr>
      <vt:lpstr>Elephant</vt:lpstr>
      <vt:lpstr>Tw Cen MT</vt:lpstr>
      <vt:lpstr>Droplet</vt:lpstr>
      <vt:lpstr>7th Grade 4th 6 Weeks  District Test Review</vt:lpstr>
      <vt:lpstr>What is the correct order for the levels of organization in an organism when it goes from smallest to largest?</vt:lpstr>
      <vt:lpstr>Match the correct level of organization with the correct picture below</vt:lpstr>
      <vt:lpstr>State the three steps of the cell theory</vt:lpstr>
      <vt:lpstr>Who were the scientist famous for the cell theory? Explain each scientist’s contribution</vt:lpstr>
      <vt:lpstr>What instrument / tool had lead the science of micro-biology? Hint; led to the development of the cell theory</vt:lpstr>
      <vt:lpstr>What does a plant cell have that an animal cell does? Explain the function of each</vt:lpstr>
      <vt:lpstr>Label the parts of a plant cell below</vt:lpstr>
      <vt:lpstr>Label the parts of an Animal Cell Below</vt:lpstr>
      <vt:lpstr>Explain the function of each Cell organelle listed below</vt:lpstr>
      <vt:lpstr>What must all cells have to be considered alive?</vt:lpstr>
      <vt:lpstr>Study Hard… YOU CAN do this! Coach Pease’s class with highest overall average will get popcorn party!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4th 6 Weeks  District Test Review</dc:title>
  <dc:creator>Katherine Pease</dc:creator>
  <cp:lastModifiedBy>Katherine Pease</cp:lastModifiedBy>
  <cp:revision>13</cp:revision>
  <dcterms:created xsi:type="dcterms:W3CDTF">2017-02-19T17:48:21Z</dcterms:created>
  <dcterms:modified xsi:type="dcterms:W3CDTF">2017-02-19T19:15:43Z</dcterms:modified>
</cp:coreProperties>
</file>