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7CA0-4AAC-4B31-92AC-25E6D0423199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3BA5-8866-4027-8D3B-E5DE3606A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5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7CA0-4AAC-4B31-92AC-25E6D0423199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3BA5-8866-4027-8D3B-E5DE3606A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7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7CA0-4AAC-4B31-92AC-25E6D0423199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3BA5-8866-4027-8D3B-E5DE3606A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8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7CA0-4AAC-4B31-92AC-25E6D0423199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3BA5-8866-4027-8D3B-E5DE3606A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7CA0-4AAC-4B31-92AC-25E6D0423199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3BA5-8866-4027-8D3B-E5DE3606A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5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7CA0-4AAC-4B31-92AC-25E6D0423199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3BA5-8866-4027-8D3B-E5DE3606A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9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7CA0-4AAC-4B31-92AC-25E6D0423199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3BA5-8866-4027-8D3B-E5DE3606A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1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7CA0-4AAC-4B31-92AC-25E6D0423199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3BA5-8866-4027-8D3B-E5DE3606A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8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7CA0-4AAC-4B31-92AC-25E6D0423199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3BA5-8866-4027-8D3B-E5DE3606A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8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7CA0-4AAC-4B31-92AC-25E6D0423199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3BA5-8866-4027-8D3B-E5DE3606A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7CA0-4AAC-4B31-92AC-25E6D0423199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3BA5-8866-4027-8D3B-E5DE3606A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1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D7CA0-4AAC-4B31-92AC-25E6D0423199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63BA5-8866-4027-8D3B-E5DE3606A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6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2367">
            <a:off x="530541" y="147196"/>
            <a:ext cx="4479097" cy="7081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1977" y="207963"/>
            <a:ext cx="9144000" cy="2387600"/>
          </a:xfrm>
        </p:spPr>
        <p:txBody>
          <a:bodyPr/>
          <a:lstStyle/>
          <a:p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</a:t>
            </a:r>
            <a:r>
              <a:rPr lang="en-US" baseline="30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</a:t>
            </a: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6 Weeks 6</a:t>
            </a:r>
            <a:r>
              <a:rPr lang="en-US" baseline="30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</a:t>
            </a:r>
            <a:r>
              <a:rPr lang="en-US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Pre-AP District Test Review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4293" y="2860311"/>
            <a:ext cx="9144000" cy="1655762"/>
          </a:xfrm>
        </p:spPr>
        <p:txBody>
          <a:bodyPr/>
          <a:lstStyle/>
          <a:p>
            <a:r>
              <a:rPr lang="en-US" dirty="0" smtClean="0"/>
              <a:t>Typed by Coach K. Pease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2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Are the following factors biotic or abiotic?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4307"/>
            <a:ext cx="10515600" cy="5512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__ Soil</a:t>
            </a:r>
          </a:p>
          <a:p>
            <a:pPr marL="0" indent="0">
              <a:buNone/>
            </a:pPr>
            <a:r>
              <a:rPr lang="en-US" sz="4000" dirty="0" smtClean="0"/>
              <a:t>__ Dog</a:t>
            </a:r>
          </a:p>
          <a:p>
            <a:pPr marL="0" indent="0">
              <a:buNone/>
            </a:pPr>
            <a:r>
              <a:rPr lang="en-US" sz="4000" dirty="0" smtClean="0"/>
              <a:t>__ Sunlight</a:t>
            </a:r>
          </a:p>
          <a:p>
            <a:pPr marL="0" indent="0">
              <a:buNone/>
            </a:pPr>
            <a:r>
              <a:rPr lang="en-US" sz="4000" dirty="0" smtClean="0"/>
              <a:t>__ Cat</a:t>
            </a:r>
          </a:p>
          <a:p>
            <a:pPr marL="0" indent="0">
              <a:buNone/>
            </a:pPr>
            <a:r>
              <a:rPr lang="en-US" sz="4000" dirty="0" smtClean="0"/>
              <a:t>__ Air</a:t>
            </a:r>
          </a:p>
          <a:p>
            <a:pPr marL="0" indent="0">
              <a:buNone/>
            </a:pPr>
            <a:r>
              <a:rPr lang="en-US" sz="4000" dirty="0" smtClean="0"/>
              <a:t>__ Water</a:t>
            </a:r>
          </a:p>
          <a:p>
            <a:pPr marL="0" indent="0">
              <a:buNone/>
            </a:pPr>
            <a:r>
              <a:rPr lang="en-US" sz="4000" dirty="0" smtClean="0"/>
              <a:t>__ Human</a:t>
            </a:r>
          </a:p>
          <a:p>
            <a:pPr marL="0" indent="0">
              <a:buNone/>
            </a:pPr>
            <a:r>
              <a:rPr lang="en-US" sz="4000" dirty="0" smtClean="0"/>
              <a:t>__ Rock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971507" y="1027906"/>
            <a:ext cx="4000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506" y="1721121"/>
            <a:ext cx="4000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B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506" y="2332054"/>
            <a:ext cx="4000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506" y="3077117"/>
            <a:ext cx="4000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B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1506" y="3768299"/>
            <a:ext cx="4000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1506" y="4433113"/>
            <a:ext cx="4000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1505" y="5124295"/>
            <a:ext cx="4000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B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1505" y="5817510"/>
            <a:ext cx="4000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754" y="1677264"/>
            <a:ext cx="7787676" cy="45596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73351" y="646844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https://d2gne97vdumgn3.cloudfront.net/api/file/86IsoM10Sx2NRzWpFLaW</a:t>
            </a:r>
          </a:p>
        </p:txBody>
      </p:sp>
    </p:spTree>
    <p:extLst>
      <p:ext uri="{BB962C8B-B14F-4D97-AF65-F5344CB8AC3E}">
        <p14:creationId xmlns:p14="http://schemas.microsoft.com/office/powerpoint/2010/main" val="64960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If an organism reproduces asexually, how many parents does it take to reproduce?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1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151" y="1906439"/>
            <a:ext cx="9868619" cy="4589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74943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http://www.assignmentpoint.com/wp-content/uploads/2016/05/Untitled-20.jpg</a:t>
            </a:r>
          </a:p>
        </p:txBody>
      </p:sp>
    </p:spTree>
    <p:extLst>
      <p:ext uri="{BB962C8B-B14F-4D97-AF65-F5344CB8AC3E}">
        <p14:creationId xmlns:p14="http://schemas.microsoft.com/office/powerpoint/2010/main" val="161192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011" y="301565"/>
            <a:ext cx="11233030" cy="15240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10. I have 2 organisms that are not genetically identical to each other, are they produced thru asexual or sexual reproduction?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5999"/>
            <a:ext cx="10515600" cy="38909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Sexual Reproduction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574" y="2953857"/>
            <a:ext cx="7143750" cy="3683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76800" y="663733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https://petset.com/wp-content/uploads/2016/10/Can-a-Litter-of-Puppies-Have-Different-Dads-Petset.jpg</a:t>
            </a:r>
          </a:p>
        </p:txBody>
      </p:sp>
    </p:spTree>
    <p:extLst>
      <p:ext uri="{BB962C8B-B14F-4D97-AF65-F5344CB8AC3E}">
        <p14:creationId xmlns:p14="http://schemas.microsoft.com/office/powerpoint/2010/main" val="39493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135" y="1439174"/>
            <a:ext cx="6190531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If an organisms cells have a nucleus, are they prokaryotic or eukaryotic cells?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Eukaryotic Cells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6300900" y="6450911"/>
            <a:ext cx="5891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http://ib.bioninja.com.au/_Media/animal-labelled_med.jpeg</a:t>
            </a:r>
          </a:p>
        </p:txBody>
      </p:sp>
    </p:spTree>
    <p:extLst>
      <p:ext uri="{BB962C8B-B14F-4D97-AF65-F5344CB8AC3E}">
        <p14:creationId xmlns:p14="http://schemas.microsoft.com/office/powerpoint/2010/main" val="15360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051102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12. If an organism does NOT have membrane-bound organelles is it a prokaryotic or eukaryotic cells?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Prokaryotic Cell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246" y="2598348"/>
            <a:ext cx="9622856" cy="4076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22257" y="655193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http://ib.bioninja.com.au/_Media/prokaryote-labelled_med.jpeg</a:t>
            </a:r>
          </a:p>
        </p:txBody>
      </p:sp>
    </p:spTree>
    <p:extLst>
      <p:ext uri="{BB962C8B-B14F-4D97-AF65-F5344CB8AC3E}">
        <p14:creationId xmlns:p14="http://schemas.microsoft.com/office/powerpoint/2010/main" val="62658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 Determine if the characteristic below is a prokaryotic or eukaryotic celled organism.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1723" y="1518249"/>
            <a:ext cx="8047009" cy="5253487"/>
          </a:xfrm>
        </p:spPr>
        <p:txBody>
          <a:bodyPr>
            <a:noAutofit/>
          </a:bodyPr>
          <a:lstStyle/>
          <a:p>
            <a:r>
              <a:rPr lang="en-US" sz="4000" dirty="0" smtClean="0"/>
              <a:t>Uni-cellular</a:t>
            </a:r>
          </a:p>
          <a:p>
            <a:r>
              <a:rPr lang="en-US" sz="4000" dirty="0" smtClean="0"/>
              <a:t>Multi-Cellular</a:t>
            </a:r>
          </a:p>
          <a:p>
            <a:r>
              <a:rPr lang="en-US" sz="4000" dirty="0" smtClean="0"/>
              <a:t>Has Nucleus</a:t>
            </a:r>
          </a:p>
          <a:p>
            <a:r>
              <a:rPr lang="en-US" sz="4000" dirty="0" smtClean="0"/>
              <a:t>NO Nucleus</a:t>
            </a:r>
          </a:p>
          <a:p>
            <a:r>
              <a:rPr lang="en-US" sz="4000" dirty="0" smtClean="0"/>
              <a:t>Has Membrane-Bound Organelles</a:t>
            </a:r>
          </a:p>
          <a:p>
            <a:r>
              <a:rPr lang="en-US" sz="4000" dirty="0" smtClean="0"/>
              <a:t>No Membrane-Bound Organelles</a:t>
            </a:r>
          </a:p>
          <a:p>
            <a:r>
              <a:rPr lang="en-US" sz="4000" dirty="0" smtClean="0"/>
              <a:t>Free Floating DNA</a:t>
            </a:r>
          </a:p>
          <a:p>
            <a:r>
              <a:rPr lang="en-US" sz="4000" dirty="0" smtClean="0"/>
              <a:t>DNA in the Nucleus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997733" y="1518249"/>
            <a:ext cx="10279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</a:t>
            </a:r>
          </a:p>
          <a:p>
            <a:r>
              <a:rPr lang="en-US" sz="4400" dirty="0" smtClean="0"/>
              <a:t>E</a:t>
            </a:r>
          </a:p>
          <a:p>
            <a:r>
              <a:rPr lang="en-US" sz="4400" dirty="0" smtClean="0"/>
              <a:t>E</a:t>
            </a:r>
          </a:p>
          <a:p>
            <a:r>
              <a:rPr lang="en-US" sz="4400" dirty="0" smtClean="0"/>
              <a:t>P</a:t>
            </a:r>
          </a:p>
          <a:p>
            <a:r>
              <a:rPr lang="en-US" sz="4400" dirty="0" smtClean="0"/>
              <a:t>E</a:t>
            </a:r>
          </a:p>
          <a:p>
            <a:r>
              <a:rPr lang="en-US" sz="4400" dirty="0" smtClean="0"/>
              <a:t>P</a:t>
            </a:r>
          </a:p>
          <a:p>
            <a:r>
              <a:rPr lang="en-US" sz="4400" dirty="0" smtClean="0"/>
              <a:t>P</a:t>
            </a:r>
          </a:p>
          <a:p>
            <a:r>
              <a:rPr lang="en-US" sz="44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63486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14. If you lived near a transform fault line, which direction would the tectonic plates move?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Slide Past Each Other</a:t>
            </a:r>
            <a:endParaRPr lang="en-US" sz="4000" dirty="0"/>
          </a:p>
        </p:txBody>
      </p:sp>
      <p:sp>
        <p:nvSpPr>
          <p:cNvPr id="4" name="Up Arrow 3"/>
          <p:cNvSpPr/>
          <p:nvPr/>
        </p:nvSpPr>
        <p:spPr>
          <a:xfrm>
            <a:off x="1311215" y="2691442"/>
            <a:ext cx="1026543" cy="24499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Up Arrow 4"/>
          <p:cNvSpPr/>
          <p:nvPr/>
        </p:nvSpPr>
        <p:spPr>
          <a:xfrm flipV="1">
            <a:off x="2567796" y="2691441"/>
            <a:ext cx="1026543" cy="24499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987" y="2509837"/>
            <a:ext cx="6730851" cy="40289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58951" y="645789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https://encrypted-tbn0.gstatic.com/images?q=tbn:ANd9GcQYrs_MIglzOsRw9DraV5JbvvndUhNI5jEJnm5Jlewzwr_tY6L7XQ</a:t>
            </a:r>
          </a:p>
        </p:txBody>
      </p:sp>
    </p:spTree>
    <p:extLst>
      <p:ext uri="{BB962C8B-B14F-4D97-AF65-F5344CB8AC3E}">
        <p14:creationId xmlns:p14="http://schemas.microsoft.com/office/powerpoint/2010/main" val="239504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354"/>
            <a:ext cx="10515600" cy="1325563"/>
          </a:xfrm>
        </p:spPr>
        <p:txBody>
          <a:bodyPr/>
          <a:lstStyle/>
          <a:p>
            <a:r>
              <a:rPr lang="en-US" dirty="0" smtClean="0"/>
              <a:t>15. In what direction do the tectonic plates move at a divergent boundary?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Away from each other</a:t>
            </a:r>
            <a:endParaRPr lang="en-US" sz="4800" dirty="0"/>
          </a:p>
        </p:txBody>
      </p:sp>
      <p:sp>
        <p:nvSpPr>
          <p:cNvPr id="4" name="Right Arrow 3"/>
          <p:cNvSpPr/>
          <p:nvPr/>
        </p:nvSpPr>
        <p:spPr>
          <a:xfrm>
            <a:off x="3286664" y="3470769"/>
            <a:ext cx="1639019" cy="1181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flipH="1">
            <a:off x="764875" y="3410383"/>
            <a:ext cx="1771291" cy="1181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180" y="2819849"/>
            <a:ext cx="6428117" cy="36844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09449" y="650431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http://www.cotf.edu/ete/images/modules/msese/earthsysflr/EFPlateP3.gif</a:t>
            </a:r>
          </a:p>
        </p:txBody>
      </p:sp>
    </p:spTree>
    <p:extLst>
      <p:ext uri="{BB962C8B-B14F-4D97-AF65-F5344CB8AC3E}">
        <p14:creationId xmlns:p14="http://schemas.microsoft.com/office/powerpoint/2010/main" val="127032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 In what direction do the tectonic plates move at a convergent boundary?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Towards Each Other</a:t>
            </a:r>
            <a:endParaRPr lang="en-US" sz="4800" dirty="0"/>
          </a:p>
        </p:txBody>
      </p:sp>
      <p:sp>
        <p:nvSpPr>
          <p:cNvPr id="4" name="Right Arrow 3"/>
          <p:cNvSpPr/>
          <p:nvPr/>
        </p:nvSpPr>
        <p:spPr>
          <a:xfrm flipH="1">
            <a:off x="3266535" y="3651922"/>
            <a:ext cx="1745412" cy="1181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64875" y="3651922"/>
            <a:ext cx="1693653" cy="1181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871" y="1751162"/>
            <a:ext cx="5730725" cy="51068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6459983"/>
            <a:ext cx="111783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https://encrypted-tbn0.gstatic.com/images?q=tbn:ANd9GcSF_GNpb937bFY32pL55kJmLmj6fhQh6Xm0OO3b_Iwky1jo8EN0</a:t>
            </a:r>
          </a:p>
        </p:txBody>
      </p:sp>
    </p:spTree>
    <p:extLst>
      <p:ext uri="{BB962C8B-B14F-4D97-AF65-F5344CB8AC3E}">
        <p14:creationId xmlns:p14="http://schemas.microsoft.com/office/powerpoint/2010/main" val="209055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7639"/>
            <a:ext cx="12120113" cy="1613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17. When the oceanic plate goes down under the continental plate is experience the process of __________________.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Subduction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12211"/>
            <a:ext cx="10933070" cy="393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6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Additional Resources to Help Prepare: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hlinkClick r:id="rId2"/>
              </a:rPr>
              <a:t>www.coachpease.com</a:t>
            </a:r>
            <a:r>
              <a:rPr lang="en-US" sz="4400" dirty="0" smtClean="0"/>
              <a:t>  under </a:t>
            </a:r>
            <a:r>
              <a:rPr lang="en-US" sz="4400" i="1" dirty="0" smtClean="0"/>
              <a:t>4</a:t>
            </a:r>
            <a:r>
              <a:rPr lang="en-US" sz="4400" i="1" baseline="30000" dirty="0" smtClean="0"/>
              <a:t>th</a:t>
            </a:r>
            <a:r>
              <a:rPr lang="en-US" sz="4400" i="1" dirty="0" smtClean="0"/>
              <a:t> 6 weeks </a:t>
            </a:r>
            <a:r>
              <a:rPr lang="en-US" sz="4400" dirty="0" smtClean="0"/>
              <a:t>link and </a:t>
            </a:r>
            <a:r>
              <a:rPr lang="en-US" sz="4400" i="1" dirty="0" smtClean="0"/>
              <a:t>Links</a:t>
            </a:r>
          </a:p>
          <a:p>
            <a:r>
              <a:rPr lang="en-US" sz="4400" i="1" dirty="0" smtClean="0"/>
              <a:t>Science Journal Notes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41203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170" y="897147"/>
            <a:ext cx="6411583" cy="56175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18. What evidence do we have to prove the continental drift theory?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30019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Fossils from different continents</a:t>
            </a:r>
          </a:p>
          <a:p>
            <a:r>
              <a:rPr lang="en-US" sz="4800" dirty="0" smtClean="0"/>
              <a:t>Sea Flood Spreading</a:t>
            </a:r>
          </a:p>
          <a:p>
            <a:r>
              <a:rPr lang="en-US" sz="4800" dirty="0" smtClean="0"/>
              <a:t>Long Coastal Mountain Belts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0908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19. What process is taking place in the mantle that allows the tectonic plates to move?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Convection Currents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0" y="2570672"/>
            <a:ext cx="12059729" cy="38732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39419" y="6611779"/>
            <a:ext cx="7686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https://encrypted-tbn0.gstatic.com/images?q=tbn:ANd9GcQDqqjgoBP_VbHvy2BdsMrcO56QcoTxdSTHzL2EHH2HnqJu0_8s4Q</a:t>
            </a:r>
          </a:p>
        </p:txBody>
      </p:sp>
    </p:spTree>
    <p:extLst>
      <p:ext uri="{BB962C8B-B14F-4D97-AF65-F5344CB8AC3E}">
        <p14:creationId xmlns:p14="http://schemas.microsoft.com/office/powerpoint/2010/main" val="222898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20. What was/is Pangea?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34" y="1825625"/>
            <a:ext cx="7375585" cy="4351338"/>
          </a:xfrm>
        </p:spPr>
        <p:txBody>
          <a:bodyPr>
            <a:normAutofit lnSpcReduction="10000"/>
          </a:bodyPr>
          <a:lstStyle/>
          <a:p>
            <a:r>
              <a:rPr lang="en-US" sz="5400" dirty="0" smtClean="0"/>
              <a:t>The large Super Continent</a:t>
            </a:r>
          </a:p>
          <a:p>
            <a:r>
              <a:rPr lang="en-US" sz="5400" dirty="0" smtClean="0"/>
              <a:t>When all the continents of today where joined together as one large continent.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411" y="365125"/>
            <a:ext cx="3596054" cy="622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5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21. The mechanical breakdown of rock into sediment is called _____________.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weathering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74" y="2872596"/>
            <a:ext cx="10284125" cy="316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1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697" y="1104182"/>
            <a:ext cx="9696091" cy="5840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22. Explain how a sedimentary rock is formed.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166" y="1825625"/>
            <a:ext cx="5391509" cy="4920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Sediment forms layers on top of one another</a:t>
            </a:r>
          </a:p>
          <a:p>
            <a:pPr marL="0" indent="0">
              <a:buNone/>
            </a:pPr>
            <a:r>
              <a:rPr lang="en-US" sz="4400" dirty="0" smtClean="0"/>
              <a:t>These layers apply pressure that cause the sediment to compact together to form rock.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208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 Explain how a metamorphic rock forms.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Heat and pressure inside Earth melt and squeeze minerals into rocks.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28204"/>
            <a:ext cx="10376140" cy="289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0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24. Explain how an igneous rock is formed.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97770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Magma that rises deep inside Earth cools as it reaches the surface, hardening into rock.  Magma cools beneath the surface.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507" y="1423358"/>
            <a:ext cx="4994694" cy="499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5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43" y="365125"/>
            <a:ext cx="12016597" cy="575100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Please Study for your TEST!!!</a:t>
            </a:r>
            <a:br>
              <a:rPr lang="en-US" sz="6600" dirty="0" smtClean="0"/>
            </a:br>
            <a:r>
              <a:rPr lang="en-US" sz="6600" dirty="0" smtClean="0"/>
              <a:t>You Can Be the Next Super Star!!</a:t>
            </a:r>
            <a:br>
              <a:rPr lang="en-US" sz="6600" dirty="0" smtClean="0"/>
            </a:br>
            <a:r>
              <a:rPr lang="en-US" sz="6600" dirty="0" smtClean="0"/>
              <a:t>I believe in you.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010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051102" cy="2067524"/>
          </a:xfrm>
        </p:spPr>
        <p:txBody>
          <a:bodyPr>
            <a:noAutofit/>
          </a:bodyPr>
          <a:lstStyle/>
          <a:p>
            <a:r>
              <a:rPr lang="en-US" sz="6000" dirty="0" smtClean="0"/>
              <a:t>1. What theory states that the cell is the basic unit of life?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05177"/>
            <a:ext cx="10515600" cy="357178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Cell Theory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313" y="2242038"/>
            <a:ext cx="6616810" cy="40001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65450" y="6414735"/>
            <a:ext cx="5426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http://i.vimeocdn.com/video/504757812_1280x720.jpg</a:t>
            </a:r>
          </a:p>
        </p:txBody>
      </p:sp>
    </p:spTree>
    <p:extLst>
      <p:ext uri="{BB962C8B-B14F-4D97-AF65-F5344CB8AC3E}">
        <p14:creationId xmlns:p14="http://schemas.microsoft.com/office/powerpoint/2010/main" val="404941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What theory states all living organisms are composed of cells?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Cell Theory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4347" y="3167063"/>
            <a:ext cx="14544135" cy="3009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65985" y="6519427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http://cell-theory.weebly.com/uploads/2/8/4/2/28423119/391989.png?564</a:t>
            </a:r>
          </a:p>
        </p:txBody>
      </p:sp>
    </p:spTree>
    <p:extLst>
      <p:ext uri="{BB962C8B-B14F-4D97-AF65-F5344CB8AC3E}">
        <p14:creationId xmlns:p14="http://schemas.microsoft.com/office/powerpoint/2010/main" val="90673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430" y="1302589"/>
            <a:ext cx="7021902" cy="5408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What theory states all cells come from pre existing cells?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Cell Theory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6705600" y="660362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https://encrypted-tbn0.gstatic.com/images?q=tbn:ANd9GcSdz1Go99oUu3BX1hk-WrSse9TXuLyjJVde392eDbPlEM8UcHB9</a:t>
            </a:r>
          </a:p>
        </p:txBody>
      </p:sp>
    </p:spTree>
    <p:extLst>
      <p:ext uri="{BB962C8B-B14F-4D97-AF65-F5344CB8AC3E}">
        <p14:creationId xmlns:p14="http://schemas.microsoft.com/office/powerpoint/2010/main" val="12242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What is classification of organisms?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321" y="1431985"/>
            <a:ext cx="12491049" cy="53047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28559" y="6567503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https://image.slidesharecdn.com/chap2classifyinglivingthings-131203081420-phpapp02/95/chap2-classifying-living-things-3-638.jpg?cb=1386058503</a:t>
            </a:r>
          </a:p>
        </p:txBody>
      </p:sp>
    </p:spTree>
    <p:extLst>
      <p:ext uri="{BB962C8B-B14F-4D97-AF65-F5344CB8AC3E}">
        <p14:creationId xmlns:p14="http://schemas.microsoft.com/office/powerpoint/2010/main" val="71967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There are 3 domains.  Which ones contain only prokaryotic cells?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Archaea and Bacteria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773" y="1035170"/>
            <a:ext cx="4267200" cy="55122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73713" y="6497720"/>
            <a:ext cx="5918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http://images.slideplayer.com/12/3435013/slides/slide_4.jpg</a:t>
            </a:r>
          </a:p>
        </p:txBody>
      </p:sp>
    </p:spTree>
    <p:extLst>
      <p:ext uri="{BB962C8B-B14F-4D97-AF65-F5344CB8AC3E}">
        <p14:creationId xmlns:p14="http://schemas.microsoft.com/office/powerpoint/2010/main" val="38486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16990"/>
            <a:ext cx="12120112" cy="4641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If an organism is multi-cellular, eukaryotic, and an autotroph it belongs to what kingdom?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Plantae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6060057" y="6582756"/>
            <a:ext cx="5918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http://images.slideplayer.com/16/5087125/slides/slide_3.jpg</a:t>
            </a:r>
          </a:p>
        </p:txBody>
      </p:sp>
    </p:spTree>
    <p:extLst>
      <p:ext uri="{BB962C8B-B14F-4D97-AF65-F5344CB8AC3E}">
        <p14:creationId xmlns:p14="http://schemas.microsoft.com/office/powerpoint/2010/main" val="174343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690688"/>
            <a:ext cx="5650302" cy="4791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What characteristics must an organism have to be in the kingdom Animalia?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Multi-cellular</a:t>
            </a:r>
          </a:p>
          <a:p>
            <a:r>
              <a:rPr lang="en-US" sz="4800" dirty="0" smtClean="0"/>
              <a:t>Eukaryotic Cells</a:t>
            </a:r>
          </a:p>
          <a:p>
            <a:r>
              <a:rPr lang="en-US" sz="4800" dirty="0" smtClean="0"/>
              <a:t>Heterotrophs / Consumers</a:t>
            </a:r>
          </a:p>
          <a:p>
            <a:r>
              <a:rPr lang="en-US" sz="4800" dirty="0" smtClean="0"/>
              <a:t>Diverse DNA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00800" y="661732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https://encrypted-tbn0.gstatic.com/images?q=tbn:ANd9GcRCQPms12vYvkFMgyNoAbI7yKZ1or-Sm_ja2PdV96dYFHK_tiFJjw</a:t>
            </a:r>
          </a:p>
        </p:txBody>
      </p:sp>
    </p:spTree>
    <p:extLst>
      <p:ext uri="{BB962C8B-B14F-4D97-AF65-F5344CB8AC3E}">
        <p14:creationId xmlns:p14="http://schemas.microsoft.com/office/powerpoint/2010/main" val="121344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615</Words>
  <Application>Microsoft Office PowerPoint</Application>
  <PresentationFormat>Widescreen</PresentationFormat>
  <Paragraphs>106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Adobe Gothic Std B</vt:lpstr>
      <vt:lpstr>Arial</vt:lpstr>
      <vt:lpstr>Calibri</vt:lpstr>
      <vt:lpstr>Calibri Light</vt:lpstr>
      <vt:lpstr>Office Theme</vt:lpstr>
      <vt:lpstr>4th 6 Weeks 6th Pre-AP District Test Review</vt:lpstr>
      <vt:lpstr>Additional Resources to Help Prepare:</vt:lpstr>
      <vt:lpstr>1. What theory states that the cell is the basic unit of life?</vt:lpstr>
      <vt:lpstr>2. What theory states all living organisms are composed of cells?</vt:lpstr>
      <vt:lpstr>3. What theory states all cells come from pre existing cells?</vt:lpstr>
      <vt:lpstr>4. What is classification of organisms?</vt:lpstr>
      <vt:lpstr>5. There are 3 domains.  Which ones contain only prokaryotic cells?</vt:lpstr>
      <vt:lpstr>6. If an organism is multi-cellular, eukaryotic, and an autotroph it belongs to what kingdom?</vt:lpstr>
      <vt:lpstr>7. What characteristics must an organism have to be in the kingdom Animalia?</vt:lpstr>
      <vt:lpstr>8. Are the following factors biotic or abiotic?</vt:lpstr>
      <vt:lpstr>9. If an organism reproduces asexually, how many parents does it take to reproduce?</vt:lpstr>
      <vt:lpstr>10. I have 2 organisms that are not genetically identical to each other, are they produced thru asexual or sexual reproduction?</vt:lpstr>
      <vt:lpstr>11. If an organisms cells have a nucleus, are they prokaryotic or eukaryotic cells?</vt:lpstr>
      <vt:lpstr>12. If an organism does NOT have membrane-bound organelles is it a prokaryotic or eukaryotic cells?</vt:lpstr>
      <vt:lpstr>13. Determine if the characteristic below is a prokaryotic or eukaryotic celled organism.</vt:lpstr>
      <vt:lpstr>14. If you lived near a transform fault line, which direction would the tectonic plates move?</vt:lpstr>
      <vt:lpstr>15. In what direction do the tectonic plates move at a divergent boundary?</vt:lpstr>
      <vt:lpstr>16. In what direction do the tectonic plates move at a convergent boundary?</vt:lpstr>
      <vt:lpstr>17. When the oceanic plate goes down under the continental plate is experience the process of __________________.</vt:lpstr>
      <vt:lpstr>18. What evidence do we have to prove the continental drift theory?</vt:lpstr>
      <vt:lpstr>19. What process is taking place in the mantle that allows the tectonic plates to move?</vt:lpstr>
      <vt:lpstr>20. What was/is Pangea?</vt:lpstr>
      <vt:lpstr>21. The mechanical breakdown of rock into sediment is called _____________.</vt:lpstr>
      <vt:lpstr>22. Explain how a sedimentary rock is formed.</vt:lpstr>
      <vt:lpstr>23. Explain how a metamorphic rock forms.</vt:lpstr>
      <vt:lpstr>24. Explain how an igneous rock is formed.</vt:lpstr>
      <vt:lpstr>Please Study for your TEST!!! You Can Be the Next Super Star!! I believe in you.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6 Weeks 6th Pre-AP District Test Review</dc:title>
  <dc:creator>Pease, Katherine J</dc:creator>
  <cp:lastModifiedBy>Pease, Katherine J</cp:lastModifiedBy>
  <cp:revision>49</cp:revision>
  <dcterms:created xsi:type="dcterms:W3CDTF">2018-02-12T14:20:29Z</dcterms:created>
  <dcterms:modified xsi:type="dcterms:W3CDTF">2018-02-13T00:07:43Z</dcterms:modified>
</cp:coreProperties>
</file>