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1"/>
  </p:notesMasterIdLst>
  <p:sldIdLst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44" autoAdjust="0"/>
    <p:restoredTop sz="91830" autoAdjust="0"/>
  </p:normalViewPr>
  <p:slideViewPr>
    <p:cSldViewPr>
      <p:cViewPr>
        <p:scale>
          <a:sx n="75" d="100"/>
          <a:sy n="75" d="100"/>
        </p:scale>
        <p:origin x="35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C238408C-6839-46EE-8131-EDA75C487F2E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87D77045-401A-4D5E-BFE3-54C21A8A66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2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>
                <a:latin typeface="+mn-lt"/>
                <a:cs typeface="Arial" pitchFamily="34" charset="0"/>
              </a:defRPr>
            </a:lvl1pPr>
            <a:extLst/>
          </a:lstStyle>
          <a:p>
            <a:fld id="{743653DA-8BF4-4869-96FE-9BCF43372D46}" type="datetimeFigureOut">
              <a:rPr lang="en-US" smtClean="0"/>
              <a:pPr/>
              <a:t>2/22/2015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extLst/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ctr">
              <a:defRPr sz="380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129108-AC8D-4212-9283-60D9E99BF07A}" type="datetimeFigureOut">
              <a:rPr lang="en-US" smtClean="0"/>
              <a:pPr/>
              <a:t>2/22/2015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buNone/>
              <a:defRPr lang="en-US" sz="4000" b="1" cap="all" dirty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 anchor="t"/>
          <a:lstStyle>
            <a:lvl1pPr marL="374904">
              <a:buNone/>
              <a:defRPr sz="20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ED3D3-6235-4F4C-B439-DF277FB555A7}" type="datetimeFigureOut">
              <a:rPr lang="en-US" smtClean="0"/>
              <a:pPr/>
              <a:t>2/22/2015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fld id="{3B5F1E3E-4B2F-4895-B65E-28B2E64F39F6}" type="datetimeFigureOut">
              <a:rPr lang="en-US" smtClean="0"/>
              <a:pPr/>
              <a:t>2/22/2015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2264"/>
            <a:ext cx="86868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 algn="ctr">
              <a:defRPr sz="4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85435-8225-4333-BFFA-0096413F0D76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 algn="ctr">
              <a:defRPr sz="4000" cap="none" baseline="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3C494-2A87-468C-A21B-CB14FB9ABB00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80FA0-5B31-4864-A2BB-719EA5A679C6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ctr">
              <a:buNone/>
              <a:defRPr sz="3600" b="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ECC0C8-36B8-442A-833D-B6AACE86BB77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ctr">
              <a:buNone/>
              <a:defRPr sz="2100" b="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20EC5-AC53-4169-941E-EDF10CD23748}" type="datetimeFigureOut">
              <a:rPr lang="en-US" smtClean="0"/>
              <a:pPr/>
              <a:t>2/22/2015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100">
                <a:solidFill>
                  <a:schemeClr val="tx2"/>
                </a:solidFill>
              </a:defRPr>
            </a:lvl1pPr>
            <a:extLst/>
          </a:lstStyle>
          <a:p>
            <a:fld id="{8D3816DF-213E-421B-92D3-C068DBB023D6}" type="datetimeFigureOut">
              <a:rPr lang="en-US" smtClean="0">
                <a:solidFill>
                  <a:schemeClr val="tx2"/>
                </a:solidFill>
              </a:rPr>
              <a:pPr/>
              <a:t>2/22/2015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l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l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4000" kern="1200" spc="-150" baseline="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Arial" pitchFamily="34" charset="0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sz="3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sz="26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sz="22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achpease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1592896"/>
          </a:xfrm>
        </p:spPr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</a:rPr>
              <a:t>4</a:t>
            </a:r>
            <a:r>
              <a:rPr lang="en-US" sz="4800" baseline="30000" dirty="0" smtClean="0">
                <a:solidFill>
                  <a:schemeClr val="tx1"/>
                </a:solidFill>
              </a:rPr>
              <a:t>th</a:t>
            </a:r>
            <a:r>
              <a:rPr lang="en-US" sz="4800" dirty="0" smtClean="0">
                <a:solidFill>
                  <a:schemeClr val="tx1"/>
                </a:solidFill>
              </a:rPr>
              <a:t> 6 Weeks , Week 4-6 Review </a:t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800" dirty="0" smtClean="0"/>
              <a:t>for District Test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 txBox="1">
            <a:spLocks/>
          </p:cNvSpPr>
          <p:nvPr/>
        </p:nvSpPr>
        <p:spPr>
          <a:xfrm>
            <a:off x="5410200" y="5943600"/>
            <a:ext cx="3581400" cy="9144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extLst/>
          </a:lstStyle>
          <a:p>
            <a:pPr marL="411480" marR="0" lvl="0" indent="-342900" algn="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By: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 Coach Pease 2015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525000" cy="45787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524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826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Which of the following would have the greatest gravitational attraction between the two masses?</a:t>
            </a:r>
            <a:endParaRPr lang="en-US" altLang="ja-JP" sz="3200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069688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296267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410516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485900" y="52578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149162" y="6232908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Correct Answer: 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083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66800"/>
            <a:ext cx="9144001" cy="2971799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382821"/>
              </p:ext>
            </p:extLst>
          </p:nvPr>
        </p:nvGraphicFramePr>
        <p:xfrm>
          <a:off x="-1" y="0"/>
          <a:ext cx="9144001" cy="9191016"/>
        </p:xfrm>
        <a:graphic>
          <a:graphicData uri="http://schemas.openxmlformats.org/drawingml/2006/table">
            <a:tbl>
              <a:tblPr/>
              <a:tblGrid>
                <a:gridCol w="816580"/>
                <a:gridCol w="8327421"/>
              </a:tblGrid>
              <a:tr h="7057592">
                <a:tc gridSpan="2">
                  <a:txBody>
                    <a:bodyPr/>
                    <a:lstStyle/>
                    <a:p>
                      <a:pPr marL="0" marR="0" lvl="0" indent="0" algn="l" defTabSz="482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This diagram provides some important dates in the history of space exploration as it relates to the Moon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</a:p>
                    <a:p>
                      <a:pPr marL="0" marR="0" lvl="0" indent="0" algn="l" defTabSz="482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l" defTabSz="482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l" defTabSz="482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l" defTabSz="482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l" defTabSz="482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l" defTabSz="482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l" defTabSz="482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l" defTabSz="482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l" defTabSz="482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After scientists had a clear picture of the surface of the Moon, they landed an unmanned craft before risking human life.  The Soviets landed the first unmanned craft on the Moon, named 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Luna 9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  Which of the following is the most reasonable time period for this mission to have taken place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?</a:t>
                      </a:r>
                    </a:p>
                    <a:p>
                      <a:pPr marL="0" marR="0" lvl="0" indent="0" algn="r" defTabSz="482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See Next Slide….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l" defTabSz="482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35" marR="91435"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35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</a:t>
                      </a:r>
                    </a:p>
                  </a:txBody>
                  <a:tcPr marL="91435" marR="91435"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Sometime before 1959</a:t>
                      </a:r>
                    </a:p>
                  </a:txBody>
                  <a:tcPr marL="97531" marR="97531" marT="48008" marB="48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35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</a:t>
                      </a:r>
                    </a:p>
                  </a:txBody>
                  <a:tcPr marL="91435" marR="91435"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Between 1959 and 1965</a:t>
                      </a:r>
                    </a:p>
                  </a:txBody>
                  <a:tcPr marL="97531" marR="97531" marT="48008" marB="48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35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</a:t>
                      </a:r>
                    </a:p>
                  </a:txBody>
                  <a:tcPr marL="91435" marR="91435"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Between 1965 and 1969</a:t>
                      </a:r>
                    </a:p>
                  </a:txBody>
                  <a:tcPr marL="97531" marR="97531" marT="48008" marB="48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35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</a:t>
                      </a:r>
                    </a:p>
                  </a:txBody>
                  <a:tcPr marL="91435" marR="91435"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Sometime after 1969</a:t>
                      </a:r>
                    </a:p>
                  </a:txBody>
                  <a:tcPr marL="97531" marR="97531" marT="48008" marB="48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6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038543"/>
              </p:ext>
            </p:extLst>
          </p:nvPr>
        </p:nvGraphicFramePr>
        <p:xfrm>
          <a:off x="159327" y="2286000"/>
          <a:ext cx="8229600" cy="3198666"/>
        </p:xfrm>
        <a:graphic>
          <a:graphicData uri="http://schemas.openxmlformats.org/drawingml/2006/table">
            <a:tbl>
              <a:tblPr/>
              <a:tblGrid>
                <a:gridCol w="734922"/>
                <a:gridCol w="7494678"/>
              </a:tblGrid>
              <a:tr h="80661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</a:t>
                      </a:r>
                    </a:p>
                  </a:txBody>
                  <a:tcPr marL="91435" marR="91435"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Sometime before 1959</a:t>
                      </a:r>
                    </a:p>
                  </a:txBody>
                  <a:tcPr marL="97531" marR="97531" marT="48008" marB="48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081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</a:t>
                      </a:r>
                    </a:p>
                  </a:txBody>
                  <a:tcPr marL="91435" marR="91435"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Between 1959 and 1965</a:t>
                      </a:r>
                    </a:p>
                  </a:txBody>
                  <a:tcPr marL="97531" marR="97531" marT="48008" marB="48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6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</a:t>
                      </a:r>
                    </a:p>
                  </a:txBody>
                  <a:tcPr marL="91435" marR="91435"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Between 1965 and 1969</a:t>
                      </a:r>
                    </a:p>
                  </a:txBody>
                  <a:tcPr marL="97531" marR="97531" marT="48008" marB="48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6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</a:t>
                      </a:r>
                    </a:p>
                  </a:txBody>
                  <a:tcPr marL="91435" marR="91435"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Sometime after 1969</a:t>
                      </a:r>
                    </a:p>
                  </a:txBody>
                  <a:tcPr marL="97531" marR="97531" marT="48008" marB="480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9327" y="-1600200"/>
            <a:ext cx="8991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82600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defTabSz="482600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defTabSz="48260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defTabSz="48260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defTabSz="48260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defTabSz="482600"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defTabSz="4826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Which </a:t>
            </a:r>
            <a:r>
              <a:rPr lang="en-US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of the following is the most reasonable time period for this mission to have taken place?</a:t>
            </a:r>
          </a:p>
          <a:p>
            <a:pPr lvl="0" defTabSz="482600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60198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Correct Answer: C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7121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126960"/>
          </a:xfrm>
        </p:spPr>
        <p:txBody>
          <a:bodyPr>
            <a:normAutofit/>
          </a:bodyPr>
          <a:lstStyle/>
          <a:p>
            <a:pPr marL="68580" indent="0" algn="ctr" fontAlgn="base">
              <a:buNone/>
            </a:pPr>
            <a:r>
              <a:rPr lang="en-US" sz="3600" dirty="0"/>
              <a:t>Most of the asteroids in our solar system are located between the orbits of what two objects?</a:t>
            </a:r>
          </a:p>
          <a:p>
            <a:pPr fontAlgn="base"/>
            <a:r>
              <a:rPr lang="en-US" b="1" dirty="0" smtClean="0"/>
              <a:t>A</a:t>
            </a:r>
            <a:r>
              <a:rPr lang="en-US" dirty="0"/>
              <a:t> </a:t>
            </a:r>
            <a:r>
              <a:rPr lang="en-US" dirty="0" smtClean="0"/>
              <a:t>  The </a:t>
            </a:r>
            <a:r>
              <a:rPr lang="en-US" dirty="0"/>
              <a:t>Sun and Earth</a:t>
            </a:r>
          </a:p>
          <a:p>
            <a:pPr fontAlgn="base"/>
            <a:r>
              <a:rPr lang="en-US" b="1" dirty="0" smtClean="0"/>
              <a:t>B</a:t>
            </a:r>
            <a:r>
              <a:rPr lang="en-US" dirty="0"/>
              <a:t> </a:t>
            </a:r>
            <a:r>
              <a:rPr lang="en-US" dirty="0" smtClean="0"/>
              <a:t>  Venus </a:t>
            </a:r>
            <a:r>
              <a:rPr lang="en-US" dirty="0"/>
              <a:t>and Earth</a:t>
            </a:r>
          </a:p>
          <a:p>
            <a:pPr fontAlgn="base"/>
            <a:r>
              <a:rPr lang="en-US" b="1" dirty="0" smtClean="0"/>
              <a:t>C</a:t>
            </a:r>
            <a:r>
              <a:rPr lang="en-US" dirty="0"/>
              <a:t> </a:t>
            </a:r>
            <a:r>
              <a:rPr lang="en-US" dirty="0" smtClean="0"/>
              <a:t>  Mars </a:t>
            </a:r>
            <a:r>
              <a:rPr lang="en-US" dirty="0"/>
              <a:t>and Jupiter</a:t>
            </a:r>
          </a:p>
          <a:p>
            <a:pPr fontAlgn="base"/>
            <a:r>
              <a:rPr lang="en-US" b="1" dirty="0" smtClean="0"/>
              <a:t>D</a:t>
            </a:r>
            <a:r>
              <a:rPr lang="en-US" dirty="0"/>
              <a:t> </a:t>
            </a:r>
            <a:r>
              <a:rPr lang="en-US" dirty="0" smtClean="0"/>
              <a:t>  Uranus </a:t>
            </a:r>
            <a:r>
              <a:rPr lang="en-US" dirty="0"/>
              <a:t>and </a:t>
            </a:r>
            <a:r>
              <a:rPr lang="en-US" dirty="0" smtClean="0"/>
              <a:t>Neptune</a:t>
            </a:r>
          </a:p>
          <a:p>
            <a:pPr fontAlgn="base"/>
            <a:endParaRPr lang="en-US" dirty="0"/>
          </a:p>
          <a:p>
            <a:pPr algn="ctr" fontAlgn="base"/>
            <a:r>
              <a:rPr lang="en-US" dirty="0" smtClean="0"/>
              <a:t>Correct Answer: C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905000"/>
            <a:ext cx="40005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4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68580" indent="0" algn="ctr" fontAlgn="base">
              <a:buNone/>
            </a:pPr>
            <a:r>
              <a:rPr lang="en-US" sz="3500" dirty="0"/>
              <a:t>If Neptune</a:t>
            </a:r>
            <a:r>
              <a:rPr lang="ja-JP" altLang="en-US" sz="3500" dirty="0"/>
              <a:t>’</a:t>
            </a:r>
            <a:r>
              <a:rPr lang="en-US" sz="3500" dirty="0"/>
              <a:t>s mass was reduced, which of the following could be done to maintain the same force of gravitational attraction between Neptune and the Sun</a:t>
            </a:r>
            <a:r>
              <a:rPr lang="en-US" sz="3500" dirty="0" smtClean="0"/>
              <a:t>?</a:t>
            </a:r>
          </a:p>
          <a:p>
            <a:pPr marL="68580" indent="0" algn="ctr" fontAlgn="base">
              <a:buNone/>
            </a:pPr>
            <a:endParaRPr lang="en-US" sz="3500" dirty="0"/>
          </a:p>
          <a:p>
            <a:pPr fontAlgn="base"/>
            <a:r>
              <a:rPr lang="en-US" b="1" dirty="0" smtClean="0"/>
              <a:t>A</a:t>
            </a:r>
            <a:r>
              <a:rPr lang="en-US" dirty="0"/>
              <a:t> </a:t>
            </a:r>
            <a:r>
              <a:rPr lang="en-US" dirty="0" smtClean="0"/>
              <a:t>  Increase </a:t>
            </a:r>
            <a:r>
              <a:rPr lang="en-US" dirty="0"/>
              <a:t>the distance between Neptune and </a:t>
            </a:r>
            <a:r>
              <a:rPr lang="en-US" dirty="0" smtClean="0"/>
              <a:t>	the </a:t>
            </a:r>
            <a:r>
              <a:rPr lang="en-US" dirty="0"/>
              <a:t>Sun</a:t>
            </a:r>
          </a:p>
          <a:p>
            <a:pPr fontAlgn="base"/>
            <a:r>
              <a:rPr lang="en-US" b="1" dirty="0" smtClean="0"/>
              <a:t>B</a:t>
            </a:r>
            <a:r>
              <a:rPr lang="en-US" dirty="0"/>
              <a:t> </a:t>
            </a:r>
            <a:r>
              <a:rPr lang="en-US" dirty="0" smtClean="0"/>
              <a:t>  Decrease </a:t>
            </a:r>
            <a:r>
              <a:rPr lang="en-US" dirty="0"/>
              <a:t>the distance between Neptune and </a:t>
            </a:r>
            <a:r>
              <a:rPr lang="en-US" dirty="0" smtClean="0"/>
              <a:t>	the </a:t>
            </a:r>
            <a:r>
              <a:rPr lang="en-US" dirty="0"/>
              <a:t>Sun</a:t>
            </a:r>
          </a:p>
          <a:p>
            <a:pPr fontAlgn="base"/>
            <a:r>
              <a:rPr lang="en-US" b="1" dirty="0" smtClean="0"/>
              <a:t>C</a:t>
            </a:r>
            <a:r>
              <a:rPr lang="en-US" dirty="0"/>
              <a:t> </a:t>
            </a:r>
            <a:r>
              <a:rPr lang="en-US" dirty="0" smtClean="0"/>
              <a:t>  Increase </a:t>
            </a:r>
            <a:r>
              <a:rPr lang="en-US" dirty="0"/>
              <a:t>the amount of energy the Sun puts </a:t>
            </a:r>
            <a:r>
              <a:rPr lang="en-US" dirty="0" smtClean="0"/>
              <a:t>	out</a:t>
            </a:r>
            <a:endParaRPr lang="en-US" dirty="0"/>
          </a:p>
          <a:p>
            <a:pPr fontAlgn="base"/>
            <a:r>
              <a:rPr lang="en-US" b="1" dirty="0" smtClean="0"/>
              <a:t>D</a:t>
            </a:r>
            <a:r>
              <a:rPr lang="en-US" dirty="0"/>
              <a:t> </a:t>
            </a:r>
            <a:r>
              <a:rPr lang="en-US" dirty="0" smtClean="0"/>
              <a:t>  Decrease </a:t>
            </a:r>
            <a:r>
              <a:rPr lang="en-US" dirty="0"/>
              <a:t>the speed of rotation of </a:t>
            </a:r>
            <a:r>
              <a:rPr lang="en-US" dirty="0" smtClean="0"/>
              <a:t>Neptune</a:t>
            </a:r>
          </a:p>
          <a:p>
            <a:pPr fontAlgn="base"/>
            <a:endParaRPr lang="en-US" dirty="0" smtClean="0"/>
          </a:p>
          <a:p>
            <a:pPr algn="ctr" fontAlgn="base"/>
            <a:r>
              <a:rPr lang="en-US" dirty="0" smtClean="0"/>
              <a:t>Correct Answer: B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05599" y="5853113"/>
            <a:ext cx="2438400" cy="100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9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34655"/>
            <a:ext cx="8115300" cy="15561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55560"/>
          </a:xfrm>
        </p:spPr>
        <p:txBody>
          <a:bodyPr>
            <a:normAutofit/>
          </a:bodyPr>
          <a:lstStyle/>
          <a:p>
            <a:pPr marL="68580" indent="0" algn="ctr" fontAlgn="base">
              <a:buNone/>
            </a:pPr>
            <a:r>
              <a:rPr lang="en-US" sz="3600" dirty="0"/>
              <a:t>What is an important requirement for a manned spacecraft traveling through space</a:t>
            </a:r>
            <a:r>
              <a:rPr lang="en-US" sz="3600" dirty="0" smtClean="0"/>
              <a:t>?</a:t>
            </a:r>
          </a:p>
          <a:p>
            <a:pPr marL="68580" indent="0" algn="ctr" fontAlgn="base">
              <a:buNone/>
            </a:pPr>
            <a:endParaRPr lang="en-US" sz="3600" dirty="0"/>
          </a:p>
          <a:p>
            <a:pPr fontAlgn="base"/>
            <a:r>
              <a:rPr lang="en-US" sz="3600" b="1" dirty="0" smtClean="0"/>
              <a:t>A</a:t>
            </a:r>
            <a:r>
              <a:rPr lang="en-US" sz="3600" dirty="0"/>
              <a:t> </a:t>
            </a:r>
            <a:r>
              <a:rPr lang="en-US" sz="3600" dirty="0" smtClean="0"/>
              <a:t>  </a:t>
            </a:r>
            <a:r>
              <a:rPr lang="en-US" sz="3600" dirty="0" err="1" smtClean="0"/>
              <a:t>A</a:t>
            </a:r>
            <a:r>
              <a:rPr lang="en-US" sz="3600" dirty="0" smtClean="0"/>
              <a:t> </a:t>
            </a:r>
            <a:r>
              <a:rPr lang="en-US" sz="3600" dirty="0"/>
              <a:t>supply of oxygen for the astronauts</a:t>
            </a:r>
          </a:p>
          <a:p>
            <a:pPr fontAlgn="base"/>
            <a:r>
              <a:rPr lang="en-US" sz="3600" b="1" dirty="0" smtClean="0"/>
              <a:t>B</a:t>
            </a:r>
            <a:r>
              <a:rPr lang="en-US" sz="3600" dirty="0"/>
              <a:t> </a:t>
            </a:r>
            <a:r>
              <a:rPr lang="en-US" sz="3600" dirty="0" smtClean="0"/>
              <a:t>  The </a:t>
            </a:r>
            <a:r>
              <a:rPr lang="en-US" sz="3600" dirty="0"/>
              <a:t>ability to create its own gravity</a:t>
            </a:r>
          </a:p>
          <a:p>
            <a:pPr fontAlgn="base"/>
            <a:r>
              <a:rPr lang="en-US" sz="3600" b="1" dirty="0" smtClean="0"/>
              <a:t>C</a:t>
            </a:r>
            <a:r>
              <a:rPr lang="en-US" sz="3600" dirty="0"/>
              <a:t> </a:t>
            </a:r>
            <a:r>
              <a:rPr lang="en-US" sz="3600" dirty="0" smtClean="0"/>
              <a:t>  Bright </a:t>
            </a:r>
            <a:r>
              <a:rPr lang="en-US" sz="3600" dirty="0"/>
              <a:t>lights to see where it</a:t>
            </a:r>
            <a:r>
              <a:rPr lang="ja-JP" altLang="en-US" sz="3600" dirty="0"/>
              <a:t>’</a:t>
            </a:r>
            <a:r>
              <a:rPr lang="en-US" sz="3600" dirty="0"/>
              <a:t>s going</a:t>
            </a:r>
          </a:p>
          <a:p>
            <a:pPr fontAlgn="base"/>
            <a:r>
              <a:rPr lang="en-US" sz="3600" b="1" dirty="0" smtClean="0"/>
              <a:t>D</a:t>
            </a:r>
            <a:r>
              <a:rPr lang="en-US" sz="3600" dirty="0"/>
              <a:t> </a:t>
            </a:r>
            <a:r>
              <a:rPr lang="en-US" sz="3600" dirty="0" smtClean="0"/>
              <a:t>  A </a:t>
            </a:r>
            <a:r>
              <a:rPr lang="en-US" sz="3600" dirty="0"/>
              <a:t>device for growing food for </a:t>
            </a:r>
            <a:r>
              <a:rPr lang="en-US" sz="3600" dirty="0" smtClean="0"/>
              <a:t>humans</a:t>
            </a:r>
          </a:p>
          <a:p>
            <a:pPr fontAlgn="base"/>
            <a:endParaRPr lang="en-US" dirty="0"/>
          </a:p>
          <a:p>
            <a:pPr algn="ctr" fontAlgn="base"/>
            <a:r>
              <a:rPr lang="en-US" sz="3600" dirty="0" smtClean="0"/>
              <a:t>Correct Answer: A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828800"/>
            <a:ext cx="4724400" cy="3733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203160"/>
          </a:xfrm>
        </p:spPr>
        <p:txBody>
          <a:bodyPr>
            <a:normAutofit/>
          </a:bodyPr>
          <a:lstStyle/>
          <a:p>
            <a:pPr marL="68580" indent="0" algn="ctr" fontAlgn="base">
              <a:buNone/>
            </a:pPr>
            <a:r>
              <a:rPr lang="en-US" sz="3600" dirty="0"/>
              <a:t>Europa, a Galilean moon,  is quite different from Earth</a:t>
            </a:r>
            <a:r>
              <a:rPr lang="ja-JP" altLang="en-US" sz="3600" dirty="0"/>
              <a:t>’</a:t>
            </a:r>
            <a:r>
              <a:rPr lang="en-US" sz="3600" dirty="0"/>
              <a:t>s Moon.  One characteristic it shares with Earth’s Moon is that Europa -  </a:t>
            </a:r>
          </a:p>
          <a:p>
            <a:pPr fontAlgn="base"/>
            <a:endParaRPr lang="en-US" sz="3600" b="1" dirty="0" smtClean="0"/>
          </a:p>
          <a:p>
            <a:pPr fontAlgn="base"/>
            <a:r>
              <a:rPr lang="en-US" sz="3600" b="1" dirty="0" smtClean="0"/>
              <a:t>A</a:t>
            </a:r>
            <a:r>
              <a:rPr lang="en-US" sz="3600" dirty="0" smtClean="0"/>
              <a:t>   is </a:t>
            </a:r>
            <a:r>
              <a:rPr lang="en-US" sz="3600" dirty="0"/>
              <a:t>covered in ice.</a:t>
            </a:r>
          </a:p>
          <a:p>
            <a:pPr fontAlgn="base"/>
            <a:r>
              <a:rPr lang="en-US" sz="3600" b="1" dirty="0" smtClean="0"/>
              <a:t>B</a:t>
            </a:r>
            <a:r>
              <a:rPr lang="en-US" sz="3600" dirty="0"/>
              <a:t> </a:t>
            </a:r>
            <a:r>
              <a:rPr lang="en-US" sz="3600" dirty="0" smtClean="0"/>
              <a:t>  orbits </a:t>
            </a:r>
            <a:r>
              <a:rPr lang="en-US" sz="3600" dirty="0"/>
              <a:t>a planet.</a:t>
            </a:r>
          </a:p>
          <a:p>
            <a:pPr fontAlgn="base"/>
            <a:r>
              <a:rPr lang="en-US" sz="3600" b="1" dirty="0" smtClean="0"/>
              <a:t>C</a:t>
            </a:r>
            <a:r>
              <a:rPr lang="en-US" sz="3600" dirty="0"/>
              <a:t> </a:t>
            </a:r>
            <a:r>
              <a:rPr lang="en-US" sz="3600" dirty="0" smtClean="0"/>
              <a:t>  has </a:t>
            </a:r>
            <a:r>
              <a:rPr lang="en-US" sz="3600" dirty="0"/>
              <a:t>an oxygen atmosphere.</a:t>
            </a:r>
          </a:p>
          <a:p>
            <a:pPr fontAlgn="base"/>
            <a:r>
              <a:rPr lang="en-US" sz="3600" b="1" dirty="0" smtClean="0"/>
              <a:t>D</a:t>
            </a:r>
            <a:r>
              <a:rPr lang="en-US" sz="3600" dirty="0"/>
              <a:t> </a:t>
            </a:r>
            <a:r>
              <a:rPr lang="en-US" sz="3600" dirty="0" smtClean="0"/>
              <a:t>  contains </a:t>
            </a:r>
            <a:r>
              <a:rPr lang="en-US" sz="3600" dirty="0"/>
              <a:t>water.</a:t>
            </a:r>
          </a:p>
          <a:p>
            <a:endParaRPr lang="en-US" dirty="0" smtClean="0"/>
          </a:p>
          <a:p>
            <a:pPr algn="ctr"/>
            <a:r>
              <a:rPr lang="en-US" sz="4000" dirty="0" smtClean="0"/>
              <a:t>Correct Answer: B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8305800" y="5405082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tcaa.us </a:t>
            </a:r>
          </a:p>
        </p:txBody>
      </p:sp>
    </p:spTree>
    <p:extLst>
      <p:ext uri="{BB962C8B-B14F-4D97-AF65-F5344CB8AC3E}">
        <p14:creationId xmlns:p14="http://schemas.microsoft.com/office/powerpoint/2010/main" val="273486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marL="68580" indent="0" algn="ctr" fontAlgn="base">
              <a:buNone/>
            </a:pPr>
            <a:r>
              <a:rPr lang="en-US" sz="3900" dirty="0"/>
              <a:t>The path that planets take as they orbit the center of the solar system is a result of the interaction of what two things</a:t>
            </a:r>
            <a:r>
              <a:rPr lang="en-US" sz="3900" dirty="0" smtClean="0"/>
              <a:t>?</a:t>
            </a:r>
          </a:p>
          <a:p>
            <a:pPr marL="68580" indent="0" algn="ctr" fontAlgn="base">
              <a:buNone/>
            </a:pPr>
            <a:endParaRPr lang="en-US" sz="3900" dirty="0"/>
          </a:p>
          <a:p>
            <a:pPr fontAlgn="base"/>
            <a:r>
              <a:rPr lang="en-US" b="1" dirty="0" smtClean="0"/>
              <a:t>A</a:t>
            </a:r>
            <a:r>
              <a:rPr lang="en-US" dirty="0"/>
              <a:t> </a:t>
            </a:r>
            <a:r>
              <a:rPr lang="en-US" dirty="0" smtClean="0"/>
              <a:t>  The </a:t>
            </a:r>
            <a:r>
              <a:rPr lang="en-US" dirty="0"/>
              <a:t>forward motion of the planet and gravitational pull of the Sun</a:t>
            </a:r>
          </a:p>
          <a:p>
            <a:pPr fontAlgn="base"/>
            <a:r>
              <a:rPr lang="en-US" b="1" dirty="0" smtClean="0"/>
              <a:t>B</a:t>
            </a:r>
            <a:r>
              <a:rPr lang="en-US" dirty="0"/>
              <a:t> </a:t>
            </a:r>
            <a:r>
              <a:rPr lang="en-US" dirty="0" smtClean="0"/>
              <a:t>  The </a:t>
            </a:r>
            <a:r>
              <a:rPr lang="en-US" dirty="0"/>
              <a:t>mass of the planet and the composition of its atmosphere</a:t>
            </a:r>
          </a:p>
          <a:p>
            <a:pPr fontAlgn="base"/>
            <a:r>
              <a:rPr lang="en-US" b="1" dirty="0" smtClean="0"/>
              <a:t>C</a:t>
            </a:r>
            <a:r>
              <a:rPr lang="en-US" dirty="0"/>
              <a:t> </a:t>
            </a:r>
            <a:r>
              <a:rPr lang="en-US" dirty="0" smtClean="0"/>
              <a:t>  The </a:t>
            </a:r>
            <a:r>
              <a:rPr lang="en-US" dirty="0"/>
              <a:t>magnetic field generated by the planet and friction with the air</a:t>
            </a:r>
          </a:p>
          <a:p>
            <a:pPr fontAlgn="base"/>
            <a:r>
              <a:rPr lang="en-US" b="1" dirty="0" smtClean="0"/>
              <a:t>D</a:t>
            </a:r>
            <a:r>
              <a:rPr lang="en-US" dirty="0"/>
              <a:t> </a:t>
            </a:r>
            <a:r>
              <a:rPr lang="en-US" dirty="0" smtClean="0"/>
              <a:t>  The </a:t>
            </a:r>
            <a:r>
              <a:rPr lang="en-US" dirty="0"/>
              <a:t>age of the solar system and the radioactive decay of </a:t>
            </a:r>
            <a:r>
              <a:rPr lang="en-US" dirty="0" smtClean="0"/>
              <a:t>elements</a:t>
            </a:r>
          </a:p>
          <a:p>
            <a:pPr fontAlgn="base"/>
            <a:endParaRPr lang="en-US" dirty="0"/>
          </a:p>
          <a:p>
            <a:pPr algn="ctr" fontAlgn="base"/>
            <a:r>
              <a:rPr lang="en-US" sz="4000" dirty="0" smtClean="0"/>
              <a:t>Correct Answer: A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76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68580" indent="0" algn="ctr" fontAlgn="base">
              <a:buNone/>
            </a:pPr>
            <a:r>
              <a:rPr lang="en-US" sz="3600" dirty="0"/>
              <a:t>All of the planets in our solar system have more or less the same </a:t>
            </a:r>
            <a:r>
              <a:rPr lang="en-US" sz="3600" dirty="0" smtClean="0"/>
              <a:t>– </a:t>
            </a:r>
          </a:p>
          <a:p>
            <a:pPr fontAlgn="base"/>
            <a:r>
              <a:rPr lang="en-US" sz="4000" b="1" dirty="0" smtClean="0"/>
              <a:t>A</a:t>
            </a:r>
            <a:r>
              <a:rPr lang="en-US" sz="4000" dirty="0" smtClean="0"/>
              <a:t>	diameter.</a:t>
            </a:r>
          </a:p>
          <a:p>
            <a:pPr fontAlgn="base"/>
            <a:r>
              <a:rPr lang="en-US" sz="4000" b="1" dirty="0" smtClean="0"/>
              <a:t>B</a:t>
            </a:r>
            <a:r>
              <a:rPr lang="en-US" sz="4000" dirty="0"/>
              <a:t>	</a:t>
            </a:r>
            <a:r>
              <a:rPr lang="en-US" sz="4000" dirty="0" smtClean="0"/>
              <a:t>composition</a:t>
            </a:r>
            <a:r>
              <a:rPr lang="en-US" sz="4000" dirty="0"/>
              <a:t>.</a:t>
            </a:r>
          </a:p>
          <a:p>
            <a:pPr fontAlgn="base"/>
            <a:r>
              <a:rPr lang="en-US" sz="4000" b="1" dirty="0" smtClean="0"/>
              <a:t>C</a:t>
            </a:r>
            <a:r>
              <a:rPr lang="en-US" sz="4000" dirty="0"/>
              <a:t>	</a:t>
            </a:r>
            <a:r>
              <a:rPr lang="en-US" sz="4000" dirty="0" smtClean="0"/>
              <a:t>shape</a:t>
            </a:r>
            <a:r>
              <a:rPr lang="en-US" sz="4000" dirty="0"/>
              <a:t>.</a:t>
            </a:r>
          </a:p>
          <a:p>
            <a:pPr fontAlgn="base"/>
            <a:r>
              <a:rPr lang="en-US" sz="4000" b="1" dirty="0" smtClean="0"/>
              <a:t>D</a:t>
            </a:r>
            <a:r>
              <a:rPr lang="en-US" sz="4000" dirty="0"/>
              <a:t>	</a:t>
            </a:r>
            <a:r>
              <a:rPr lang="en-US" sz="4000" dirty="0" smtClean="0"/>
              <a:t>mass.</a:t>
            </a:r>
          </a:p>
          <a:p>
            <a:pPr fontAlgn="base"/>
            <a:endParaRPr lang="en-US" sz="4000" dirty="0"/>
          </a:p>
          <a:p>
            <a:pPr algn="ctr" fontAlgn="base"/>
            <a:endParaRPr lang="en-US" sz="4000" dirty="0" smtClean="0"/>
          </a:p>
          <a:p>
            <a:pPr algn="ctr" fontAlgn="base"/>
            <a:r>
              <a:rPr lang="en-US" sz="4000" dirty="0" smtClean="0"/>
              <a:t>Correct Answer: C</a:t>
            </a:r>
            <a:endParaRPr lang="en-US" sz="4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6200"/>
            <a:ext cx="9144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2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80435"/>
              </p:ext>
            </p:extLst>
          </p:nvPr>
        </p:nvGraphicFramePr>
        <p:xfrm>
          <a:off x="152400" y="152401"/>
          <a:ext cx="8763000" cy="3352798"/>
        </p:xfrm>
        <a:graphic>
          <a:graphicData uri="http://schemas.openxmlformats.org/drawingml/2006/table">
            <a:tbl>
              <a:tblPr/>
              <a:tblGrid>
                <a:gridCol w="2921000"/>
                <a:gridCol w="2921000"/>
                <a:gridCol w="2921000"/>
              </a:tblGrid>
              <a:tr h="43732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Example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Masses (kg)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Distance (km)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2886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M1 = 100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M2 = 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2886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M1 = 100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M2 = 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2886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M1 = 50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M2 =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2886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M1 = 50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M2 =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447161"/>
              </p:ext>
            </p:extLst>
          </p:nvPr>
        </p:nvGraphicFramePr>
        <p:xfrm>
          <a:off x="152400" y="3733800"/>
          <a:ext cx="8839200" cy="6690448"/>
        </p:xfrm>
        <a:graphic>
          <a:graphicData uri="http://schemas.openxmlformats.org/drawingml/2006/table">
            <a:tbl>
              <a:tblPr/>
              <a:tblGrid>
                <a:gridCol w="736601"/>
                <a:gridCol w="8102599"/>
              </a:tblGrid>
              <a:tr h="3135111">
                <a:tc gridSpan="2">
                  <a:txBody>
                    <a:bodyPr/>
                    <a:lstStyle/>
                    <a:p>
                      <a:pPr marL="0" marR="0" lvl="0" indent="0" algn="l" defTabSz="482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The table provides information on the masses and distances of pairs of objects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l" defTabSz="482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 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which example is the gravitational force of attraction between the two objects the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smallest?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195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Example 1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195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Example 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195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Example 3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46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Example 4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86200" y="60960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/>
              <a:t>See Next Slide…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5959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0000" r="10000"/>
          <a:stretch>
            <a:fillRect/>
          </a:stretch>
        </p:blipFill>
        <p:spPr bwMode="auto">
          <a:xfrm>
            <a:off x="0" y="3581400"/>
            <a:ext cx="910751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49717"/>
            <a:ext cx="6858000" cy="533400"/>
          </a:xfrm>
        </p:spPr>
        <p:txBody>
          <a:bodyPr/>
          <a:lstStyle/>
          <a:p>
            <a:pPr algn="ctr"/>
            <a:r>
              <a:rPr lang="en-US" sz="2400" dirty="0" smtClean="0"/>
              <a:t>Game Rules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83683"/>
            <a:ext cx="9144000" cy="4645517"/>
          </a:xfrm>
        </p:spPr>
        <p:txBody>
          <a:bodyPr>
            <a:normAutofit/>
          </a:bodyPr>
          <a:lstStyle/>
          <a:p>
            <a:pPr marL="370332" indent="-342900"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Teacher will split class into teams</a:t>
            </a:r>
          </a:p>
          <a:p>
            <a:pPr marL="370332" indent="-342900">
              <a:buAutoNum type="arabicPeriod"/>
            </a:pPr>
            <a:r>
              <a:rPr lang="en-US" sz="1600" dirty="0" smtClean="0"/>
              <a:t>Each team will get 1 dry erase board, 1 dry erase marker, 1 paper towel, 1 review packet per student</a:t>
            </a:r>
          </a:p>
          <a:p>
            <a:pPr marL="370332" indent="-342900"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Teacher will read question aloud, students will have 30 seconds to discuss as  team the correct answer</a:t>
            </a:r>
          </a:p>
          <a:p>
            <a:pPr marL="370332" indent="-342900">
              <a:buAutoNum type="arabicPeriod"/>
            </a:pPr>
            <a:r>
              <a:rPr lang="en-US" sz="1600" dirty="0" smtClean="0"/>
              <a:t>Each group will write final answer on dry erase board, Each group will hold up board when teacher says “Times Up, Boards UP”</a:t>
            </a:r>
          </a:p>
          <a:p>
            <a:pPr marL="370332" indent="-342900">
              <a:buAutoNum type="arabicPeriod"/>
            </a:pPr>
            <a:r>
              <a:rPr lang="en-US" sz="1600" dirty="0" smtClean="0"/>
              <a:t>Teacher will take score of who got question correct, if correct teacher adds 1 point to groups score (note bad behavior can cause lost in points for group)</a:t>
            </a:r>
          </a:p>
          <a:p>
            <a:pPr marL="370332" indent="-342900">
              <a:buAutoNum type="arabicPeriod"/>
            </a:pPr>
            <a:r>
              <a:rPr lang="en-US" sz="1600" dirty="0" smtClean="0"/>
              <a:t>Teacher will show correct answer and allow discussion as to why, students record on review packet</a:t>
            </a:r>
            <a:endParaRPr lang="en-US" sz="1600" dirty="0" smtClean="0"/>
          </a:p>
          <a:p>
            <a:pPr marL="370332" indent="-342900"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Teacher will go to next question, students clear boards and go through the process again</a:t>
            </a:r>
          </a:p>
          <a:p>
            <a:pPr marL="370332" indent="-342900">
              <a:buAutoNum type="arabicPeriod"/>
            </a:pPr>
            <a:r>
              <a:rPr lang="en-US" sz="1600" dirty="0" smtClean="0"/>
              <a:t>Team with the most points at the end win.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402874"/>
              </p:ext>
            </p:extLst>
          </p:nvPr>
        </p:nvGraphicFramePr>
        <p:xfrm>
          <a:off x="0" y="-1"/>
          <a:ext cx="9144000" cy="6143233"/>
        </p:xfrm>
        <a:graphic>
          <a:graphicData uri="http://schemas.openxmlformats.org/drawingml/2006/table">
            <a:tbl>
              <a:tblPr/>
              <a:tblGrid>
                <a:gridCol w="762001"/>
                <a:gridCol w="8381999"/>
              </a:tblGrid>
              <a:tr h="1936921">
                <a:tc gridSpan="2">
                  <a:txBody>
                    <a:bodyPr/>
                    <a:lstStyle/>
                    <a:p>
                      <a:pPr marL="0" marR="0" lvl="0" indent="0" algn="l" defTabSz="482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 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which example is the gravitational force of attraction between the two objects the smallest?</a:t>
                      </a:r>
                    </a:p>
                    <a:p>
                      <a:pPr marL="0" marR="0" lvl="0" indent="0" algn="l" defTabSz="482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498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Example 1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98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Example 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98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Example 3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4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Example 4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95800" y="60198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Correct Answer: C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8095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>
            <a:normAutofit fontScale="92500" lnSpcReduction="10000"/>
          </a:bodyPr>
          <a:lstStyle/>
          <a:p>
            <a:pPr marL="68580" indent="0" algn="ctr" fontAlgn="base">
              <a:buNone/>
            </a:pPr>
            <a:r>
              <a:rPr lang="en-US" sz="3600" dirty="0"/>
              <a:t>Which of the following is the first challenge that had to be overcome by rockets in order for humans to explore space?</a:t>
            </a:r>
          </a:p>
          <a:p>
            <a:pPr marL="68580" indent="0" algn="ctr" fontAlgn="base">
              <a:buNone/>
            </a:pPr>
            <a:r>
              <a:rPr lang="en-US" sz="3600" dirty="0"/>
              <a:t>First, rockets needed </a:t>
            </a:r>
            <a:r>
              <a:rPr lang="en-US" sz="3600" dirty="0" smtClean="0"/>
              <a:t>–</a:t>
            </a:r>
          </a:p>
          <a:p>
            <a:pPr marL="68580" indent="0" algn="ctr" fontAlgn="base">
              <a:buNone/>
            </a:pPr>
            <a:endParaRPr lang="en-US" sz="3600" dirty="0" smtClean="0"/>
          </a:p>
          <a:p>
            <a:pPr marL="68580" indent="0" algn="ctr" fontAlgn="base">
              <a:buNone/>
            </a:pPr>
            <a:endParaRPr lang="en-US" sz="3600" dirty="0"/>
          </a:p>
          <a:p>
            <a:pPr marL="68580" indent="0" algn="ctr" fontAlgn="base">
              <a:buNone/>
            </a:pPr>
            <a:endParaRPr lang="en-US" sz="3600" dirty="0"/>
          </a:p>
          <a:p>
            <a:pPr fontAlgn="base"/>
            <a:r>
              <a:rPr lang="en-US" sz="3200" b="1" dirty="0" smtClean="0"/>
              <a:t>A</a:t>
            </a:r>
            <a:r>
              <a:rPr lang="en-US" sz="3200" dirty="0"/>
              <a:t>	</a:t>
            </a:r>
            <a:r>
              <a:rPr lang="en-US" sz="3200" dirty="0" smtClean="0"/>
              <a:t>a </a:t>
            </a:r>
            <a:r>
              <a:rPr lang="en-US" sz="3200" dirty="0"/>
              <a:t>place in which the astronauts could sit.</a:t>
            </a:r>
          </a:p>
          <a:p>
            <a:pPr fontAlgn="base"/>
            <a:r>
              <a:rPr lang="en-US" sz="3200" b="1" dirty="0" smtClean="0"/>
              <a:t>B</a:t>
            </a:r>
            <a:r>
              <a:rPr lang="en-US" sz="3200" dirty="0"/>
              <a:t>	</a:t>
            </a:r>
            <a:r>
              <a:rPr lang="en-US" sz="3200" dirty="0" smtClean="0"/>
              <a:t>a </a:t>
            </a:r>
            <a:r>
              <a:rPr lang="en-US" sz="3200" dirty="0"/>
              <a:t>way to return to Earth</a:t>
            </a:r>
            <a:r>
              <a:rPr lang="ja-JP" altLang="en-US" sz="3200" dirty="0"/>
              <a:t>’</a:t>
            </a:r>
            <a:r>
              <a:rPr lang="en-US" sz="3200" dirty="0"/>
              <a:t>s surface.</a:t>
            </a:r>
          </a:p>
          <a:p>
            <a:pPr fontAlgn="base"/>
            <a:r>
              <a:rPr lang="en-US" sz="3200" b="1" dirty="0" smtClean="0"/>
              <a:t>C</a:t>
            </a:r>
            <a:r>
              <a:rPr lang="en-US" sz="3200" dirty="0"/>
              <a:t>	</a:t>
            </a:r>
            <a:r>
              <a:rPr lang="en-US" sz="3200" dirty="0" smtClean="0"/>
              <a:t>enough </a:t>
            </a:r>
            <a:r>
              <a:rPr lang="en-US" sz="3200" dirty="0"/>
              <a:t>thrust to overcome Earth</a:t>
            </a:r>
            <a:r>
              <a:rPr lang="ja-JP" altLang="en-US" sz="3200" dirty="0"/>
              <a:t>’</a:t>
            </a:r>
            <a:r>
              <a:rPr lang="en-US" sz="3200" dirty="0"/>
              <a:t>s gravity.</a:t>
            </a:r>
          </a:p>
          <a:p>
            <a:pPr fontAlgn="base"/>
            <a:r>
              <a:rPr lang="en-US" sz="3200" b="1" dirty="0" smtClean="0"/>
              <a:t>D</a:t>
            </a:r>
            <a:r>
              <a:rPr lang="en-US" sz="3200" dirty="0"/>
              <a:t>	</a:t>
            </a:r>
            <a:r>
              <a:rPr lang="en-US" sz="3200" dirty="0" smtClean="0"/>
              <a:t>landing </a:t>
            </a:r>
            <a:r>
              <a:rPr lang="en-US" sz="3200" dirty="0"/>
              <a:t>gear that worked on another planet</a:t>
            </a:r>
            <a:r>
              <a:rPr lang="en-US" sz="3200" dirty="0" smtClean="0"/>
              <a:t>.</a:t>
            </a:r>
          </a:p>
          <a:p>
            <a:pPr fontAlgn="base"/>
            <a:endParaRPr lang="en-US" sz="3200" dirty="0"/>
          </a:p>
          <a:p>
            <a:pPr algn="ctr" fontAlgn="base"/>
            <a:r>
              <a:rPr lang="en-US" sz="3200" dirty="0" smtClean="0"/>
              <a:t>Correct Answer: C</a:t>
            </a:r>
            <a:endParaRPr lang="en-US" sz="3200" dirty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0980"/>
            <a:ext cx="9144000" cy="154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6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57400"/>
          </a:xfrm>
        </p:spPr>
        <p:txBody>
          <a:bodyPr/>
          <a:lstStyle/>
          <a:p>
            <a:r>
              <a:rPr lang="en-US" dirty="0"/>
              <a:t>Which of the following diagrams is the most accurate representation of Earth’s relationship with the Sun and the Moon?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 descr="orbitsA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orbitsB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116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orbitsC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09800"/>
            <a:ext cx="13160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orbitsD.t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343" y="40386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00200" y="2427357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269069" y="4256157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0" y="2389257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607176" y="4129157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5943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Correct Answer: 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1988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68580" indent="0" algn="ctr" fontAlgn="base">
              <a:buNone/>
            </a:pPr>
            <a:r>
              <a:rPr lang="en-US" sz="3500" dirty="0"/>
              <a:t>With our current technology, travel to the closest star in another solar system is not possible for a human crew due to what limitation?</a:t>
            </a:r>
          </a:p>
          <a:p>
            <a:pPr fontAlgn="base"/>
            <a:r>
              <a:rPr lang="en-US" b="1" dirty="0" smtClean="0"/>
              <a:t>A</a:t>
            </a:r>
            <a:r>
              <a:rPr lang="en-US" dirty="0"/>
              <a:t>	</a:t>
            </a:r>
            <a:r>
              <a:rPr lang="en-US" dirty="0" smtClean="0"/>
              <a:t>Inability </a:t>
            </a:r>
            <a:r>
              <a:rPr lang="en-US" dirty="0"/>
              <a:t>to store food and water for long periods of </a:t>
            </a:r>
            <a:r>
              <a:rPr lang="en-US" dirty="0" smtClean="0"/>
              <a:t>	time</a:t>
            </a:r>
            <a:endParaRPr lang="en-US" dirty="0"/>
          </a:p>
          <a:p>
            <a:pPr fontAlgn="base"/>
            <a:r>
              <a:rPr lang="en-US" b="1" dirty="0" smtClean="0"/>
              <a:t>B</a:t>
            </a:r>
            <a:r>
              <a:rPr lang="en-US" dirty="0"/>
              <a:t>	</a:t>
            </a:r>
            <a:r>
              <a:rPr lang="en-US" dirty="0" smtClean="0"/>
              <a:t>Lack </a:t>
            </a:r>
            <a:r>
              <a:rPr lang="en-US" dirty="0"/>
              <a:t>of data about the many objects found in </a:t>
            </a:r>
            <a:r>
              <a:rPr lang="en-US" dirty="0" smtClean="0"/>
              <a:t>	space</a:t>
            </a:r>
            <a:endParaRPr lang="en-US" dirty="0"/>
          </a:p>
          <a:p>
            <a:pPr fontAlgn="base"/>
            <a:r>
              <a:rPr lang="en-US" b="1" dirty="0" smtClean="0"/>
              <a:t>C</a:t>
            </a:r>
            <a:r>
              <a:rPr lang="en-US" dirty="0"/>
              <a:t>	</a:t>
            </a:r>
            <a:r>
              <a:rPr lang="en-US" dirty="0" smtClean="0"/>
              <a:t>Absence </a:t>
            </a:r>
            <a:r>
              <a:rPr lang="en-US" dirty="0"/>
              <a:t>of light and energy in the far reaches </a:t>
            </a:r>
            <a:r>
              <a:rPr lang="en-US" dirty="0" smtClean="0"/>
              <a:t>	of </a:t>
            </a:r>
            <a:r>
              <a:rPr lang="en-US" dirty="0"/>
              <a:t>space</a:t>
            </a:r>
          </a:p>
          <a:p>
            <a:pPr fontAlgn="base"/>
            <a:r>
              <a:rPr lang="en-US" b="1" dirty="0" smtClean="0"/>
              <a:t>D</a:t>
            </a:r>
            <a:r>
              <a:rPr lang="en-US" dirty="0"/>
              <a:t>	</a:t>
            </a:r>
            <a:r>
              <a:rPr lang="en-US" dirty="0" smtClean="0"/>
              <a:t>Relatively </a:t>
            </a:r>
            <a:r>
              <a:rPr lang="en-US" dirty="0"/>
              <a:t>short human life spans and slow </a:t>
            </a:r>
            <a:r>
              <a:rPr lang="en-US" dirty="0" smtClean="0"/>
              <a:t>	travel speeds</a:t>
            </a:r>
          </a:p>
          <a:p>
            <a:pPr algn="ctr" fontAlgn="base"/>
            <a:r>
              <a:rPr lang="en-US" dirty="0" smtClean="0"/>
              <a:t>Correct Answer: 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43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68580" indent="0" algn="ctr" fontAlgn="base">
              <a:buNone/>
            </a:pPr>
            <a:r>
              <a:rPr lang="en-US" sz="3600" dirty="0"/>
              <a:t>What celestial body does the picture represent</a:t>
            </a:r>
            <a:r>
              <a:rPr lang="en-US" sz="3600" dirty="0" smtClean="0"/>
              <a:t>?</a:t>
            </a:r>
          </a:p>
          <a:p>
            <a:pPr marL="68580" indent="0" algn="ctr" fontAlgn="base">
              <a:buNone/>
            </a:pPr>
            <a:endParaRPr lang="en-US" sz="3600" dirty="0"/>
          </a:p>
          <a:p>
            <a:pPr marL="68580" indent="0" algn="ctr" fontAlgn="base">
              <a:buNone/>
            </a:pPr>
            <a:endParaRPr lang="en-US" sz="3600" dirty="0" smtClean="0"/>
          </a:p>
          <a:p>
            <a:pPr marL="68580" indent="0" algn="ctr" fontAlgn="base">
              <a:buNone/>
            </a:pPr>
            <a:endParaRPr lang="en-US" sz="3600" dirty="0"/>
          </a:p>
          <a:p>
            <a:pPr marL="68580" indent="0" algn="ctr" fontAlgn="base">
              <a:buNone/>
            </a:pPr>
            <a:endParaRPr lang="en-US" sz="3600" dirty="0"/>
          </a:p>
          <a:p>
            <a:pPr fontAlgn="base"/>
            <a:r>
              <a:rPr lang="en-US" b="1" dirty="0" smtClean="0"/>
              <a:t>A</a:t>
            </a:r>
            <a:r>
              <a:rPr lang="en-US" dirty="0"/>
              <a:t>	</a:t>
            </a:r>
            <a:r>
              <a:rPr lang="en-US" dirty="0" smtClean="0"/>
              <a:t>Comet</a:t>
            </a:r>
            <a:endParaRPr lang="en-US" dirty="0"/>
          </a:p>
          <a:p>
            <a:pPr fontAlgn="base"/>
            <a:r>
              <a:rPr lang="en-US" b="1" dirty="0" smtClean="0"/>
              <a:t>B</a:t>
            </a:r>
            <a:r>
              <a:rPr lang="en-US" dirty="0"/>
              <a:t>	</a:t>
            </a:r>
            <a:r>
              <a:rPr lang="en-US" dirty="0" smtClean="0"/>
              <a:t>Asteroid</a:t>
            </a:r>
            <a:endParaRPr lang="en-US" dirty="0"/>
          </a:p>
          <a:p>
            <a:pPr fontAlgn="base"/>
            <a:r>
              <a:rPr lang="en-US" b="1" dirty="0" smtClean="0"/>
              <a:t>C</a:t>
            </a:r>
            <a:r>
              <a:rPr lang="en-US" dirty="0"/>
              <a:t>	</a:t>
            </a:r>
            <a:r>
              <a:rPr lang="en-US" dirty="0" smtClean="0"/>
              <a:t>Moon</a:t>
            </a:r>
            <a:endParaRPr lang="en-US" dirty="0"/>
          </a:p>
          <a:p>
            <a:pPr fontAlgn="base"/>
            <a:r>
              <a:rPr lang="en-US" b="1" dirty="0" smtClean="0"/>
              <a:t>D</a:t>
            </a:r>
            <a:r>
              <a:rPr lang="en-US" dirty="0"/>
              <a:t>	</a:t>
            </a:r>
            <a:r>
              <a:rPr lang="en-US" dirty="0" smtClean="0"/>
              <a:t>Meteor</a:t>
            </a:r>
          </a:p>
          <a:p>
            <a:pPr fontAlgn="base"/>
            <a:endParaRPr lang="en-US" dirty="0"/>
          </a:p>
          <a:p>
            <a:pPr fontAlgn="base"/>
            <a:r>
              <a:rPr lang="en-US" dirty="0" smtClean="0"/>
              <a:t>Correct Answer: A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1" descr="cometLabeled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67056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602037"/>
            <a:ext cx="48768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0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68580" indent="0" algn="ctr" fontAlgn="base">
              <a:buNone/>
            </a:pPr>
            <a:r>
              <a:rPr lang="en-US" sz="3500" dirty="0"/>
              <a:t>What is the most important function of a space suit like the ones astronauts wear when walking in space</a:t>
            </a:r>
            <a:r>
              <a:rPr lang="en-US" sz="3500" dirty="0" smtClean="0"/>
              <a:t>?</a:t>
            </a:r>
          </a:p>
          <a:p>
            <a:pPr marL="68580" indent="0" fontAlgn="base">
              <a:buNone/>
            </a:pPr>
            <a:r>
              <a:rPr lang="en-US" b="1" dirty="0" smtClean="0"/>
              <a:t>A</a:t>
            </a:r>
            <a:r>
              <a:rPr lang="en-US" dirty="0"/>
              <a:t>	</a:t>
            </a:r>
            <a:r>
              <a:rPr lang="en-US" dirty="0" smtClean="0"/>
              <a:t>To </a:t>
            </a:r>
            <a:r>
              <a:rPr lang="en-US" dirty="0"/>
              <a:t>give the astronaut freedom of movement in </a:t>
            </a:r>
            <a:r>
              <a:rPr lang="en-US" dirty="0" smtClean="0"/>
              <a:t>	space</a:t>
            </a:r>
            <a:endParaRPr lang="en-US" dirty="0"/>
          </a:p>
          <a:p>
            <a:pPr fontAlgn="base"/>
            <a:r>
              <a:rPr lang="en-US" b="1" dirty="0" smtClean="0"/>
              <a:t>B</a:t>
            </a:r>
            <a:r>
              <a:rPr lang="en-US" dirty="0"/>
              <a:t>	</a:t>
            </a:r>
            <a:r>
              <a:rPr lang="en-US" dirty="0" smtClean="0"/>
              <a:t>To </a:t>
            </a:r>
            <a:r>
              <a:rPr lang="en-US" dirty="0"/>
              <a:t>provide oxygen and protection from radiation</a:t>
            </a:r>
          </a:p>
          <a:p>
            <a:pPr fontAlgn="base"/>
            <a:r>
              <a:rPr lang="en-US" b="1" dirty="0" smtClean="0"/>
              <a:t>C</a:t>
            </a:r>
            <a:r>
              <a:rPr lang="en-US" dirty="0"/>
              <a:t>	</a:t>
            </a:r>
            <a:r>
              <a:rPr lang="en-US" dirty="0" smtClean="0"/>
              <a:t>To </a:t>
            </a:r>
            <a:r>
              <a:rPr lang="en-US" dirty="0"/>
              <a:t>make it easy to get in and out of the </a:t>
            </a:r>
            <a:r>
              <a:rPr lang="en-US" dirty="0" smtClean="0"/>
              <a:t>	International </a:t>
            </a:r>
            <a:r>
              <a:rPr lang="en-US" dirty="0"/>
              <a:t>Space Station</a:t>
            </a:r>
          </a:p>
          <a:p>
            <a:pPr fontAlgn="base"/>
            <a:r>
              <a:rPr lang="en-US" b="1" dirty="0" smtClean="0"/>
              <a:t>D</a:t>
            </a:r>
            <a:r>
              <a:rPr lang="en-US" dirty="0"/>
              <a:t>	</a:t>
            </a:r>
            <a:r>
              <a:rPr lang="en-US" dirty="0" smtClean="0"/>
              <a:t>To </a:t>
            </a:r>
            <a:r>
              <a:rPr lang="en-US" dirty="0"/>
              <a:t>help the astronaut perform experiments in </a:t>
            </a:r>
            <a:r>
              <a:rPr lang="en-US" dirty="0" smtClean="0"/>
              <a:t>	space </a:t>
            </a:r>
          </a:p>
          <a:p>
            <a:pPr fontAlgn="base"/>
            <a:endParaRPr lang="en-US" dirty="0"/>
          </a:p>
          <a:p>
            <a:pPr fontAlgn="base"/>
            <a:r>
              <a:rPr lang="en-US" dirty="0" smtClean="0"/>
              <a:t>Correct Answer: B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4724400"/>
            <a:ext cx="54102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88814">
            <a:off x="6300382" y="5848836"/>
            <a:ext cx="3031893" cy="9495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686800" cy="6858000"/>
          </a:xfrm>
        </p:spPr>
        <p:txBody>
          <a:bodyPr>
            <a:normAutofit fontScale="92500"/>
          </a:bodyPr>
          <a:lstStyle/>
          <a:p>
            <a:pPr marL="68580" indent="0" algn="ctr" fontAlgn="base">
              <a:buNone/>
            </a:pPr>
            <a:r>
              <a:rPr lang="en-US" sz="3200" dirty="0"/>
              <a:t>Many telescopes have been launched into orbit around Earth or sent out into deep space.  What is an advantage of using these telescopes rather than an Earth-bound telescope to gather images</a:t>
            </a:r>
            <a:r>
              <a:rPr lang="en-US" sz="3200" dirty="0" smtClean="0"/>
              <a:t>?</a:t>
            </a:r>
          </a:p>
          <a:p>
            <a:pPr marL="68580" indent="0" algn="ctr" fontAlgn="base">
              <a:buNone/>
            </a:pPr>
            <a:endParaRPr lang="en-US" sz="3200" dirty="0"/>
          </a:p>
          <a:p>
            <a:pPr fontAlgn="base"/>
            <a:r>
              <a:rPr lang="en-US" b="1" dirty="0" smtClean="0"/>
              <a:t>A</a:t>
            </a:r>
            <a:r>
              <a:rPr lang="en-US" dirty="0"/>
              <a:t>	</a:t>
            </a:r>
            <a:r>
              <a:rPr lang="en-US" dirty="0" smtClean="0"/>
              <a:t>Telescopes </a:t>
            </a:r>
            <a:r>
              <a:rPr lang="en-US" dirty="0"/>
              <a:t>launched into space are usually </a:t>
            </a:r>
            <a:r>
              <a:rPr lang="en-US" dirty="0" smtClean="0"/>
              <a:t>	smaller than </a:t>
            </a:r>
            <a:r>
              <a:rPr lang="en-US" dirty="0"/>
              <a:t>ones found on Earth</a:t>
            </a:r>
          </a:p>
          <a:p>
            <a:pPr fontAlgn="base"/>
            <a:r>
              <a:rPr lang="en-US" b="1" dirty="0" smtClean="0"/>
              <a:t>B</a:t>
            </a:r>
            <a:r>
              <a:rPr lang="en-US" dirty="0"/>
              <a:t>	</a:t>
            </a:r>
            <a:r>
              <a:rPr lang="en-US" dirty="0" smtClean="0"/>
              <a:t>The </a:t>
            </a:r>
            <a:r>
              <a:rPr lang="en-US" dirty="0"/>
              <a:t>images are usually clearer because they </a:t>
            </a:r>
            <a:r>
              <a:rPr lang="en-US" dirty="0" smtClean="0"/>
              <a:t>	do 	not have </a:t>
            </a:r>
            <a:r>
              <a:rPr lang="en-US" dirty="0"/>
              <a:t>to look through our atmosphere</a:t>
            </a:r>
          </a:p>
          <a:p>
            <a:pPr fontAlgn="base"/>
            <a:r>
              <a:rPr lang="en-US" b="1" dirty="0" smtClean="0"/>
              <a:t>C</a:t>
            </a:r>
            <a:r>
              <a:rPr lang="en-US" dirty="0"/>
              <a:t>	</a:t>
            </a:r>
            <a:r>
              <a:rPr lang="en-US" dirty="0" smtClean="0"/>
              <a:t>It </a:t>
            </a:r>
            <a:r>
              <a:rPr lang="en-US" dirty="0"/>
              <a:t>is easier for scientists to make adjustments to </a:t>
            </a:r>
            <a:r>
              <a:rPr lang="en-US" dirty="0" smtClean="0"/>
              <a:t>	an orbiting </a:t>
            </a:r>
            <a:r>
              <a:rPr lang="en-US" dirty="0"/>
              <a:t>telescope than a fixed telescope</a:t>
            </a:r>
          </a:p>
          <a:p>
            <a:pPr fontAlgn="base"/>
            <a:r>
              <a:rPr lang="en-US" b="1" dirty="0" smtClean="0"/>
              <a:t>D</a:t>
            </a:r>
            <a:r>
              <a:rPr lang="en-US" dirty="0"/>
              <a:t>	</a:t>
            </a:r>
            <a:r>
              <a:rPr lang="en-US" dirty="0" smtClean="0"/>
              <a:t>Orbiting </a:t>
            </a:r>
            <a:r>
              <a:rPr lang="en-US" dirty="0"/>
              <a:t>telescopes usually last longer because </a:t>
            </a:r>
            <a:r>
              <a:rPr lang="en-US" dirty="0" smtClean="0"/>
              <a:t>	it is </a:t>
            </a:r>
            <a:r>
              <a:rPr lang="en-US" dirty="0"/>
              <a:t>cold in deep </a:t>
            </a:r>
            <a:r>
              <a:rPr lang="en-US" dirty="0" smtClean="0"/>
              <a:t>space</a:t>
            </a:r>
          </a:p>
          <a:p>
            <a:pPr algn="ctr" fontAlgn="base"/>
            <a:r>
              <a:rPr lang="en-US" dirty="0" smtClean="0"/>
              <a:t>Correct Answer: B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55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6464"/>
          </a:xfrm>
        </p:spPr>
        <p:txBody>
          <a:bodyPr/>
          <a:lstStyle/>
          <a:p>
            <a:r>
              <a:rPr lang="en-US" sz="4800" dirty="0" smtClean="0"/>
              <a:t>Study Hard!!! </a:t>
            </a:r>
            <a:br>
              <a:rPr lang="en-US" sz="4800" dirty="0" smtClean="0"/>
            </a:br>
            <a:r>
              <a:rPr lang="en-US" sz="4800" dirty="0" smtClean="0"/>
              <a:t> Believe in yourself, cause I do </a:t>
            </a:r>
            <a:r>
              <a:rPr lang="en-US" sz="4800" dirty="0" smtClean="0">
                <a:sym typeface="Wingdings" panose="05000000000000000000" pitchFamily="2" charset="2"/>
              </a:rPr>
              <a:t>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Study these notes, notes in journal and vocabulary.</a:t>
            </a:r>
          </a:p>
          <a:p>
            <a:r>
              <a:rPr lang="en-US" dirty="0" smtClean="0"/>
              <a:t>Info can be found on website  </a:t>
            </a:r>
            <a:r>
              <a:rPr lang="en-US" dirty="0" smtClean="0">
                <a:hlinkClick r:id="rId2"/>
              </a:rPr>
              <a:t>www.coachpease.com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Remember the first class with the highest average overall passing that is over 50% passing will get Hot Chips!!! </a:t>
            </a:r>
          </a:p>
          <a:p>
            <a:pPr algn="ctr"/>
            <a:r>
              <a:rPr lang="en-US" dirty="0" smtClean="0"/>
              <a:t> This can be you but you have to study and use your </a:t>
            </a:r>
            <a:r>
              <a:rPr lang="en-US" dirty="0" err="1" smtClean="0"/>
              <a:t>stratagies</a:t>
            </a:r>
            <a:r>
              <a:rPr lang="en-US" dirty="0" smtClean="0"/>
              <a:t> correctly!!!!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3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8305799" cy="4931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10" y="5029200"/>
            <a:ext cx="897409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7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2698750"/>
          </a:xfrm>
        </p:spPr>
        <p:txBody>
          <a:bodyPr/>
          <a:lstStyle/>
          <a:p>
            <a:r>
              <a:rPr lang="en-US" sz="4000" dirty="0"/>
              <a:t>A visible streak of light which shows the path of rocky object which has entered Earth’s atmosphere is – 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382000" cy="4267200"/>
          </a:xfrm>
        </p:spPr>
        <p:txBody>
          <a:bodyPr>
            <a:normAutofit/>
          </a:bodyPr>
          <a:lstStyle/>
          <a:p>
            <a:pPr fontAlgn="base"/>
            <a:r>
              <a:rPr lang="en-US" sz="4000" dirty="0" smtClean="0"/>
              <a:t> </a:t>
            </a:r>
            <a:r>
              <a:rPr lang="en-US" sz="4000" b="1" dirty="0" smtClean="0"/>
              <a:t>A</a:t>
            </a:r>
            <a:r>
              <a:rPr lang="en-US" sz="4000" dirty="0"/>
              <a:t> </a:t>
            </a:r>
            <a:r>
              <a:rPr lang="en-US" sz="4000" dirty="0" smtClean="0"/>
              <a:t>  </a:t>
            </a:r>
            <a:r>
              <a:rPr lang="en-US" sz="4000" dirty="0" err="1" smtClean="0"/>
              <a:t>a</a:t>
            </a:r>
            <a:r>
              <a:rPr lang="en-US" sz="4000" dirty="0" smtClean="0"/>
              <a:t> </a:t>
            </a:r>
            <a:r>
              <a:rPr lang="en-US" sz="4000" dirty="0"/>
              <a:t>meteor.</a:t>
            </a:r>
          </a:p>
          <a:p>
            <a:pPr fontAlgn="base"/>
            <a:r>
              <a:rPr lang="en-US" sz="4000" b="1" dirty="0" smtClean="0"/>
              <a:t>B</a:t>
            </a:r>
            <a:r>
              <a:rPr lang="en-US" sz="4000" dirty="0"/>
              <a:t> </a:t>
            </a:r>
            <a:r>
              <a:rPr lang="en-US" sz="4000" dirty="0" smtClean="0"/>
              <a:t>   an </a:t>
            </a:r>
            <a:r>
              <a:rPr lang="en-US" sz="4000" dirty="0"/>
              <a:t>asteroid.</a:t>
            </a:r>
          </a:p>
          <a:p>
            <a:pPr fontAlgn="base"/>
            <a:r>
              <a:rPr lang="en-US" sz="4000" b="1" dirty="0" smtClean="0"/>
              <a:t>C</a:t>
            </a:r>
            <a:r>
              <a:rPr lang="en-US" sz="4000" dirty="0"/>
              <a:t> </a:t>
            </a:r>
            <a:r>
              <a:rPr lang="en-US" sz="4000" dirty="0" smtClean="0"/>
              <a:t>   a </a:t>
            </a:r>
            <a:r>
              <a:rPr lang="en-US" sz="4000" dirty="0"/>
              <a:t>Galilean moon.</a:t>
            </a:r>
          </a:p>
          <a:p>
            <a:pPr fontAlgn="base"/>
            <a:r>
              <a:rPr lang="en-US" sz="4000" b="1" dirty="0" smtClean="0"/>
              <a:t>D</a:t>
            </a:r>
            <a:r>
              <a:rPr lang="en-US" sz="4000" dirty="0"/>
              <a:t> </a:t>
            </a:r>
            <a:r>
              <a:rPr lang="en-US" sz="4000" dirty="0" smtClean="0"/>
              <a:t>   a </a:t>
            </a:r>
            <a:r>
              <a:rPr lang="en-US" sz="4000" dirty="0"/>
              <a:t>comet</a:t>
            </a:r>
            <a:r>
              <a:rPr lang="en-US" sz="4000" dirty="0" smtClean="0"/>
              <a:t>.</a:t>
            </a:r>
          </a:p>
          <a:p>
            <a:pPr fontAlgn="base"/>
            <a:endParaRPr lang="en-US" sz="4000" dirty="0"/>
          </a:p>
          <a:p>
            <a:pPr algn="ctr" fontAlgn="base"/>
            <a:r>
              <a:rPr lang="en-US" sz="4000" dirty="0" smtClean="0"/>
              <a:t>Answer is: A  </a:t>
            </a:r>
            <a:r>
              <a:rPr lang="en-US" sz="4000" dirty="0" err="1" smtClean="0"/>
              <a:t>a</a:t>
            </a:r>
            <a:r>
              <a:rPr lang="en-US" sz="4000" dirty="0" smtClean="0"/>
              <a:t> meteor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905000"/>
            <a:ext cx="3733800" cy="32337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62600" y="4919626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" dirty="0"/>
              <a:t>http://r.search.yahoo.com/_ylt=AwrB8pQuKupUbGEAfT2jzbkF;_ylu=X3oDMTBxNG1oMmE2BHNlYwNmcC1hdHRyaWIEc2xrA3J1cmwEaXQD/RV=2/RE=1424661166/RO=11/RU=http%3a%2f%2fparade.condenast.com%2f296999%2fmeteor-shower-ftr%2f/RK=0/RS=aMyhnF.rp_yuuqqthTDugFCWE.I-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52400"/>
            <a:ext cx="8915400" cy="6705600"/>
          </a:xfrm>
        </p:spPr>
        <p:txBody>
          <a:bodyPr>
            <a:normAutofit/>
          </a:bodyPr>
          <a:lstStyle/>
          <a:p>
            <a:pPr marL="0" algn="ctr" fontAlgn="base">
              <a:spcBef>
                <a:spcPts val="0"/>
              </a:spcBef>
            </a:pPr>
            <a:r>
              <a:rPr lang="en-US" sz="3600" dirty="0" smtClean="0"/>
              <a:t>The </a:t>
            </a:r>
            <a:r>
              <a:rPr lang="en-US" sz="3600" dirty="0"/>
              <a:t>orbital paths of objects in our solar system are the result of which of the following?</a:t>
            </a:r>
          </a:p>
          <a:p>
            <a:pPr fontAlgn="base"/>
            <a:r>
              <a:rPr lang="en-US" sz="3200" b="1" dirty="0" smtClean="0"/>
              <a:t>A</a:t>
            </a:r>
            <a:r>
              <a:rPr lang="en-US" sz="3200" dirty="0"/>
              <a:t> </a:t>
            </a:r>
            <a:r>
              <a:rPr lang="en-US" sz="3200" dirty="0" smtClean="0"/>
              <a:t> The </a:t>
            </a:r>
            <a:r>
              <a:rPr lang="en-US" sz="3200" dirty="0"/>
              <a:t>shape of the bodies and their chemical compositions</a:t>
            </a:r>
          </a:p>
          <a:p>
            <a:pPr fontAlgn="base"/>
            <a:r>
              <a:rPr lang="en-US" sz="3200" b="1" dirty="0" smtClean="0"/>
              <a:t>B</a:t>
            </a:r>
            <a:r>
              <a:rPr lang="en-US" sz="3200" dirty="0"/>
              <a:t> </a:t>
            </a:r>
            <a:r>
              <a:rPr lang="en-US" sz="3200" dirty="0" smtClean="0"/>
              <a:t> The </a:t>
            </a:r>
            <a:r>
              <a:rPr lang="en-US" sz="3200" dirty="0"/>
              <a:t>balance between the motion of the bodies and gravitational forces</a:t>
            </a:r>
          </a:p>
          <a:p>
            <a:pPr fontAlgn="base"/>
            <a:r>
              <a:rPr lang="en-US" sz="3200" b="1" dirty="0" smtClean="0"/>
              <a:t>C</a:t>
            </a:r>
            <a:r>
              <a:rPr lang="en-US" sz="3200" dirty="0"/>
              <a:t> </a:t>
            </a:r>
            <a:r>
              <a:rPr lang="en-US" sz="3200" dirty="0" smtClean="0"/>
              <a:t> The </a:t>
            </a:r>
            <a:r>
              <a:rPr lang="en-US" sz="3200" dirty="0"/>
              <a:t>relative age of the bodies and their chemical compositions</a:t>
            </a:r>
          </a:p>
          <a:p>
            <a:pPr fontAlgn="base"/>
            <a:r>
              <a:rPr lang="en-US" sz="3200" b="1" dirty="0" smtClean="0"/>
              <a:t>D</a:t>
            </a:r>
            <a:r>
              <a:rPr lang="en-US" sz="3200" dirty="0"/>
              <a:t> </a:t>
            </a:r>
            <a:r>
              <a:rPr lang="en-US" sz="3200" dirty="0" smtClean="0"/>
              <a:t> The </a:t>
            </a:r>
            <a:r>
              <a:rPr lang="en-US" sz="3200" dirty="0"/>
              <a:t>frictional forces acting on the bodies when they hit space </a:t>
            </a:r>
            <a:r>
              <a:rPr lang="en-US" sz="3200" dirty="0" smtClean="0"/>
              <a:t>debris</a:t>
            </a:r>
          </a:p>
          <a:p>
            <a:pPr fontAlgn="base"/>
            <a:r>
              <a:rPr lang="en-US" sz="3200" dirty="0" smtClean="0"/>
              <a:t>	Correct answer: 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876800"/>
            <a:ext cx="8839200" cy="1411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686800" cy="6858000"/>
          </a:xfrm>
        </p:spPr>
        <p:txBody>
          <a:bodyPr>
            <a:normAutofit/>
          </a:bodyPr>
          <a:lstStyle/>
          <a:p>
            <a:pPr marL="68580" indent="0" algn="ctr" fontAlgn="base">
              <a:buNone/>
            </a:pPr>
            <a:r>
              <a:rPr lang="en-US" sz="3600" dirty="0"/>
              <a:t>What science tool advanced space exploration by allowing humans to see better and farther into space?</a:t>
            </a:r>
          </a:p>
          <a:p>
            <a:pPr fontAlgn="base"/>
            <a:r>
              <a:rPr lang="en-US" sz="4000" b="1" dirty="0" smtClean="0"/>
              <a:t>A</a:t>
            </a:r>
            <a:r>
              <a:rPr lang="en-US" sz="4000" dirty="0"/>
              <a:t> </a:t>
            </a:r>
            <a:r>
              <a:rPr lang="en-US" sz="4000" dirty="0" smtClean="0"/>
              <a:t> Microscope</a:t>
            </a:r>
            <a:endParaRPr lang="en-US" sz="4000" dirty="0"/>
          </a:p>
          <a:p>
            <a:pPr fontAlgn="base"/>
            <a:r>
              <a:rPr lang="en-US" sz="4000" b="1" dirty="0" smtClean="0"/>
              <a:t>B</a:t>
            </a:r>
            <a:r>
              <a:rPr lang="en-US" sz="4000" dirty="0"/>
              <a:t> </a:t>
            </a:r>
            <a:r>
              <a:rPr lang="en-US" sz="4000" dirty="0" smtClean="0"/>
              <a:t> Telescope</a:t>
            </a:r>
            <a:endParaRPr lang="en-US" sz="4000" dirty="0"/>
          </a:p>
          <a:p>
            <a:pPr fontAlgn="base"/>
            <a:r>
              <a:rPr lang="en-US" sz="4000" b="1" dirty="0" smtClean="0"/>
              <a:t>C</a:t>
            </a:r>
            <a:r>
              <a:rPr lang="en-US" sz="4000" dirty="0"/>
              <a:t> </a:t>
            </a:r>
            <a:r>
              <a:rPr lang="en-US" sz="4000" dirty="0" smtClean="0"/>
              <a:t> Camera</a:t>
            </a:r>
            <a:endParaRPr lang="en-US" sz="4000" dirty="0"/>
          </a:p>
          <a:p>
            <a:pPr fontAlgn="base"/>
            <a:r>
              <a:rPr lang="en-US" sz="4000" b="1" dirty="0" smtClean="0"/>
              <a:t>D</a:t>
            </a:r>
            <a:r>
              <a:rPr lang="en-US" sz="4000" dirty="0"/>
              <a:t> </a:t>
            </a:r>
            <a:r>
              <a:rPr lang="en-US" sz="4000" dirty="0" smtClean="0"/>
              <a:t> Hand lens</a:t>
            </a:r>
          </a:p>
          <a:p>
            <a:pPr fontAlgn="base"/>
            <a:endParaRPr lang="en-US" sz="4000" dirty="0"/>
          </a:p>
          <a:p>
            <a:pPr algn="ctr" fontAlgn="base"/>
            <a:r>
              <a:rPr lang="en-US" sz="4000" dirty="0" smtClean="0"/>
              <a:t>Correct answer: B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507" y="1752600"/>
            <a:ext cx="5029200" cy="3276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10507" y="492147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" dirty="0"/>
              <a:t>http://r.search.yahoo.com/_ylt=AwrB8pXXLOpUnm4A_eyjzbkF;_ylu=X3oDMTBxNG1oMmE2BHNlYwNmcC1hdHRyaWIEc2xrA3J1cmwEaXQD/RV=2/RE=1424661848/RO=11/RU=http%3a%2f%2fdeskarati.com%2f2012%2f03%2f22%2fedwin-hubble%2f/RK=0/RS=LYqnmbU_bNh0adANbkwIRs_7yZQ-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686800" cy="6355560"/>
          </a:xfrm>
        </p:spPr>
        <p:txBody>
          <a:bodyPr>
            <a:normAutofit/>
          </a:bodyPr>
          <a:lstStyle/>
          <a:p>
            <a:pPr marL="68580" indent="0" algn="ctr" fontAlgn="base">
              <a:buNone/>
            </a:pPr>
            <a:r>
              <a:rPr lang="en-US" sz="4000" dirty="0"/>
              <a:t>The composition of the Sun is best described as – </a:t>
            </a:r>
          </a:p>
          <a:p>
            <a:pPr fontAlgn="base"/>
            <a:r>
              <a:rPr lang="en-US" b="1" dirty="0" smtClean="0"/>
              <a:t>A</a:t>
            </a:r>
            <a:r>
              <a:rPr lang="en-US" dirty="0"/>
              <a:t> </a:t>
            </a:r>
            <a:r>
              <a:rPr lang="en-US" dirty="0" smtClean="0"/>
              <a:t>  liquid </a:t>
            </a:r>
            <a:r>
              <a:rPr lang="en-US" dirty="0"/>
              <a:t>nitrogen and solid magnesium.</a:t>
            </a:r>
          </a:p>
          <a:p>
            <a:pPr fontAlgn="base"/>
            <a:r>
              <a:rPr lang="en-US" b="1" dirty="0" smtClean="0"/>
              <a:t>B</a:t>
            </a:r>
            <a:r>
              <a:rPr lang="en-US" dirty="0"/>
              <a:t> </a:t>
            </a:r>
            <a:r>
              <a:rPr lang="en-US" dirty="0" smtClean="0"/>
              <a:t>  molten </a:t>
            </a:r>
            <a:r>
              <a:rPr lang="en-US" dirty="0"/>
              <a:t>rock, primarily iron.</a:t>
            </a:r>
          </a:p>
          <a:p>
            <a:pPr fontAlgn="base"/>
            <a:r>
              <a:rPr lang="en-US" b="1" dirty="0" smtClean="0"/>
              <a:t>C</a:t>
            </a:r>
            <a:r>
              <a:rPr lang="en-US" dirty="0"/>
              <a:t> </a:t>
            </a:r>
            <a:r>
              <a:rPr lang="en-US" dirty="0" smtClean="0"/>
              <a:t>  dense </a:t>
            </a:r>
            <a:r>
              <a:rPr lang="en-US" dirty="0"/>
              <a:t>and composed of hot gases.</a:t>
            </a:r>
          </a:p>
          <a:p>
            <a:pPr fontAlgn="base"/>
            <a:r>
              <a:rPr lang="en-US" b="1" dirty="0" smtClean="0"/>
              <a:t>D</a:t>
            </a:r>
            <a:r>
              <a:rPr lang="en-US" dirty="0"/>
              <a:t> </a:t>
            </a:r>
            <a:r>
              <a:rPr lang="en-US" dirty="0" smtClean="0"/>
              <a:t>  lightweight </a:t>
            </a:r>
            <a:r>
              <a:rPr lang="en-US" dirty="0"/>
              <a:t>particles of dust</a:t>
            </a:r>
            <a:r>
              <a:rPr lang="en-US" dirty="0" smtClean="0"/>
              <a:t>.</a:t>
            </a:r>
          </a:p>
          <a:p>
            <a:pPr fontAlgn="base"/>
            <a:endParaRPr lang="en-US" dirty="0"/>
          </a:p>
          <a:p>
            <a:pPr algn="r" fontAlgn="base"/>
            <a:r>
              <a:rPr lang="en-US" dirty="0" smtClean="0"/>
              <a:t>Correct Answer:  C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cdn3.sbnation.com/uploads/chorus_image/image/6015769/sun_poster.svg__1_.0_standard_352.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31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203160"/>
          </a:xfrm>
        </p:spPr>
        <p:txBody>
          <a:bodyPr>
            <a:normAutofit lnSpcReduction="10000"/>
          </a:bodyPr>
          <a:lstStyle/>
          <a:p>
            <a:pPr marL="68580" indent="0" algn="ctr" fontAlgn="base">
              <a:buNone/>
            </a:pPr>
            <a:r>
              <a:rPr lang="en-US" sz="3900" dirty="0"/>
              <a:t>The gravitational attraction between two objects is reduced most when – </a:t>
            </a:r>
          </a:p>
          <a:p>
            <a:pPr fontAlgn="base"/>
            <a:r>
              <a:rPr lang="en-US" b="1" dirty="0" smtClean="0"/>
              <a:t>A</a:t>
            </a:r>
            <a:r>
              <a:rPr lang="en-US" dirty="0"/>
              <a:t> </a:t>
            </a:r>
            <a:r>
              <a:rPr lang="en-US" dirty="0" smtClean="0"/>
              <a:t>  the </a:t>
            </a:r>
            <a:r>
              <a:rPr lang="en-US" dirty="0"/>
              <a:t>masses are increased, and the distance between them is increased.</a:t>
            </a:r>
          </a:p>
          <a:p>
            <a:pPr fontAlgn="base"/>
            <a:r>
              <a:rPr lang="en-US" b="1" dirty="0" smtClean="0"/>
              <a:t>B</a:t>
            </a:r>
            <a:r>
              <a:rPr lang="en-US" dirty="0"/>
              <a:t> </a:t>
            </a:r>
            <a:r>
              <a:rPr lang="en-US" dirty="0" smtClean="0"/>
              <a:t>  the </a:t>
            </a:r>
            <a:r>
              <a:rPr lang="en-US" dirty="0"/>
              <a:t>masses are increased, and the distance between them is decreased.</a:t>
            </a:r>
          </a:p>
          <a:p>
            <a:pPr fontAlgn="base"/>
            <a:r>
              <a:rPr lang="en-US" b="1" dirty="0" smtClean="0"/>
              <a:t>C</a:t>
            </a:r>
            <a:r>
              <a:rPr lang="en-US" dirty="0"/>
              <a:t> </a:t>
            </a:r>
            <a:r>
              <a:rPr lang="en-US" dirty="0" smtClean="0"/>
              <a:t>  the </a:t>
            </a:r>
            <a:r>
              <a:rPr lang="en-US" dirty="0"/>
              <a:t>masses are decreased, and the distance between them is decreased.</a:t>
            </a:r>
          </a:p>
          <a:p>
            <a:pPr fontAlgn="base"/>
            <a:r>
              <a:rPr lang="en-US" b="1" dirty="0" smtClean="0"/>
              <a:t>D</a:t>
            </a:r>
            <a:r>
              <a:rPr lang="en-US" dirty="0"/>
              <a:t> </a:t>
            </a:r>
            <a:r>
              <a:rPr lang="en-US" dirty="0" smtClean="0"/>
              <a:t>  the </a:t>
            </a:r>
            <a:r>
              <a:rPr lang="en-US" dirty="0"/>
              <a:t>masses are decreased, and the distance between them is increased</a:t>
            </a:r>
            <a:r>
              <a:rPr lang="en-US" dirty="0" smtClean="0"/>
              <a:t>.</a:t>
            </a:r>
          </a:p>
          <a:p>
            <a:pPr fontAlgn="base"/>
            <a:endParaRPr lang="en-US" dirty="0"/>
          </a:p>
          <a:p>
            <a:pPr algn="r" fontAlgn="base"/>
            <a:r>
              <a:rPr lang="en-US" dirty="0" smtClean="0"/>
              <a:t>Correct Answer: D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029200"/>
            <a:ext cx="53340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4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55560"/>
          </a:xfrm>
        </p:spPr>
        <p:txBody>
          <a:bodyPr>
            <a:normAutofit/>
          </a:bodyPr>
          <a:lstStyle/>
          <a:p>
            <a:pPr marL="68580" indent="0" algn="ctr" fontAlgn="base">
              <a:buNone/>
            </a:pPr>
            <a:r>
              <a:rPr lang="en-US" dirty="0"/>
              <a:t>The International Space Station is a huge science laboratory that orbits Earth every 92 minutes.  Experiments on board the International Space Station can help scientists learn </a:t>
            </a:r>
            <a:r>
              <a:rPr lang="en-US" dirty="0" smtClean="0"/>
              <a:t>—</a:t>
            </a:r>
          </a:p>
          <a:p>
            <a:pPr marL="68580" indent="0" fontAlgn="base">
              <a:buNone/>
            </a:pPr>
            <a:r>
              <a:rPr lang="en-US" b="1" dirty="0" smtClean="0"/>
              <a:t>A</a:t>
            </a:r>
            <a:r>
              <a:rPr lang="en-US" dirty="0" smtClean="0"/>
              <a:t>   why </a:t>
            </a:r>
            <a:r>
              <a:rPr lang="en-US" dirty="0"/>
              <a:t>Earth rotates on its axis every day.</a:t>
            </a:r>
          </a:p>
          <a:p>
            <a:pPr fontAlgn="base"/>
            <a:r>
              <a:rPr lang="en-US" b="1" dirty="0" smtClean="0"/>
              <a:t>B</a:t>
            </a:r>
            <a:r>
              <a:rPr lang="en-US" dirty="0"/>
              <a:t> </a:t>
            </a:r>
            <a:r>
              <a:rPr lang="en-US" dirty="0" smtClean="0"/>
              <a:t>  what </a:t>
            </a:r>
            <a:r>
              <a:rPr lang="en-US" dirty="0"/>
              <a:t>substances are found in moon dust.</a:t>
            </a:r>
          </a:p>
          <a:p>
            <a:pPr fontAlgn="base"/>
            <a:r>
              <a:rPr lang="en-US" b="1" dirty="0" smtClean="0"/>
              <a:t>C</a:t>
            </a:r>
            <a:r>
              <a:rPr lang="en-US" dirty="0"/>
              <a:t> </a:t>
            </a:r>
            <a:r>
              <a:rPr lang="en-US" dirty="0" smtClean="0"/>
              <a:t>  when </a:t>
            </a:r>
            <a:r>
              <a:rPr lang="en-US" dirty="0"/>
              <a:t>the first green plants appeared on Earth.</a:t>
            </a:r>
          </a:p>
          <a:p>
            <a:pPr fontAlgn="base"/>
            <a:r>
              <a:rPr lang="en-US" b="1" dirty="0" smtClean="0"/>
              <a:t>D</a:t>
            </a:r>
            <a:r>
              <a:rPr lang="en-US" dirty="0"/>
              <a:t> </a:t>
            </a:r>
            <a:r>
              <a:rPr lang="en-US" dirty="0" smtClean="0"/>
              <a:t>  how </a:t>
            </a:r>
            <a:r>
              <a:rPr lang="en-US" dirty="0"/>
              <a:t>to solve problems of living in space</a:t>
            </a:r>
            <a:r>
              <a:rPr lang="en-US" dirty="0" smtClean="0"/>
              <a:t>.</a:t>
            </a:r>
          </a:p>
          <a:p>
            <a:pPr fontAlgn="base"/>
            <a:endParaRPr lang="en-US" dirty="0"/>
          </a:p>
          <a:p>
            <a:pPr algn="r" fontAlgn="base"/>
            <a:r>
              <a:rPr lang="en-US" dirty="0" smtClean="0"/>
              <a:t>Correct Answer: D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800"/>
            <a:ext cx="55626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7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55560"/>
          </a:xfrm>
        </p:spPr>
        <p:txBody>
          <a:bodyPr/>
          <a:lstStyle/>
          <a:p>
            <a:pPr marL="68580" indent="0" algn="ctr" fontAlgn="base">
              <a:buNone/>
            </a:pPr>
            <a:r>
              <a:rPr lang="en-US" sz="3600" dirty="0"/>
              <a:t>Which set of characteristics listed below are unique to the inner planets</a:t>
            </a:r>
            <a:r>
              <a:rPr lang="en-US" sz="3600" dirty="0" smtClean="0"/>
              <a:t>?</a:t>
            </a:r>
          </a:p>
          <a:p>
            <a:pPr marL="68580" indent="0" algn="ctr" fontAlgn="base">
              <a:buNone/>
            </a:pPr>
            <a:endParaRPr lang="en-US" sz="3600" dirty="0"/>
          </a:p>
          <a:p>
            <a:pPr fontAlgn="base"/>
            <a:r>
              <a:rPr lang="en-US" sz="3600" b="1" dirty="0" smtClean="0"/>
              <a:t>A</a:t>
            </a:r>
            <a:r>
              <a:rPr lang="en-US" sz="3600" dirty="0"/>
              <a:t> </a:t>
            </a:r>
            <a:r>
              <a:rPr lang="en-US" sz="3600" dirty="0" smtClean="0"/>
              <a:t>  Gaseous</a:t>
            </a:r>
            <a:r>
              <a:rPr lang="en-US" sz="3600" dirty="0"/>
              <a:t>, small</a:t>
            </a:r>
          </a:p>
          <a:p>
            <a:pPr fontAlgn="base"/>
            <a:r>
              <a:rPr lang="en-US" sz="3600" b="1" dirty="0" smtClean="0"/>
              <a:t>B</a:t>
            </a:r>
            <a:r>
              <a:rPr lang="en-US" sz="3600" dirty="0"/>
              <a:t> </a:t>
            </a:r>
            <a:r>
              <a:rPr lang="en-US" sz="3600" dirty="0" smtClean="0"/>
              <a:t>  Cratered</a:t>
            </a:r>
            <a:r>
              <a:rPr lang="en-US" sz="3600" dirty="0"/>
              <a:t>, liquid</a:t>
            </a:r>
          </a:p>
          <a:p>
            <a:pPr fontAlgn="base"/>
            <a:r>
              <a:rPr lang="en-US" sz="3600" b="1" dirty="0" smtClean="0"/>
              <a:t>C</a:t>
            </a:r>
            <a:r>
              <a:rPr lang="en-US" sz="3600" dirty="0"/>
              <a:t> </a:t>
            </a:r>
            <a:r>
              <a:rPr lang="en-US" sz="3600" dirty="0" smtClean="0"/>
              <a:t>  Cool</a:t>
            </a:r>
            <a:r>
              <a:rPr lang="en-US" sz="3600" dirty="0"/>
              <a:t>, humid</a:t>
            </a:r>
          </a:p>
          <a:p>
            <a:pPr fontAlgn="base"/>
            <a:r>
              <a:rPr lang="en-US" sz="3600" b="1" dirty="0" smtClean="0"/>
              <a:t>D</a:t>
            </a:r>
            <a:r>
              <a:rPr lang="en-US" sz="3600" dirty="0"/>
              <a:t> </a:t>
            </a:r>
            <a:r>
              <a:rPr lang="en-US" sz="3600" dirty="0" smtClean="0"/>
              <a:t>  Terrestrial</a:t>
            </a:r>
            <a:r>
              <a:rPr lang="en-US" sz="3600" dirty="0"/>
              <a:t>, </a:t>
            </a:r>
            <a:r>
              <a:rPr lang="en-US" sz="3600" dirty="0" smtClean="0"/>
              <a:t>rocky</a:t>
            </a:r>
          </a:p>
          <a:p>
            <a:pPr fontAlgn="base"/>
            <a:endParaRPr lang="en-US" sz="3600" dirty="0"/>
          </a:p>
          <a:p>
            <a:pPr algn="ctr" fontAlgn="base"/>
            <a:r>
              <a:rPr lang="en-US" sz="3600" dirty="0" smtClean="0"/>
              <a:t>Correct Answer: D</a:t>
            </a:r>
            <a:endParaRPr lang="en-US" sz="36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600199"/>
            <a:ext cx="4419600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6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ducingPowerPoint2007">
  <a:themeElements>
    <a:clrScheme name="Custom 1">
      <a:dk1>
        <a:sysClr val="windowText" lastClr="000000"/>
      </a:dk1>
      <a:lt1>
        <a:srgbClr val="FFC000"/>
      </a:lt1>
      <a:dk2>
        <a:srgbClr val="262626"/>
      </a:dk2>
      <a:lt2>
        <a:srgbClr val="A5A1A1"/>
      </a:lt2>
      <a:accent1>
        <a:srgbClr val="92D050"/>
      </a:accent1>
      <a:accent2>
        <a:srgbClr val="FFE084"/>
      </a:accent2>
      <a:accent3>
        <a:srgbClr val="B89A9A"/>
      </a:accent3>
      <a:accent4>
        <a:srgbClr val="DE6B5C"/>
      </a:accent4>
      <a:accent5>
        <a:srgbClr val="8B7B57"/>
      </a:accent5>
      <a:accent6>
        <a:srgbClr val="D34817"/>
      </a:accent6>
      <a:hlink>
        <a:srgbClr val="0070C0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53D0EEB-48D4-4D47-B029-07D95F2CF4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 presentation</Template>
  <TotalTime>0</TotalTime>
  <Words>1288</Words>
  <Application>Microsoft Office PowerPoint</Application>
  <PresentationFormat>On-screen Show (4:3)</PresentationFormat>
  <Paragraphs>245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ＭＳ Ｐゴシック</vt:lpstr>
      <vt:lpstr>Arial</vt:lpstr>
      <vt:lpstr>Calibri</vt:lpstr>
      <vt:lpstr>Verdana</vt:lpstr>
      <vt:lpstr>Wingdings</vt:lpstr>
      <vt:lpstr>Wingdings 2</vt:lpstr>
      <vt:lpstr>Wingdings 3</vt:lpstr>
      <vt:lpstr>IntroducingPowerPoint2007</vt:lpstr>
      <vt:lpstr>4th 6 Weeks , Week 4-6 Review  for District Test</vt:lpstr>
      <vt:lpstr>Game Rules</vt:lpstr>
      <vt:lpstr>A visible streak of light which shows the path of rocky object which has entered Earth’s atmosphere is –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of the following diagrams is the most accurate representation of Earth’s relationship with the Sun and the Moon?  </vt:lpstr>
      <vt:lpstr>PowerPoint Presentation</vt:lpstr>
      <vt:lpstr>PowerPoint Presentation</vt:lpstr>
      <vt:lpstr>PowerPoint Presentation</vt:lpstr>
      <vt:lpstr>PowerPoint Presentation</vt:lpstr>
      <vt:lpstr>Study Hard!!!   Believe in yourself, cause I do 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2015-02-22T17:12:30Z</dcterms:created>
  <dcterms:modified xsi:type="dcterms:W3CDTF">2015-02-22T20:04:19Z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TC102905519990</vt:lpwstr>
  </property>
</Properties>
</file>