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6" r:id="rId3"/>
    <p:sldId id="257" r:id="rId4"/>
    <p:sldId id="264" r:id="rId5"/>
    <p:sldId id="265" r:id="rId6"/>
    <p:sldId id="285" r:id="rId7"/>
    <p:sldId id="268" r:id="rId8"/>
    <p:sldId id="269" r:id="rId9"/>
    <p:sldId id="266" r:id="rId10"/>
    <p:sldId id="274" r:id="rId11"/>
    <p:sldId id="276" r:id="rId12"/>
    <p:sldId id="283" r:id="rId13"/>
    <p:sldId id="277" r:id="rId14"/>
    <p:sldId id="278" r:id="rId15"/>
    <p:sldId id="280" r:id="rId16"/>
    <p:sldId id="281" r:id="rId17"/>
    <p:sldId id="284" r:id="rId18"/>
    <p:sldId id="286" r:id="rId19"/>
    <p:sldId id="287" r:id="rId20"/>
    <p:sldId id="288" r:id="rId21"/>
    <p:sldId id="289" r:id="rId22"/>
    <p:sldId id="290" r:id="rId23"/>
    <p:sldId id="271" r:id="rId24"/>
  </p:sldIdLst>
  <p:sldSz cx="9144000" cy="6858000" type="screen4x3"/>
  <p:notesSz cx="7077075" cy="9363075"/>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560" autoAdjust="0"/>
  </p:normalViewPr>
  <p:slideViewPr>
    <p:cSldViewPr>
      <p:cViewPr>
        <p:scale>
          <a:sx n="60" d="100"/>
          <a:sy n="60" d="100"/>
        </p:scale>
        <p:origin x="2126"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9472DD5C-B6A9-4714-908F-0B8F74738B98}" type="datetimeFigureOut">
              <a:rPr lang="en-US" smtClean="0"/>
              <a:pPr/>
              <a:t>11/4/2015</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7C1C90DE-A98B-4173-B17E-434F189FC4DB}" type="slidenum">
              <a:rPr lang="en-US" smtClean="0"/>
              <a:pPr/>
              <a:t>‹#›</a:t>
            </a:fld>
            <a:endParaRPr lang="en-US" dirty="0"/>
          </a:p>
        </p:txBody>
      </p:sp>
    </p:spTree>
    <p:extLst>
      <p:ext uri="{BB962C8B-B14F-4D97-AF65-F5344CB8AC3E}">
        <p14:creationId xmlns:p14="http://schemas.microsoft.com/office/powerpoint/2010/main" val="3118347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93366E8-8A22-4400-BBA2-8D322280A6E8}" type="datetimeFigureOut">
              <a:rPr lang="en-US" smtClean="0"/>
              <a:pPr/>
              <a:t>11/4/2015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792D2CF-A01B-4515-8B40-3DC34258267A}" type="slidenum">
              <a:rPr lang="en-US" smtClean="0"/>
              <a:pPr/>
              <a:t>‹#›</a:t>
            </a:fld>
            <a:endParaRPr lang="en-US" dirty="0"/>
          </a:p>
        </p:txBody>
      </p:sp>
    </p:spTree>
    <p:extLst>
      <p:ext uri="{BB962C8B-B14F-4D97-AF65-F5344CB8AC3E}">
        <p14:creationId xmlns:p14="http://schemas.microsoft.com/office/powerpoint/2010/main" val="208230614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a:t>
            </a:fld>
            <a:endParaRPr lang="en-US" dirty="0"/>
          </a:p>
        </p:txBody>
      </p:sp>
    </p:spTree>
    <p:extLst>
      <p:ext uri="{BB962C8B-B14F-4D97-AF65-F5344CB8AC3E}">
        <p14:creationId xmlns:p14="http://schemas.microsoft.com/office/powerpoint/2010/main" val="273043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2</a:t>
            </a:fld>
            <a:endParaRPr lang="en-US" dirty="0"/>
          </a:p>
        </p:txBody>
      </p:sp>
    </p:spTree>
    <p:extLst>
      <p:ext uri="{BB962C8B-B14F-4D97-AF65-F5344CB8AC3E}">
        <p14:creationId xmlns:p14="http://schemas.microsoft.com/office/powerpoint/2010/main" val="274598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3</a:t>
            </a:fld>
            <a:endParaRPr lang="en-US" dirty="0"/>
          </a:p>
        </p:txBody>
      </p:sp>
    </p:spTree>
    <p:extLst>
      <p:ext uri="{BB962C8B-B14F-4D97-AF65-F5344CB8AC3E}">
        <p14:creationId xmlns:p14="http://schemas.microsoft.com/office/powerpoint/2010/main" val="176795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4</a:t>
            </a:fld>
            <a:endParaRPr lang="en-US" dirty="0"/>
          </a:p>
        </p:txBody>
      </p:sp>
    </p:spTree>
    <p:extLst>
      <p:ext uri="{BB962C8B-B14F-4D97-AF65-F5344CB8AC3E}">
        <p14:creationId xmlns:p14="http://schemas.microsoft.com/office/powerpoint/2010/main" val="67233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6</a:t>
            </a:fld>
            <a:endParaRPr lang="en-US" dirty="0"/>
          </a:p>
        </p:txBody>
      </p:sp>
    </p:spTree>
    <p:extLst>
      <p:ext uri="{BB962C8B-B14F-4D97-AF65-F5344CB8AC3E}">
        <p14:creationId xmlns:p14="http://schemas.microsoft.com/office/powerpoint/2010/main" val="417701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7</a:t>
            </a:fld>
            <a:endParaRPr lang="en-US" dirty="0"/>
          </a:p>
        </p:txBody>
      </p:sp>
    </p:spTree>
    <p:extLst>
      <p:ext uri="{BB962C8B-B14F-4D97-AF65-F5344CB8AC3E}">
        <p14:creationId xmlns:p14="http://schemas.microsoft.com/office/powerpoint/2010/main" val="68476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8</a:t>
            </a:fld>
            <a:endParaRPr lang="en-US" dirty="0"/>
          </a:p>
        </p:txBody>
      </p:sp>
    </p:spTree>
    <p:extLst>
      <p:ext uri="{BB962C8B-B14F-4D97-AF65-F5344CB8AC3E}">
        <p14:creationId xmlns:p14="http://schemas.microsoft.com/office/powerpoint/2010/main" val="3340674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22</a:t>
            </a:fld>
            <a:endParaRPr lang="en-US" dirty="0"/>
          </a:p>
        </p:txBody>
      </p:sp>
    </p:spTree>
    <p:extLst>
      <p:ext uri="{BB962C8B-B14F-4D97-AF65-F5344CB8AC3E}">
        <p14:creationId xmlns:p14="http://schemas.microsoft.com/office/powerpoint/2010/main" val="1768767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4000" cy="6858000"/>
            <a:chOff x="-1574" y="0"/>
            <a:chExt cx="9144000" cy="6858000"/>
          </a:xfrm>
        </p:grpSpPr>
        <p:pic>
          <p:nvPicPr>
            <p:cNvPr id="7" name="Rectangle 6"/>
            <p:cNvPicPr>
              <a:picLocks noChangeAspect="1"/>
            </p:cNvPicPr>
            <p:nvPr/>
          </p:nvPicPr>
          <p:blipFill>
            <a:blip r:embed="rId2">
              <a:duotone>
                <a:schemeClr val="accent1"/>
                <a:srgbClr val="FFFFFF"/>
              </a:duotone>
              <a:lum bright="-10000"/>
            </a:blip>
            <a:stretch>
              <a:fillRect/>
            </a:stretch>
          </p:blipFill>
          <p:spPr>
            <a:xfrm>
              <a:off x="-1574" y="381000"/>
              <a:ext cx="9144000" cy="6093619"/>
            </a:xfrm>
            <a:prstGeom prst="rect">
              <a:avLst/>
            </a:prstGeom>
            <a:noFill/>
            <a:ln>
              <a:noFill/>
            </a:ln>
          </p:spPr>
        </p:pic>
        <p:sp>
          <p:nvSpPr>
            <p:cNvPr id="11" name="Rectangle 10"/>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1" name="Shape 20"/>
          <p:cNvSpPr>
            <a:spLocks noGrp="1"/>
          </p:cNvSpPr>
          <p:nvPr>
            <p:ph type="title"/>
          </p:nvPr>
        </p:nvSpPr>
        <p:spPr>
          <a:xfrm>
            <a:off x="704850" y="4495800"/>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2667000"/>
            <a:ext cx="6400800" cy="1752600"/>
          </a:xfrm>
        </p:spPr>
        <p:txBody>
          <a:bodyPr anchor="b" anchorCtr="0"/>
          <a:lstStyle>
            <a:lvl1pPr marL="0" indent="0" algn="ctr">
              <a:buNone/>
              <a:defRPr>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0D0AA-A564-40E6-BDF9-FE3371FD07B4}"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D2430-FB11-4C87-BF1D-6F488A17F237}" type="slidenum">
              <a:rPr lang="en-US" smtClean="0"/>
              <a:pPr/>
              <a:t>‹#›</a:t>
            </a:fld>
            <a:endParaRPr lang="en-US" dirty="0"/>
          </a:p>
        </p:txBody>
      </p:sp>
      <p:sp>
        <p:nvSpPr>
          <p:cNvPr id="7" name="Rectang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5574" cy="6858000"/>
            <a:chOff x="-1574" y="0"/>
            <a:chExt cx="9145574" cy="6858000"/>
          </a:xfrm>
        </p:grpSpPr>
        <p:sp>
          <p:nvSpPr>
            <p:cNvPr id="18" name="Rectangle 17"/>
            <p:cNvSpPr/>
            <p:nvPr userDrawn="1"/>
          </p:nvSpPr>
          <p:spPr>
            <a:xfrm>
              <a:off x="0" y="381000"/>
              <a:ext cx="9144000" cy="6096000"/>
            </a:xfrm>
            <a:prstGeom prst="rect">
              <a:avLst/>
            </a:prstGeom>
            <a:gradFill>
              <a:gsLst>
                <a:gs pos="0">
                  <a:schemeClr val="accent1">
                    <a:tint val="40000"/>
                  </a:schemeClr>
                </a:gs>
                <a:gs pos="100000">
                  <a:schemeClr val="accent1">
                    <a:shade val="75000"/>
                  </a:schemeClr>
                </a:gs>
              </a:gsLst>
              <a:path path="circle">
                <a:fillToRect l="100000" t="100000" r="100000" b="100000"/>
              </a:path>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Shape 1"/>
          <p:cNvSpPr>
            <a:spLocks noGrp="1"/>
          </p:cNvSpPr>
          <p:nvPr>
            <p:ph type="title"/>
          </p:nvPr>
        </p:nvSpPr>
        <p:spPr>
          <a:xfrm>
            <a:off x="722313" y="4505325"/>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0D0AA-A564-40E6-BDF9-FE3371FD07B4}"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
        <p:nvSpPr>
          <p:cNvPr id="8" name="Rectang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0D0AA-A564-40E6-BDF9-FE3371FD07B4}" type="datetimeFigureOut">
              <a:rPr lang="en-US" smtClean="0"/>
              <a:pPr/>
              <a:t>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1D2430-FB11-4C87-BF1D-6F488A17F237}" type="slidenum">
              <a:rPr lang="en-US" smtClean="0"/>
              <a:pPr/>
              <a:t>‹#›</a:t>
            </a:fld>
            <a:endParaRPr lang="en-US" dirty="0"/>
          </a:p>
        </p:txBody>
      </p:sp>
      <p:sp>
        <p:nvSpPr>
          <p:cNvPr id="10" name="Rectang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70D0AA-A564-40E6-BDF9-FE3371FD07B4}" type="datetimeFigureOut">
              <a:rPr lang="en-US" smtClean="0"/>
              <a:pPr/>
              <a:t>11/4/2015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1D2430-FB11-4C87-BF1D-6F488A17F237}" type="slidenum">
              <a:rPr lang="en-US" smtClean="0"/>
              <a:pPr/>
              <a:t>‹#›</a:t>
            </a:fld>
            <a:endParaRPr lang="en-US" dirty="0"/>
          </a:p>
        </p:txBody>
      </p:sp>
      <p:sp>
        <p:nvSpPr>
          <p:cNvPr id="6" name="Rectang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0D0AA-A564-40E6-BDF9-FE3371FD07B4}" type="datetimeFigureOut">
              <a:rPr lang="en-US" smtClean="0"/>
              <a:pPr/>
              <a:t>11/4/2015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1D2430-FB11-4C87-BF1D-6F488A17F2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1"/>
            <a:ext cx="5111750" cy="452596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600201"/>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0D0AA-A564-40E6-BDF9-FE3371FD07B4}"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
        <p:nvSpPr>
          <p:cNvPr id="9" name="Rectang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1792288" y="4800600"/>
            <a:ext cx="5486400" cy="566738"/>
          </a:xfrm>
          <a:prstGeom prst="rect">
            <a:avLst/>
          </a:prstGeom>
        </p:spPr>
        <p:txBody>
          <a:bodyPr anchor="b"/>
          <a:lstStyle>
            <a:lvl1pPr algn="l">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0D0AA-A564-40E6-BDF9-FE3371FD07B4}"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9144000" cy="1506538"/>
            <a:chOff x="0" y="0"/>
            <a:chExt cx="9144000" cy="1506538"/>
          </a:xfrm>
        </p:grpSpPr>
        <p:pic>
          <p:nvPicPr>
            <p:cNvPr id="7" name="Rectangle 6"/>
            <p:cNvPicPr>
              <a:picLocks noChangeAspect="1"/>
            </p:cNvPicPr>
            <p:nvPr/>
          </p:nvPicPr>
          <p:blipFill>
            <a:blip r:embed="rId11">
              <a:duotone>
                <a:schemeClr val="accent1"/>
                <a:srgbClr val="FFFFFF"/>
              </a:duotone>
            </a:blip>
            <a:srcRect/>
            <a:stretch>
              <a:fillRect/>
            </a:stretch>
          </p:blipFill>
          <p:spPr>
            <a:xfrm>
              <a:off x="0" y="1"/>
              <a:ext cx="9144000" cy="1419224"/>
            </a:xfrm>
            <a:prstGeom prst="rect">
              <a:avLst/>
            </a:prstGeom>
            <a:noFill/>
            <a:ln>
              <a:noFill/>
            </a:ln>
          </p:spPr>
        </p:pic>
        <p:sp>
          <p:nvSpPr>
            <p:cNvPr id="10" name="Rectangle 9"/>
            <p:cNvSpPr/>
            <p:nvPr userDrawn="1"/>
          </p:nvSpPr>
          <p:spPr>
            <a:xfrm>
              <a:off x="0" y="0"/>
              <a:ext cx="9144000" cy="1447800"/>
            </a:xfrm>
            <a:prstGeom prst="rect">
              <a:avLst/>
            </a:prstGeom>
            <a:gradFill flip="none" rotWithShape="1">
              <a:gsLst>
                <a:gs pos="0">
                  <a:schemeClr val="accent1"/>
                </a:gs>
                <a:gs pos="49000">
                  <a:schemeClr val="accent1">
                    <a:tint val="20000"/>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42875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04950"/>
              <a:ext cx="9144000" cy="1588"/>
            </a:xfrm>
            <a:prstGeom prst="line">
              <a:avLst/>
            </a:prstGeom>
            <a:ln w="15875"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tx1">
                    <a:tint val="75000"/>
                  </a:schemeClr>
                </a:solidFill>
              </a:defRPr>
            </a:lvl1pPr>
          </a:lstStyle>
          <a:p>
            <a:fld id="{6C70D0AA-A564-40E6-BDF9-FE3371FD07B4}" type="datetimeFigureOut">
              <a:rPr lang="en-US" smtClean="0"/>
              <a:pPr/>
              <a:t>11/4/2015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tx1">
                    <a:tint val="75000"/>
                  </a:schemeClr>
                </a:solidFill>
              </a:defRPr>
            </a:lvl1pPr>
          </a:lstStyle>
          <a:p>
            <a:fld id="{561D2430-FB11-4C87-BF1D-6F488A17F237}" type="slidenum">
              <a:rPr lang="en-US" smtClean="0"/>
              <a:pPr/>
              <a:t>‹#›</a:t>
            </a:fld>
            <a:endParaRPr lang="en-US" dirty="0"/>
          </a:p>
        </p:txBody>
      </p:sp>
      <p:sp>
        <p:nvSpPr>
          <p:cNvPr id="13" name="Title Placeholder 12"/>
          <p:cNvSpPr>
            <a:spLocks noGrp="1"/>
          </p:cNvSpPr>
          <p:nvPr>
            <p:ph type="title"/>
          </p:nvPr>
        </p:nvSpPr>
        <p:spPr>
          <a:xfrm>
            <a:off x="457200" y="152400"/>
            <a:ext cx="8229600" cy="1265238"/>
          </a:xfrm>
          <a:prstGeom prst="rect">
            <a:avLst/>
          </a:prstGeom>
        </p:spPr>
        <p:txBody>
          <a:bodyPr vert="horz" rtlCol="0" anchor="ctr">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en-US" sz="4000" b="0" i="0" u="none" strike="noStrike" kern="1200" cap="none" spc="0" normalizeH="0" baseline="0" noProof="0" smtClean="0">
          <a:ln>
            <a:noFill/>
          </a:ln>
          <a:solidFill>
            <a:schemeClr val="tx1"/>
          </a:solidFill>
          <a:effectLst>
            <a:outerShdw blurRad="50800" dist="50800" dir="2700000" algn="tl" rotWithShape="0">
              <a:srgbClr val="000000">
                <a:alpha val="43137"/>
              </a:srgbClr>
            </a:outerShdw>
          </a:effectLst>
          <a:uLnTx/>
          <a:uFillTx/>
          <a:latin typeface="+mj-lt"/>
          <a:ea typeface="+mj-ea"/>
          <a:cs typeface="+mj-cs"/>
        </a:defRPr>
      </a:lvl1pPr>
    </p:titleStyle>
    <p:bodyStyle>
      <a:lvl1pPr marL="342900" indent="-342900" algn="l" rtl="0" eaLnBrk="1" latinLnBrk="0" hangingPunct="1">
        <a:spcBef>
          <a:spcPct val="20000"/>
        </a:spcBef>
        <a:spcAft>
          <a:spcPts val="400"/>
        </a:spcAft>
        <a:buFont typeface="Arial"/>
        <a:buChar char="•"/>
        <a:defRPr sz="2800" kern="1200">
          <a:solidFill>
            <a:schemeClr val="tx1"/>
          </a:solidFill>
          <a:effectLst>
            <a:outerShdw blurRad="50800" dist="50800" dir="2700000" algn="tl" rotWithShape="0">
              <a:srgbClr val="000000">
                <a:alpha val="43137"/>
              </a:srgbClr>
            </a:outerShdw>
          </a:effectLst>
          <a:latin typeface="+mn-lt"/>
          <a:ea typeface="+mn-ea"/>
          <a:cs typeface="+mn-cs"/>
        </a:defRPr>
      </a:lvl1pPr>
      <a:lvl2pPr marL="742950" indent="-285750" algn="l" rtl="0" eaLnBrk="1" latinLnBrk="0" hangingPunct="1">
        <a:spcBef>
          <a:spcPct val="20000"/>
        </a:spcBef>
        <a:buFont typeface="Arial"/>
        <a:buChar char="–"/>
        <a:defRPr sz="2400" kern="1200">
          <a:solidFill>
            <a:schemeClr val="tx1"/>
          </a:solidFill>
          <a:effectLst>
            <a:outerShdw blurRad="50800" dist="50800" dir="2700000" algn="tl" rotWithShape="0">
              <a:srgbClr val="000000">
                <a:alpha val="43137"/>
              </a:srgbClr>
            </a:outerShdw>
          </a:effectLst>
          <a:latin typeface="+mn-lt"/>
          <a:ea typeface="+mn-ea"/>
          <a:cs typeface="+mn-cs"/>
        </a:defRPr>
      </a:lvl2pPr>
      <a:lvl3pPr marL="1143000" indent="-228600" algn="l" rtl="0" eaLnBrk="1" latinLnBrk="0" hangingPunct="1">
        <a:spcBef>
          <a:spcPct val="20000"/>
        </a:spcBef>
        <a:buFont typeface="Arial"/>
        <a:buChar char="•"/>
        <a:defRPr sz="2000" kern="1200">
          <a:solidFill>
            <a:schemeClr val="tx1"/>
          </a:solidFill>
          <a:effectLst>
            <a:outerShdw blurRad="50800" dist="50800" dir="2700000" algn="tl" rotWithShape="0">
              <a:srgbClr val="000000">
                <a:alpha val="43137"/>
              </a:srgbClr>
            </a:outerShdw>
          </a:effectLst>
          <a:latin typeface="+mn-lt"/>
          <a:ea typeface="+mn-ea"/>
          <a:cs typeface="+mn-cs"/>
        </a:defRPr>
      </a:lvl3pPr>
      <a:lvl4pPr marL="16002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4pPr>
      <a:lvl5pPr marL="20574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oachpeas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marshscience6.blogspot.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ideo.search.yahoo.com/search/video;_ylt=AwrTcXqwUgNWWxMACZSJzbkF?p=rock+cycle&amp;fr=sfp&amp;fr2=p:s,v:i,m:pivot#action=view&amp;id=62&amp;vid=c61f08a247e859b65528b61e380382d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81000" y="381000"/>
            <a:ext cx="8534400" cy="3124200"/>
          </a:xfrm>
        </p:spPr>
        <p:txBody>
          <a:bodyPr>
            <a:noAutofit/>
          </a:bodyPr>
          <a:lstStyle/>
          <a:p>
            <a:r>
              <a:rPr lang="en-US" sz="7200" dirty="0" smtClean="0">
                <a:latin typeface="Bleeding Cowboys" panose="02000000000000000000" pitchFamily="2" charset="0"/>
              </a:rPr>
              <a:t>1</a:t>
            </a:r>
            <a:r>
              <a:rPr lang="en-US" sz="7200" baseline="30000" dirty="0" smtClean="0">
                <a:latin typeface="Bleeding Cowboys" panose="02000000000000000000" pitchFamily="2" charset="0"/>
              </a:rPr>
              <a:t>st</a:t>
            </a:r>
            <a:r>
              <a:rPr lang="en-US" sz="7200" dirty="0" smtClean="0">
                <a:latin typeface="Bleeding Cowboys" panose="02000000000000000000" pitchFamily="2" charset="0"/>
              </a:rPr>
              <a:t> 6 Weeks District Test Review</a:t>
            </a:r>
            <a:endParaRPr lang="en-US" sz="7200" dirty="0">
              <a:latin typeface="Bleeding Cowboys" panose="02000000000000000000" pitchFamily="2" charset="0"/>
            </a:endParaRPr>
          </a:p>
        </p:txBody>
      </p:sp>
      <p:sp>
        <p:nvSpPr>
          <p:cNvPr id="10" name="Rectangle 9"/>
          <p:cNvSpPr>
            <a:spLocks noGrp="1"/>
          </p:cNvSpPr>
          <p:nvPr>
            <p:ph type="title"/>
          </p:nvPr>
        </p:nvSpPr>
        <p:spPr/>
        <p:txBody>
          <a:bodyPr/>
          <a:lstStyle/>
          <a:p>
            <a:r>
              <a:rPr lang="en-US" dirty="0" smtClean="0"/>
              <a:t>6</a:t>
            </a:r>
            <a:r>
              <a:rPr lang="en-US" baseline="30000" dirty="0" smtClean="0"/>
              <a:t>th</a:t>
            </a:r>
            <a:r>
              <a:rPr lang="en-US" dirty="0" smtClean="0"/>
              <a:t> Grade Science</a:t>
            </a:r>
            <a:br>
              <a:rPr lang="en-US" dirty="0" smtClean="0"/>
            </a:br>
            <a:r>
              <a:rPr lang="en-US" dirty="0" smtClean="0"/>
              <a:t>2015-2016</a:t>
            </a:r>
            <a:endParaRPr lang="en-US" dirty="0"/>
          </a:p>
        </p:txBody>
      </p:sp>
      <p:sp>
        <p:nvSpPr>
          <p:cNvPr id="2" name="Rectangle 1"/>
          <p:cNvSpPr/>
          <p:nvPr/>
        </p:nvSpPr>
        <p:spPr>
          <a:xfrm>
            <a:off x="0" y="6479143"/>
            <a:ext cx="9144000" cy="369332"/>
          </a:xfrm>
          <a:prstGeom prst="rect">
            <a:avLst/>
          </a:prstGeom>
        </p:spPr>
        <p:txBody>
          <a:bodyPr wrap="square">
            <a:spAutoFit/>
          </a:bodyPr>
          <a:lstStyle/>
          <a:p>
            <a:pPr algn="ctr"/>
            <a:r>
              <a:rPr lang="en-US" dirty="0"/>
              <a:t>This power point is in addition to the written assessment for the 6 week test review..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8174" y="1676400"/>
            <a:ext cx="8547652" cy="5029200"/>
          </a:xfrm>
          <a:prstGeom prst="rect">
            <a:avLst/>
          </a:prstGeom>
        </p:spPr>
      </p:pic>
      <p:sp>
        <p:nvSpPr>
          <p:cNvPr id="3" name="Title 2"/>
          <p:cNvSpPr>
            <a:spLocks noGrp="1"/>
          </p:cNvSpPr>
          <p:nvPr>
            <p:ph type="title"/>
          </p:nvPr>
        </p:nvSpPr>
        <p:spPr/>
        <p:txBody>
          <a:bodyPr/>
          <a:lstStyle/>
          <a:p>
            <a:r>
              <a:rPr lang="en-US" dirty="0" smtClean="0"/>
              <a:t>What are metals?</a:t>
            </a:r>
            <a:endParaRPr lang="en-US" dirty="0"/>
          </a:p>
        </p:txBody>
      </p:sp>
    </p:spTree>
    <p:extLst>
      <p:ext uri="{BB962C8B-B14F-4D97-AF65-F5344CB8AC3E}">
        <p14:creationId xmlns:p14="http://schemas.microsoft.com/office/powerpoint/2010/main" val="13550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are some physical properties of metals?</a:t>
            </a:r>
            <a:endParaRPr lang="en-US" dirty="0"/>
          </a:p>
        </p:txBody>
      </p:sp>
      <p:pic>
        <p:nvPicPr>
          <p:cNvPr id="4" name="Picture 3"/>
          <p:cNvPicPr>
            <a:picLocks noChangeAspect="1"/>
          </p:cNvPicPr>
          <p:nvPr/>
        </p:nvPicPr>
        <p:blipFill rotWithShape="1">
          <a:blip r:embed="rId2"/>
          <a:srcRect l="4445" t="8889" r="34443" b="2515"/>
          <a:stretch/>
        </p:blipFill>
        <p:spPr>
          <a:xfrm>
            <a:off x="228600" y="1676400"/>
            <a:ext cx="8686800" cy="4953000"/>
          </a:xfrm>
          <a:prstGeom prst="rect">
            <a:avLst/>
          </a:prstGeom>
        </p:spPr>
      </p:pic>
    </p:spTree>
    <p:extLst>
      <p:ext uri="{BB962C8B-B14F-4D97-AF65-F5344CB8AC3E}">
        <p14:creationId xmlns:p14="http://schemas.microsoft.com/office/powerpoint/2010/main" val="215179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Non-metals?</a:t>
            </a:r>
            <a:endParaRPr lang="en-US" dirty="0"/>
          </a:p>
        </p:txBody>
      </p:sp>
      <p:pic>
        <p:nvPicPr>
          <p:cNvPr id="6" name="Content Placeholder 5"/>
          <p:cNvPicPr>
            <a:picLocks noGrp="1" noChangeAspect="1"/>
          </p:cNvPicPr>
          <p:nvPr>
            <p:ph idx="1"/>
          </p:nvPr>
        </p:nvPicPr>
        <p:blipFill>
          <a:blip r:embed="rId2"/>
          <a:stretch>
            <a:fillRect/>
          </a:stretch>
        </p:blipFill>
        <p:spPr>
          <a:xfrm>
            <a:off x="304800" y="1676401"/>
            <a:ext cx="8610600" cy="4953000"/>
          </a:xfrm>
          <a:prstGeom prst="rect">
            <a:avLst/>
          </a:prstGeom>
        </p:spPr>
      </p:pic>
    </p:spTree>
    <p:extLst>
      <p:ext uri="{BB962C8B-B14F-4D97-AF65-F5344CB8AC3E}">
        <p14:creationId xmlns:p14="http://schemas.microsoft.com/office/powerpoint/2010/main" val="24575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What are metalloids?</a:t>
            </a:r>
            <a:endParaRPr lang="en-US" dirty="0"/>
          </a:p>
        </p:txBody>
      </p:sp>
      <p:pic>
        <p:nvPicPr>
          <p:cNvPr id="4" name="Picture 3"/>
          <p:cNvPicPr>
            <a:picLocks noChangeAspect="1"/>
          </p:cNvPicPr>
          <p:nvPr/>
        </p:nvPicPr>
        <p:blipFill>
          <a:blip r:embed="rId2"/>
          <a:stretch>
            <a:fillRect/>
          </a:stretch>
        </p:blipFill>
        <p:spPr>
          <a:xfrm>
            <a:off x="228600" y="1615440"/>
            <a:ext cx="8686800" cy="5029200"/>
          </a:xfrm>
          <a:prstGeom prst="rect">
            <a:avLst/>
          </a:prstGeom>
        </p:spPr>
      </p:pic>
    </p:spTree>
    <p:extLst>
      <p:ext uri="{BB962C8B-B14F-4D97-AF65-F5344CB8AC3E}">
        <p14:creationId xmlns:p14="http://schemas.microsoft.com/office/powerpoint/2010/main" val="75270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stored energy due to position.</a:t>
            </a:r>
          </a:p>
          <a:p>
            <a:r>
              <a:rPr lang="en-US" dirty="0"/>
              <a:t> the energy that an object has due to its position in a force field or that a system has due to the configuration of its parts.</a:t>
            </a:r>
            <a:endParaRPr lang="en-US" dirty="0"/>
          </a:p>
        </p:txBody>
      </p:sp>
      <p:sp>
        <p:nvSpPr>
          <p:cNvPr id="3" name="Title 2"/>
          <p:cNvSpPr>
            <a:spLocks noGrp="1"/>
          </p:cNvSpPr>
          <p:nvPr>
            <p:ph type="title"/>
          </p:nvPr>
        </p:nvSpPr>
        <p:spPr/>
        <p:txBody>
          <a:bodyPr/>
          <a:lstStyle/>
          <a:p>
            <a:r>
              <a:rPr lang="en-US" dirty="0" smtClean="0"/>
              <a:t>What is potential energy?</a:t>
            </a:r>
            <a:endParaRPr lang="en-US" dirty="0"/>
          </a:p>
        </p:txBody>
      </p:sp>
      <p:pic>
        <p:nvPicPr>
          <p:cNvPr id="4" name="Picture 3"/>
          <p:cNvPicPr>
            <a:picLocks noChangeAspect="1"/>
          </p:cNvPicPr>
          <p:nvPr/>
        </p:nvPicPr>
        <p:blipFill>
          <a:blip r:embed="rId2"/>
          <a:stretch>
            <a:fillRect/>
          </a:stretch>
        </p:blipFill>
        <p:spPr>
          <a:xfrm>
            <a:off x="609600" y="3505200"/>
            <a:ext cx="7924799" cy="2476500"/>
          </a:xfrm>
          <a:prstGeom prst="rect">
            <a:avLst/>
          </a:prstGeom>
        </p:spPr>
      </p:pic>
    </p:spTree>
    <p:extLst>
      <p:ext uri="{BB962C8B-B14F-4D97-AF65-F5344CB8AC3E}">
        <p14:creationId xmlns:p14="http://schemas.microsoft.com/office/powerpoint/2010/main" val="5985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the energy of motion.</a:t>
            </a:r>
          </a:p>
        </p:txBody>
      </p:sp>
      <p:sp>
        <p:nvSpPr>
          <p:cNvPr id="3" name="Title 2"/>
          <p:cNvSpPr>
            <a:spLocks noGrp="1"/>
          </p:cNvSpPr>
          <p:nvPr>
            <p:ph type="title"/>
          </p:nvPr>
        </p:nvSpPr>
        <p:spPr/>
        <p:txBody>
          <a:bodyPr/>
          <a:lstStyle/>
          <a:p>
            <a:r>
              <a:rPr lang="en-US" dirty="0" smtClean="0"/>
              <a:t>What is Kinetic Energy?</a:t>
            </a:r>
            <a:endParaRPr lang="en-US" dirty="0"/>
          </a:p>
        </p:txBody>
      </p:sp>
      <p:pic>
        <p:nvPicPr>
          <p:cNvPr id="4" name="Picture 3"/>
          <p:cNvPicPr>
            <a:picLocks noChangeAspect="1"/>
          </p:cNvPicPr>
          <p:nvPr/>
        </p:nvPicPr>
        <p:blipFill rotWithShape="1">
          <a:blip r:embed="rId2"/>
          <a:srcRect l="48695" r="774"/>
          <a:stretch/>
        </p:blipFill>
        <p:spPr>
          <a:xfrm>
            <a:off x="457200" y="2667000"/>
            <a:ext cx="8486775" cy="3933825"/>
          </a:xfrm>
          <a:prstGeom prst="rect">
            <a:avLst/>
          </a:prstGeom>
        </p:spPr>
      </p:pic>
    </p:spTree>
    <p:extLst>
      <p:ext uri="{BB962C8B-B14F-4D97-AF65-F5344CB8AC3E}">
        <p14:creationId xmlns:p14="http://schemas.microsoft.com/office/powerpoint/2010/main" val="6199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Describe what a chemical change is.</a:t>
            </a:r>
            <a:endParaRPr lang="en-US" dirty="0"/>
          </a:p>
        </p:txBody>
      </p:sp>
      <p:pic>
        <p:nvPicPr>
          <p:cNvPr id="4" name="Picture 3"/>
          <p:cNvPicPr>
            <a:picLocks noChangeAspect="1"/>
          </p:cNvPicPr>
          <p:nvPr/>
        </p:nvPicPr>
        <p:blipFill>
          <a:blip r:embed="rId2"/>
          <a:stretch>
            <a:fillRect/>
          </a:stretch>
        </p:blipFill>
        <p:spPr>
          <a:xfrm>
            <a:off x="228600" y="1600200"/>
            <a:ext cx="8686800" cy="4867275"/>
          </a:xfrm>
          <a:prstGeom prst="rect">
            <a:avLst/>
          </a:prstGeom>
        </p:spPr>
      </p:pic>
    </p:spTree>
    <p:extLst>
      <p:ext uri="{BB962C8B-B14F-4D97-AF65-F5344CB8AC3E}">
        <p14:creationId xmlns:p14="http://schemas.microsoft.com/office/powerpoint/2010/main" val="27883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76200" y="152400"/>
            <a:ext cx="9067800" cy="1265238"/>
          </a:xfrm>
        </p:spPr>
        <p:txBody>
          <a:bodyPr>
            <a:normAutofit/>
          </a:bodyPr>
          <a:lstStyle/>
          <a:p>
            <a:r>
              <a:rPr lang="en-US" sz="3200" dirty="0" smtClean="0"/>
              <a:t>Explain what indicators allow you to know a chemical reaction has taken place.</a:t>
            </a:r>
            <a:endParaRPr lang="en-US" sz="3200" dirty="0"/>
          </a:p>
        </p:txBody>
      </p:sp>
      <p:pic>
        <p:nvPicPr>
          <p:cNvPr id="5" name="Picture 4"/>
          <p:cNvPicPr>
            <a:picLocks noChangeAspect="1"/>
          </p:cNvPicPr>
          <p:nvPr/>
        </p:nvPicPr>
        <p:blipFill>
          <a:blip r:embed="rId2"/>
          <a:stretch>
            <a:fillRect/>
          </a:stretch>
        </p:blipFill>
        <p:spPr>
          <a:xfrm>
            <a:off x="228600" y="1600200"/>
            <a:ext cx="8686800" cy="5105400"/>
          </a:xfrm>
          <a:prstGeom prst="rect">
            <a:avLst/>
          </a:prstGeom>
        </p:spPr>
      </p:pic>
    </p:spTree>
    <p:extLst>
      <p:ext uri="{BB962C8B-B14F-4D97-AF65-F5344CB8AC3E}">
        <p14:creationId xmlns:p14="http://schemas.microsoft.com/office/powerpoint/2010/main" val="366548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How are sedimentary rocks formed?</a:t>
            </a:r>
            <a:endParaRPr lang="en-US" dirty="0"/>
          </a:p>
        </p:txBody>
      </p:sp>
      <p:pic>
        <p:nvPicPr>
          <p:cNvPr id="4" name="Picture 3"/>
          <p:cNvPicPr>
            <a:picLocks noChangeAspect="1"/>
          </p:cNvPicPr>
          <p:nvPr/>
        </p:nvPicPr>
        <p:blipFill>
          <a:blip r:embed="rId2"/>
          <a:stretch>
            <a:fillRect/>
          </a:stretch>
        </p:blipFill>
        <p:spPr>
          <a:xfrm>
            <a:off x="457200" y="1600200"/>
            <a:ext cx="8229599" cy="5105400"/>
          </a:xfrm>
          <a:prstGeom prst="rect">
            <a:avLst/>
          </a:prstGeom>
        </p:spPr>
      </p:pic>
    </p:spTree>
    <p:extLst>
      <p:ext uri="{BB962C8B-B14F-4D97-AF65-F5344CB8AC3E}">
        <p14:creationId xmlns:p14="http://schemas.microsoft.com/office/powerpoint/2010/main" val="272624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How are metamorphic rocks formed?</a:t>
            </a:r>
            <a:endParaRPr lang="en-US" dirty="0"/>
          </a:p>
        </p:txBody>
      </p:sp>
      <p:pic>
        <p:nvPicPr>
          <p:cNvPr id="4" name="Picture 3"/>
          <p:cNvPicPr>
            <a:picLocks noChangeAspect="1"/>
          </p:cNvPicPr>
          <p:nvPr/>
        </p:nvPicPr>
        <p:blipFill>
          <a:blip r:embed="rId2"/>
          <a:stretch>
            <a:fillRect/>
          </a:stretch>
        </p:blipFill>
        <p:spPr>
          <a:xfrm>
            <a:off x="152400" y="1600200"/>
            <a:ext cx="8839200" cy="5105400"/>
          </a:xfrm>
          <a:prstGeom prst="rect">
            <a:avLst/>
          </a:prstGeom>
        </p:spPr>
      </p:pic>
    </p:spTree>
    <p:extLst>
      <p:ext uri="{BB962C8B-B14F-4D97-AF65-F5344CB8AC3E}">
        <p14:creationId xmlns:p14="http://schemas.microsoft.com/office/powerpoint/2010/main" val="233240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Resources to assist with research</a:t>
            </a:r>
            <a:endParaRPr lang="en-US" dirty="0"/>
          </a:p>
        </p:txBody>
      </p:sp>
      <p:sp>
        <p:nvSpPr>
          <p:cNvPr id="3" name="Rectangle 2"/>
          <p:cNvSpPr>
            <a:spLocks noGrp="1"/>
          </p:cNvSpPr>
          <p:nvPr>
            <p:ph idx="1"/>
          </p:nvPr>
        </p:nvSpPr>
        <p:spPr>
          <a:xfrm>
            <a:off x="457200" y="1600200"/>
            <a:ext cx="8686800" cy="4525963"/>
          </a:xfrm>
        </p:spPr>
        <p:txBody>
          <a:bodyPr>
            <a:normAutofit/>
          </a:bodyPr>
          <a:lstStyle/>
          <a:p>
            <a:r>
              <a:rPr lang="en-US" sz="4000" dirty="0" smtClean="0"/>
              <a:t>Textbook</a:t>
            </a:r>
          </a:p>
          <a:p>
            <a:r>
              <a:rPr lang="en-US" sz="4000" dirty="0" smtClean="0"/>
              <a:t>Science Journal</a:t>
            </a:r>
          </a:p>
          <a:p>
            <a:r>
              <a:rPr lang="en-US" sz="4000" dirty="0" smtClean="0">
                <a:hlinkClick r:id="rId3"/>
              </a:rPr>
              <a:t>www.coachpease.com</a:t>
            </a:r>
            <a:endParaRPr lang="en-US" sz="4000" dirty="0" smtClean="0"/>
          </a:p>
          <a:p>
            <a:r>
              <a:rPr lang="en-US" sz="4000" dirty="0" smtClean="0">
                <a:hlinkClick r:id="rId4"/>
              </a:rPr>
              <a:t>http://marshscience6.blogspot.com</a:t>
            </a:r>
            <a:endParaRPr lang="en-US" sz="4000"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How are igneous rocks formed?</a:t>
            </a:r>
            <a:endParaRPr lang="en-US" dirty="0"/>
          </a:p>
        </p:txBody>
      </p:sp>
      <p:pic>
        <p:nvPicPr>
          <p:cNvPr id="4" name="Picture 3"/>
          <p:cNvPicPr>
            <a:picLocks noChangeAspect="1"/>
          </p:cNvPicPr>
          <p:nvPr/>
        </p:nvPicPr>
        <p:blipFill>
          <a:blip r:embed="rId2"/>
          <a:stretch>
            <a:fillRect/>
          </a:stretch>
        </p:blipFill>
        <p:spPr>
          <a:xfrm>
            <a:off x="228600" y="1600200"/>
            <a:ext cx="8763000" cy="5105400"/>
          </a:xfrm>
          <a:prstGeom prst="rect">
            <a:avLst/>
          </a:prstGeom>
        </p:spPr>
      </p:pic>
    </p:spTree>
    <p:extLst>
      <p:ext uri="{BB962C8B-B14F-4D97-AF65-F5344CB8AC3E}">
        <p14:creationId xmlns:p14="http://schemas.microsoft.com/office/powerpoint/2010/main" val="246564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What is the Ring of Fire?</a:t>
            </a:r>
            <a:endParaRPr lang="en-US" dirty="0"/>
          </a:p>
        </p:txBody>
      </p:sp>
      <p:pic>
        <p:nvPicPr>
          <p:cNvPr id="4" name="Picture 3"/>
          <p:cNvPicPr>
            <a:picLocks noChangeAspect="1"/>
          </p:cNvPicPr>
          <p:nvPr/>
        </p:nvPicPr>
        <p:blipFill>
          <a:blip r:embed="rId2"/>
          <a:stretch>
            <a:fillRect/>
          </a:stretch>
        </p:blipFill>
        <p:spPr>
          <a:xfrm>
            <a:off x="228600" y="1600200"/>
            <a:ext cx="8686800" cy="5029200"/>
          </a:xfrm>
          <a:prstGeom prst="rect">
            <a:avLst/>
          </a:prstGeom>
        </p:spPr>
      </p:pic>
      <p:sp>
        <p:nvSpPr>
          <p:cNvPr id="6" name="Isosceles Triangle 5"/>
          <p:cNvSpPr/>
          <p:nvPr/>
        </p:nvSpPr>
        <p:spPr>
          <a:xfrm>
            <a:off x="5181600" y="6019800"/>
            <a:ext cx="609600" cy="381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5384800" y="6019800"/>
            <a:ext cx="3733800" cy="369332"/>
          </a:xfrm>
          <a:prstGeom prst="rect">
            <a:avLst/>
          </a:prstGeom>
          <a:noFill/>
        </p:spPr>
        <p:txBody>
          <a:bodyPr wrap="square" rtlCol="0">
            <a:spAutoFit/>
          </a:bodyPr>
          <a:lstStyle/>
          <a:p>
            <a:r>
              <a:rPr lang="en-US" dirty="0" smtClean="0">
                <a:ln>
                  <a:solidFill>
                    <a:schemeClr val="bg2"/>
                  </a:solidFill>
                </a:ln>
              </a:rPr>
              <a:t>Volcano Location</a:t>
            </a:r>
            <a:endParaRPr lang="en-US" dirty="0">
              <a:ln>
                <a:solidFill>
                  <a:schemeClr val="bg2"/>
                </a:solidFill>
              </a:ln>
            </a:endParaRPr>
          </a:p>
        </p:txBody>
      </p:sp>
    </p:spTree>
    <p:extLst>
      <p:ext uri="{BB962C8B-B14F-4D97-AF65-F5344CB8AC3E}">
        <p14:creationId xmlns:p14="http://schemas.microsoft.com/office/powerpoint/2010/main" val="143149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DAE1D9"/>
              </a:clrFrom>
              <a:clrTo>
                <a:srgbClr val="DAE1D9">
                  <a:alpha val="0"/>
                </a:srgbClr>
              </a:clrTo>
            </a:clrChange>
          </a:blip>
          <a:stretch>
            <a:fillRect/>
          </a:stretch>
        </p:blipFill>
        <p:spPr>
          <a:xfrm rot="20517306">
            <a:off x="-867162" y="1484189"/>
            <a:ext cx="13589114" cy="6398682"/>
          </a:xfrm>
          <a:prstGeom prst="rect">
            <a:avLst/>
          </a:prstGeom>
        </p:spPr>
      </p:pic>
      <p:sp>
        <p:nvSpPr>
          <p:cNvPr id="2" name="Rectangle 1"/>
          <p:cNvSpPr>
            <a:spLocks noGrp="1"/>
          </p:cNvSpPr>
          <p:nvPr>
            <p:ph type="title"/>
          </p:nvPr>
        </p:nvSpPr>
        <p:spPr>
          <a:xfrm>
            <a:off x="0" y="304800"/>
            <a:ext cx="8458200" cy="6248400"/>
          </a:xfrm>
        </p:spPr>
        <p:txBody>
          <a:bodyPr>
            <a:normAutofit/>
          </a:bodyPr>
          <a:lstStyle/>
          <a:p>
            <a:r>
              <a:rPr lang="en-US" sz="4400" dirty="0" smtClean="0">
                <a:ln w="19050">
                  <a:solidFill>
                    <a:schemeClr val="bg2"/>
                  </a:solidFill>
                </a:ln>
              </a:rPr>
              <a:t>Study, You Can Do This!</a:t>
            </a:r>
            <a:br>
              <a:rPr lang="en-US" sz="4400" dirty="0" smtClean="0">
                <a:ln w="19050">
                  <a:solidFill>
                    <a:schemeClr val="bg2"/>
                  </a:solidFill>
                </a:ln>
              </a:rPr>
            </a:br>
            <a:r>
              <a:rPr lang="en-US" sz="4400" dirty="0" smtClean="0">
                <a:ln w="19050">
                  <a:solidFill>
                    <a:schemeClr val="bg2"/>
                  </a:solidFill>
                </a:ln>
              </a:rPr>
              <a:t>Coach Pease believes in you!</a:t>
            </a:r>
            <a:r>
              <a:rPr lang="en-US" dirty="0" smtClean="0">
                <a:ln w="19050">
                  <a:solidFill>
                    <a:schemeClr val="bg2"/>
                  </a:solidFill>
                </a:ln>
              </a:rPr>
              <a:t/>
            </a:r>
            <a:br>
              <a:rPr lang="en-US" dirty="0" smtClean="0">
                <a:ln w="19050">
                  <a:solidFill>
                    <a:schemeClr val="bg2"/>
                  </a:solidFill>
                </a:ln>
              </a:rPr>
            </a:br>
            <a:r>
              <a:rPr lang="en-US" dirty="0">
                <a:ln w="19050">
                  <a:solidFill>
                    <a:schemeClr val="bg2"/>
                  </a:solidFill>
                </a:ln>
              </a:rPr>
              <a:t/>
            </a:r>
            <a:br>
              <a:rPr lang="en-US" dirty="0">
                <a:ln w="19050">
                  <a:solidFill>
                    <a:schemeClr val="bg2"/>
                  </a:solidFill>
                </a:ln>
              </a:rPr>
            </a:br>
            <a:r>
              <a:rPr lang="en-US" dirty="0" smtClean="0">
                <a:ln w="19050">
                  <a:solidFill>
                    <a:schemeClr val="bg2"/>
                  </a:solidFill>
                </a:ln>
              </a:rPr>
              <a:t/>
            </a:r>
            <a:br>
              <a:rPr lang="en-US" dirty="0" smtClean="0">
                <a:ln w="19050">
                  <a:solidFill>
                    <a:schemeClr val="bg2"/>
                  </a:solidFill>
                </a:ln>
              </a:rPr>
            </a:br>
            <a:endParaRPr lang="en-US" dirty="0">
              <a:ln w="19050">
                <a:solidFill>
                  <a:schemeClr val="bg2"/>
                </a:solidFill>
              </a:ln>
            </a:endParaRPr>
          </a:p>
        </p:txBody>
      </p:sp>
      <p:sp>
        <p:nvSpPr>
          <p:cNvPr id="4" name="TextBox 3"/>
          <p:cNvSpPr txBox="1"/>
          <p:nvPr/>
        </p:nvSpPr>
        <p:spPr>
          <a:xfrm>
            <a:off x="304800" y="1828800"/>
            <a:ext cx="8153400" cy="2123658"/>
          </a:xfrm>
          <a:prstGeom prst="rect">
            <a:avLst/>
          </a:prstGeom>
          <a:noFill/>
        </p:spPr>
        <p:txBody>
          <a:bodyPr wrap="square" rtlCol="0">
            <a:spAutoFit/>
          </a:bodyPr>
          <a:lstStyle/>
          <a:p>
            <a:r>
              <a:rPr lang="en-US" sz="4400" dirty="0">
                <a:ln w="19050">
                  <a:solidFill>
                    <a:schemeClr val="bg2"/>
                  </a:solidFill>
                </a:ln>
              </a:rPr>
              <a:t>Remember that the class with the highest </a:t>
            </a:r>
            <a:r>
              <a:rPr lang="en-US" sz="4400" dirty="0" smtClean="0">
                <a:ln w="19050">
                  <a:solidFill>
                    <a:schemeClr val="bg2"/>
                  </a:solidFill>
                </a:ln>
              </a:rPr>
              <a:t>average </a:t>
            </a:r>
            <a:r>
              <a:rPr lang="en-US" sz="4400" dirty="0">
                <a:ln w="19050">
                  <a:solidFill>
                    <a:schemeClr val="bg2"/>
                  </a:solidFill>
                </a:ln>
              </a:rPr>
              <a:t>will get a prize from me!!!!</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What are the three main types of rock that the rock cycle creates?</a:t>
            </a:r>
            <a:endParaRPr lang="en-US" dirty="0"/>
          </a:p>
        </p:txBody>
      </p:sp>
      <p:sp>
        <p:nvSpPr>
          <p:cNvPr id="3" name="Rectangle 2"/>
          <p:cNvSpPr>
            <a:spLocks noGrp="1"/>
          </p:cNvSpPr>
          <p:nvPr>
            <p:ph idx="1"/>
          </p:nvPr>
        </p:nvSpPr>
        <p:spPr/>
        <p:txBody>
          <a:bodyPr/>
          <a:lstStyle/>
          <a:p>
            <a:r>
              <a:rPr lang="en-US" dirty="0" smtClean="0"/>
              <a:t>Sedimentary</a:t>
            </a:r>
          </a:p>
          <a:p>
            <a:r>
              <a:rPr lang="en-US" dirty="0" smtClean="0"/>
              <a:t>Metamorphic</a:t>
            </a:r>
          </a:p>
          <a:p>
            <a:r>
              <a:rPr lang="en-US" dirty="0" smtClean="0"/>
              <a:t>Igneous</a:t>
            </a:r>
          </a:p>
          <a:p>
            <a:r>
              <a:rPr lang="en-US" dirty="0" smtClean="0"/>
              <a:t>Click on link below to see movie about rock cycle (6 mins long)</a:t>
            </a:r>
          </a:p>
          <a:p>
            <a:endParaRPr lang="en-US" dirty="0"/>
          </a:p>
        </p:txBody>
      </p:sp>
      <p:sp>
        <p:nvSpPr>
          <p:cNvPr id="4" name="Rectangle 3"/>
          <p:cNvSpPr/>
          <p:nvPr/>
        </p:nvSpPr>
        <p:spPr>
          <a:xfrm>
            <a:off x="457200" y="4038600"/>
            <a:ext cx="8534400" cy="923330"/>
          </a:xfrm>
          <a:prstGeom prst="rect">
            <a:avLst/>
          </a:prstGeom>
        </p:spPr>
        <p:txBody>
          <a:bodyPr wrap="square">
            <a:spAutoFit/>
          </a:bodyPr>
          <a:lstStyle/>
          <a:p>
            <a:r>
              <a:rPr lang="en-US" dirty="0">
                <a:hlinkClick r:id="rId3"/>
              </a:rPr>
              <a:t>https://video.search.yahoo.com/search/video;_ylt=AwrTcXqwUgNWWxMACZSJzbkF?p=rock+cycle&amp;fr=sfp&amp;fr2=p%3As%2Cv%3Ai%2Cm%3Apivot#action=view&amp;id=62&amp;vid=c61f08a247e859b65528b61e380382d1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What are tectonic plates?</a:t>
            </a:r>
            <a:endParaRPr lang="en-US" dirty="0"/>
          </a:p>
        </p:txBody>
      </p:sp>
      <p:pic>
        <p:nvPicPr>
          <p:cNvPr id="4" name="Picture 3"/>
          <p:cNvPicPr>
            <a:picLocks noChangeAspect="1"/>
          </p:cNvPicPr>
          <p:nvPr/>
        </p:nvPicPr>
        <p:blipFill>
          <a:blip r:embed="rId3"/>
          <a:stretch>
            <a:fillRect/>
          </a:stretch>
        </p:blipFill>
        <p:spPr>
          <a:xfrm rot="341849">
            <a:off x="5281400" y="1413896"/>
            <a:ext cx="3722007" cy="5437109"/>
          </a:xfrm>
          <a:prstGeom prst="rect">
            <a:avLst/>
          </a:prstGeom>
        </p:spPr>
      </p:pic>
      <p:sp>
        <p:nvSpPr>
          <p:cNvPr id="3" name="Rectangle 2"/>
          <p:cNvSpPr>
            <a:spLocks noGrp="1"/>
          </p:cNvSpPr>
          <p:nvPr>
            <p:ph idx="1"/>
          </p:nvPr>
        </p:nvSpPr>
        <p:spPr>
          <a:xfrm>
            <a:off x="0" y="1417638"/>
            <a:ext cx="5562600" cy="5440362"/>
          </a:xfrm>
        </p:spPr>
        <p:txBody>
          <a:bodyPr>
            <a:normAutofit fontScale="92500" lnSpcReduction="10000"/>
          </a:bodyPr>
          <a:lstStyle/>
          <a:p>
            <a:r>
              <a:rPr lang="en-US" sz="4000" dirty="0"/>
              <a:t>Tectonic plates are large plates of rock that make up the foundation of the Earth's crust and the shape of the continents. The tectonic plates comprise the bottom of the crust and the top of the Earth's mantle.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Convergent (subduction)</a:t>
            </a:r>
          </a:p>
          <a:p>
            <a:r>
              <a:rPr lang="en-US" sz="4000" dirty="0" smtClean="0"/>
              <a:t>Divergent (sea floor spreading)</a:t>
            </a:r>
            <a:endParaRPr lang="en-US" sz="4000" dirty="0"/>
          </a:p>
        </p:txBody>
      </p:sp>
      <p:sp>
        <p:nvSpPr>
          <p:cNvPr id="3" name="Title 2"/>
          <p:cNvSpPr>
            <a:spLocks noGrp="1"/>
          </p:cNvSpPr>
          <p:nvPr>
            <p:ph type="title"/>
          </p:nvPr>
        </p:nvSpPr>
        <p:spPr/>
        <p:txBody>
          <a:bodyPr>
            <a:normAutofit fontScale="90000"/>
          </a:bodyPr>
          <a:lstStyle/>
          <a:p>
            <a:r>
              <a:rPr lang="en-US" dirty="0" smtClean="0"/>
              <a:t>Volcanoes can be formed at what type of plate boundaries?</a:t>
            </a:r>
            <a:endParaRPr lang="en-US" dirty="0"/>
          </a:p>
        </p:txBody>
      </p:sp>
      <p:pic>
        <p:nvPicPr>
          <p:cNvPr id="4" name="Picture 3"/>
          <p:cNvPicPr>
            <a:picLocks noChangeAspect="1"/>
          </p:cNvPicPr>
          <p:nvPr/>
        </p:nvPicPr>
        <p:blipFill>
          <a:blip r:embed="rId2"/>
          <a:stretch>
            <a:fillRect/>
          </a:stretch>
        </p:blipFill>
        <p:spPr>
          <a:xfrm>
            <a:off x="152400" y="3048000"/>
            <a:ext cx="4495800" cy="3581400"/>
          </a:xfrm>
          <a:prstGeom prst="rect">
            <a:avLst/>
          </a:prstGeom>
        </p:spPr>
      </p:pic>
      <p:pic>
        <p:nvPicPr>
          <p:cNvPr id="5" name="Picture 4"/>
          <p:cNvPicPr>
            <a:picLocks noChangeAspect="1"/>
          </p:cNvPicPr>
          <p:nvPr/>
        </p:nvPicPr>
        <p:blipFill>
          <a:blip r:embed="rId3"/>
          <a:stretch>
            <a:fillRect/>
          </a:stretch>
        </p:blipFill>
        <p:spPr>
          <a:xfrm>
            <a:off x="4800600" y="3048000"/>
            <a:ext cx="4191000" cy="3581400"/>
          </a:xfrm>
          <a:prstGeom prst="rect">
            <a:avLst/>
          </a:prstGeom>
        </p:spPr>
      </p:pic>
    </p:spTree>
    <p:extLst>
      <p:ext uri="{BB962C8B-B14F-4D97-AF65-F5344CB8AC3E}">
        <p14:creationId xmlns:p14="http://schemas.microsoft.com/office/powerpoint/2010/main" val="391362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What is an atom?</a:t>
            </a:r>
            <a:endParaRPr lang="en-US" dirty="0"/>
          </a:p>
        </p:txBody>
      </p:sp>
      <p:sp>
        <p:nvSpPr>
          <p:cNvPr id="3" name="Rectangle 2"/>
          <p:cNvSpPr>
            <a:spLocks noGrp="1"/>
          </p:cNvSpPr>
          <p:nvPr>
            <p:ph idx="1"/>
          </p:nvPr>
        </p:nvSpPr>
        <p:spPr/>
        <p:txBody>
          <a:bodyPr>
            <a:normAutofit/>
          </a:bodyPr>
          <a:lstStyle/>
          <a:p>
            <a:r>
              <a:rPr lang="en-US" sz="4400" dirty="0"/>
              <a:t>Atoms are the basic building blocks of matter that make up everyday objects. </a:t>
            </a:r>
          </a:p>
        </p:txBody>
      </p:sp>
      <p:pic>
        <p:nvPicPr>
          <p:cNvPr id="4" name="Picture 3"/>
          <p:cNvPicPr>
            <a:picLocks noChangeAspect="1"/>
          </p:cNvPicPr>
          <p:nvPr/>
        </p:nvPicPr>
        <p:blipFill>
          <a:blip r:embed="rId3"/>
          <a:stretch>
            <a:fillRect/>
          </a:stretch>
        </p:blipFill>
        <p:spPr>
          <a:xfrm>
            <a:off x="304800" y="3810000"/>
            <a:ext cx="8686800" cy="2905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What is an element?</a:t>
            </a:r>
            <a:endParaRPr lang="en-US" dirty="0"/>
          </a:p>
        </p:txBody>
      </p:sp>
      <p:sp>
        <p:nvSpPr>
          <p:cNvPr id="3" name="Rectangle 2"/>
          <p:cNvSpPr>
            <a:spLocks noGrp="1"/>
          </p:cNvSpPr>
          <p:nvPr>
            <p:ph idx="1"/>
          </p:nvPr>
        </p:nvSpPr>
        <p:spPr>
          <a:xfrm>
            <a:off x="152400" y="1417638"/>
            <a:ext cx="5181600" cy="5257800"/>
          </a:xfrm>
        </p:spPr>
        <p:txBody>
          <a:bodyPr>
            <a:noAutofit/>
          </a:bodyPr>
          <a:lstStyle/>
          <a:p>
            <a:r>
              <a:rPr lang="en-US" sz="3600" dirty="0"/>
              <a:t>A substance that cannot be </a:t>
            </a:r>
            <a:r>
              <a:rPr lang="en-US" sz="3600" dirty="0" smtClean="0"/>
              <a:t>broken </a:t>
            </a:r>
            <a:r>
              <a:rPr lang="en-US" sz="3600" dirty="0"/>
              <a:t>into simpler substances by chemical </a:t>
            </a:r>
            <a:r>
              <a:rPr lang="en-US" sz="3600" dirty="0" smtClean="0"/>
              <a:t>means</a:t>
            </a:r>
          </a:p>
          <a:p>
            <a:r>
              <a:rPr lang="en-US" sz="3600" dirty="0" smtClean="0"/>
              <a:t>All atoms are the same type</a:t>
            </a:r>
          </a:p>
          <a:p>
            <a:r>
              <a:rPr lang="en-US" sz="3600" dirty="0" smtClean="0"/>
              <a:t>Example:  Mg / C / H</a:t>
            </a:r>
            <a:endParaRPr lang="en-US" sz="3600" dirty="0"/>
          </a:p>
        </p:txBody>
      </p:sp>
      <p:pic>
        <p:nvPicPr>
          <p:cNvPr id="4" name="Picture 3"/>
          <p:cNvPicPr>
            <a:picLocks noChangeAspect="1"/>
          </p:cNvPicPr>
          <p:nvPr/>
        </p:nvPicPr>
        <p:blipFill>
          <a:blip r:embed="rId3"/>
          <a:stretch>
            <a:fillRect/>
          </a:stretch>
        </p:blipFill>
        <p:spPr>
          <a:xfrm>
            <a:off x="5229225" y="1512888"/>
            <a:ext cx="3867150" cy="5162550"/>
          </a:xfrm>
          <a:prstGeom prst="rect">
            <a:avLst/>
          </a:prstGeom>
        </p:spPr>
      </p:pic>
      <p:sp>
        <p:nvSpPr>
          <p:cNvPr id="5" name="Down Arrow 4"/>
          <p:cNvSpPr/>
          <p:nvPr/>
        </p:nvSpPr>
        <p:spPr>
          <a:xfrm rot="2208624">
            <a:off x="11048564" y="548869"/>
            <a:ext cx="5334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Element</a:t>
            </a:r>
            <a:endParaRPr lang="en-US" dirty="0"/>
          </a:p>
        </p:txBody>
      </p:sp>
      <p:sp>
        <p:nvSpPr>
          <p:cNvPr id="6" name="Left Arrow 5"/>
          <p:cNvSpPr/>
          <p:nvPr/>
        </p:nvSpPr>
        <p:spPr>
          <a:xfrm rot="1725217" flipH="1">
            <a:off x="6813249" y="1827767"/>
            <a:ext cx="1523999"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title"/>
          </p:nvPr>
        </p:nvSpPr>
        <p:spPr>
          <a:xfrm>
            <a:off x="457200" y="121920"/>
            <a:ext cx="8229600" cy="1265238"/>
          </a:xfrm>
        </p:spPr>
        <p:txBody>
          <a:bodyPr/>
          <a:lstStyle/>
          <a:p>
            <a:r>
              <a:rPr lang="en-US" dirty="0" smtClean="0"/>
              <a:t>What is a compound?</a:t>
            </a:r>
            <a:endParaRPr lang="en-US" dirty="0"/>
          </a:p>
        </p:txBody>
      </p:sp>
      <p:sp>
        <p:nvSpPr>
          <p:cNvPr id="6" name="Rectangle 5"/>
          <p:cNvSpPr>
            <a:spLocks noGrp="1"/>
          </p:cNvSpPr>
          <p:nvPr>
            <p:ph idx="1"/>
          </p:nvPr>
        </p:nvSpPr>
        <p:spPr>
          <a:xfrm>
            <a:off x="152400" y="1600200"/>
            <a:ext cx="4876800" cy="5257800"/>
          </a:xfrm>
        </p:spPr>
        <p:txBody>
          <a:bodyPr>
            <a:normAutofit/>
          </a:bodyPr>
          <a:lstStyle/>
          <a:p>
            <a:r>
              <a:rPr lang="en-US" sz="4000" dirty="0"/>
              <a:t> A compound is a substance formed when two or more chemical elements are chemically bonded together</a:t>
            </a:r>
            <a:r>
              <a:rPr lang="en-US" sz="4000" dirty="0" smtClean="0"/>
              <a:t>.</a:t>
            </a:r>
          </a:p>
          <a:p>
            <a:r>
              <a:rPr lang="en-US" sz="4000" dirty="0" smtClean="0"/>
              <a:t>H + O = H</a:t>
            </a:r>
            <a:r>
              <a:rPr lang="en-US" sz="1600" dirty="0" smtClean="0"/>
              <a:t>2</a:t>
            </a:r>
            <a:r>
              <a:rPr lang="en-US" sz="4000" dirty="0" smtClean="0"/>
              <a:t>O</a:t>
            </a:r>
            <a:endParaRPr lang="en-US" sz="4000" dirty="0"/>
          </a:p>
        </p:txBody>
      </p:sp>
      <p:pic>
        <p:nvPicPr>
          <p:cNvPr id="2" name="Picture 1"/>
          <p:cNvPicPr>
            <a:picLocks noChangeAspect="1"/>
          </p:cNvPicPr>
          <p:nvPr/>
        </p:nvPicPr>
        <p:blipFill>
          <a:blip r:embed="rId3"/>
          <a:stretch>
            <a:fillRect/>
          </a:stretch>
        </p:blipFill>
        <p:spPr>
          <a:xfrm>
            <a:off x="5029200" y="1600200"/>
            <a:ext cx="3865199" cy="5163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A material made up of at least two different pure substances.</a:t>
            </a:r>
          </a:p>
        </p:txBody>
      </p:sp>
      <p:sp>
        <p:nvSpPr>
          <p:cNvPr id="3" name="Title 2"/>
          <p:cNvSpPr>
            <a:spLocks noGrp="1"/>
          </p:cNvSpPr>
          <p:nvPr>
            <p:ph type="title"/>
          </p:nvPr>
        </p:nvSpPr>
        <p:spPr/>
        <p:txBody>
          <a:bodyPr/>
          <a:lstStyle/>
          <a:p>
            <a:r>
              <a:rPr lang="en-US" dirty="0" smtClean="0"/>
              <a:t>What is a mixture?</a:t>
            </a:r>
            <a:endParaRPr lang="en-US" dirty="0"/>
          </a:p>
        </p:txBody>
      </p:sp>
      <p:pic>
        <p:nvPicPr>
          <p:cNvPr id="4" name="Picture 3"/>
          <p:cNvPicPr>
            <a:picLocks noChangeAspect="1"/>
          </p:cNvPicPr>
          <p:nvPr/>
        </p:nvPicPr>
        <p:blipFill>
          <a:blip r:embed="rId2"/>
          <a:stretch>
            <a:fillRect/>
          </a:stretch>
        </p:blipFill>
        <p:spPr>
          <a:xfrm>
            <a:off x="457200" y="2971800"/>
            <a:ext cx="8382000" cy="3562350"/>
          </a:xfrm>
          <a:prstGeom prst="rect">
            <a:avLst/>
          </a:prstGeom>
        </p:spPr>
      </p:pic>
    </p:spTree>
    <p:extLst>
      <p:ext uri="{BB962C8B-B14F-4D97-AF65-F5344CB8AC3E}">
        <p14:creationId xmlns:p14="http://schemas.microsoft.com/office/powerpoint/2010/main" val="7413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hool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B2178E4-2F0C-4A34-8B52-79BAFAEA72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Back-to-school presentation</Template>
  <TotalTime>0</TotalTime>
  <Words>386</Words>
  <Application>Microsoft Office PowerPoint</Application>
  <PresentationFormat>On-screen Show (4:3)</PresentationFormat>
  <Paragraphs>58</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Bleeding Cowboys</vt:lpstr>
      <vt:lpstr>Bookman Old Style</vt:lpstr>
      <vt:lpstr>Calibri</vt:lpstr>
      <vt:lpstr>Segoe Condensed</vt:lpstr>
      <vt:lpstr>schoolpresentation</vt:lpstr>
      <vt:lpstr>6th Grade Science 2015-2016</vt:lpstr>
      <vt:lpstr>Resources to assist with research</vt:lpstr>
      <vt:lpstr>What are the three main types of rock that the rock cycle creates?</vt:lpstr>
      <vt:lpstr>What are tectonic plates?</vt:lpstr>
      <vt:lpstr>Volcanoes can be formed at what type of plate boundaries?</vt:lpstr>
      <vt:lpstr>What is an atom?</vt:lpstr>
      <vt:lpstr>What is an element?</vt:lpstr>
      <vt:lpstr>What is a compound?</vt:lpstr>
      <vt:lpstr>What is a mixture?</vt:lpstr>
      <vt:lpstr>What are metals?</vt:lpstr>
      <vt:lpstr>What are some physical properties of metals?</vt:lpstr>
      <vt:lpstr>What are Non-metals?</vt:lpstr>
      <vt:lpstr>What are metalloids?</vt:lpstr>
      <vt:lpstr>What is potential energy?</vt:lpstr>
      <vt:lpstr>What is Kinetic Energy?</vt:lpstr>
      <vt:lpstr>Describe what a chemical change is.</vt:lpstr>
      <vt:lpstr>Explain what indicators allow you to know a chemical reaction has taken place.</vt:lpstr>
      <vt:lpstr>How are sedimentary rocks formed?</vt:lpstr>
      <vt:lpstr>How are metamorphic rocks formed?</vt:lpstr>
      <vt:lpstr>How are igneous rocks formed?</vt:lpstr>
      <vt:lpstr>What is the Ring of Fire?</vt:lpstr>
      <vt:lpstr>Study, You Can Do This! Coach Pease believes in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2015-09-24T00:45:44Z</dcterms:created>
  <dcterms:modified xsi:type="dcterms:W3CDTF">2015-11-04T16:48:54Z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TC101659619990</vt:lpwstr>
  </property>
</Properties>
</file>