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3"/>
  </p:notesMasterIdLst>
  <p:handoutMasterIdLst>
    <p:handoutMasterId r:id="rId24"/>
  </p:handoutMasterIdLst>
  <p:sldIdLst>
    <p:sldId id="256" r:id="rId3"/>
    <p:sldId id="262" r:id="rId4"/>
    <p:sldId id="257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721" autoAdjust="0"/>
  </p:normalViewPr>
  <p:slideViewPr>
    <p:cSldViewPr snapToGrid="0" showGuides="1">
      <p:cViewPr varScale="1">
        <p:scale>
          <a:sx n="87" d="100"/>
          <a:sy n="87" d="100"/>
        </p:scale>
        <p:origin x="48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50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1920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7117E-D58A-422A-A81B-362E9F2EA265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38575-B761-4121-A7E4-457BB626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64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52672-2D72-42C2-B0B5-4CADDCB794C9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BA502-DDEA-4552-B72A-9C62FF662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134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me 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32703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Category 1</a:t>
            </a:r>
            <a:endParaRPr lang="en-US" dirty="0"/>
          </a:p>
        </p:txBody>
      </p:sp>
      <p:sp>
        <p:nvSpPr>
          <p:cNvPr id="40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332703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45" name="Text Placeholder 7"/>
          <p:cNvSpPr>
            <a:spLocks noGrp="1"/>
          </p:cNvSpPr>
          <p:nvPr>
            <p:ph type="body" sz="quarter" idx="23" hasCustomPrompt="1"/>
          </p:nvPr>
        </p:nvSpPr>
        <p:spPr>
          <a:xfrm>
            <a:off x="332703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0" name="Text Placeholder 7"/>
          <p:cNvSpPr>
            <a:spLocks noGrp="1"/>
          </p:cNvSpPr>
          <p:nvPr>
            <p:ph type="body" sz="quarter" idx="28" hasCustomPrompt="1"/>
          </p:nvPr>
        </p:nvSpPr>
        <p:spPr>
          <a:xfrm>
            <a:off x="332703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5" name="Text Placeholder 7"/>
          <p:cNvSpPr>
            <a:spLocks noGrp="1"/>
          </p:cNvSpPr>
          <p:nvPr>
            <p:ph type="body" sz="quarter" idx="33" hasCustomPrompt="1"/>
          </p:nvPr>
        </p:nvSpPr>
        <p:spPr>
          <a:xfrm>
            <a:off x="332703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60" name="Text Placeholder 7"/>
          <p:cNvSpPr>
            <a:spLocks noGrp="1"/>
          </p:cNvSpPr>
          <p:nvPr>
            <p:ph type="body" sz="quarter" idx="38" hasCustomPrompt="1"/>
          </p:nvPr>
        </p:nvSpPr>
        <p:spPr>
          <a:xfrm>
            <a:off x="332703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36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689537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Category 2</a:t>
            </a:r>
            <a:endParaRPr lang="en-US" dirty="0"/>
          </a:p>
        </p:txBody>
      </p:sp>
      <p:sp>
        <p:nvSpPr>
          <p:cNvPr id="41" name="Text Placeholder 7"/>
          <p:cNvSpPr>
            <a:spLocks noGrp="1"/>
          </p:cNvSpPr>
          <p:nvPr>
            <p:ph type="body" sz="quarter" idx="19" hasCustomPrompt="1"/>
          </p:nvPr>
        </p:nvSpPr>
        <p:spPr>
          <a:xfrm>
            <a:off x="2689537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46" name="Text Placeholder 7"/>
          <p:cNvSpPr>
            <a:spLocks noGrp="1"/>
          </p:cNvSpPr>
          <p:nvPr>
            <p:ph type="body" sz="quarter" idx="24" hasCustomPrompt="1"/>
          </p:nvPr>
        </p:nvSpPr>
        <p:spPr>
          <a:xfrm>
            <a:off x="2689537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1" name="Text Placeholder 7"/>
          <p:cNvSpPr>
            <a:spLocks noGrp="1"/>
          </p:cNvSpPr>
          <p:nvPr>
            <p:ph type="body" sz="quarter" idx="29" hasCustomPrompt="1"/>
          </p:nvPr>
        </p:nvSpPr>
        <p:spPr>
          <a:xfrm>
            <a:off x="2689537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6" name="Text Placeholder 7"/>
          <p:cNvSpPr>
            <a:spLocks noGrp="1"/>
          </p:cNvSpPr>
          <p:nvPr>
            <p:ph type="body" sz="quarter" idx="34" hasCustomPrompt="1"/>
          </p:nvPr>
        </p:nvSpPr>
        <p:spPr>
          <a:xfrm>
            <a:off x="2689537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61" name="Text Placeholder 7"/>
          <p:cNvSpPr>
            <a:spLocks noGrp="1"/>
          </p:cNvSpPr>
          <p:nvPr>
            <p:ph type="body" sz="quarter" idx="39" hasCustomPrompt="1"/>
          </p:nvPr>
        </p:nvSpPr>
        <p:spPr>
          <a:xfrm>
            <a:off x="2689537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37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5046371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Category 3</a:t>
            </a:r>
            <a:endParaRPr lang="en-US" dirty="0"/>
          </a:p>
        </p:txBody>
      </p:sp>
      <p:sp>
        <p:nvSpPr>
          <p:cNvPr id="42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5046371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47" name="Text Placeholder 7"/>
          <p:cNvSpPr>
            <a:spLocks noGrp="1"/>
          </p:cNvSpPr>
          <p:nvPr>
            <p:ph type="body" sz="quarter" idx="25" hasCustomPrompt="1"/>
          </p:nvPr>
        </p:nvSpPr>
        <p:spPr>
          <a:xfrm>
            <a:off x="5046371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2" name="Text Placeholder 7"/>
          <p:cNvSpPr>
            <a:spLocks noGrp="1"/>
          </p:cNvSpPr>
          <p:nvPr>
            <p:ph type="body" sz="quarter" idx="30" hasCustomPrompt="1"/>
          </p:nvPr>
        </p:nvSpPr>
        <p:spPr>
          <a:xfrm>
            <a:off x="5046371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7" name="Text Placeholder 7"/>
          <p:cNvSpPr>
            <a:spLocks noGrp="1"/>
          </p:cNvSpPr>
          <p:nvPr>
            <p:ph type="body" sz="quarter" idx="35" hasCustomPrompt="1"/>
          </p:nvPr>
        </p:nvSpPr>
        <p:spPr>
          <a:xfrm>
            <a:off x="5046371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62" name="Text Placeholder 7"/>
          <p:cNvSpPr>
            <a:spLocks noGrp="1"/>
          </p:cNvSpPr>
          <p:nvPr>
            <p:ph type="body" sz="quarter" idx="40" hasCustomPrompt="1"/>
          </p:nvPr>
        </p:nvSpPr>
        <p:spPr>
          <a:xfrm>
            <a:off x="5046371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38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7403205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Category 4</a:t>
            </a:r>
            <a:endParaRPr lang="en-US" dirty="0"/>
          </a:p>
        </p:txBody>
      </p:sp>
      <p:sp>
        <p:nvSpPr>
          <p:cNvPr id="43" name="Text Placeholder 7"/>
          <p:cNvSpPr>
            <a:spLocks noGrp="1"/>
          </p:cNvSpPr>
          <p:nvPr>
            <p:ph type="body" sz="quarter" idx="21" hasCustomPrompt="1"/>
          </p:nvPr>
        </p:nvSpPr>
        <p:spPr>
          <a:xfrm>
            <a:off x="7403205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48" name="Text Placeholder 7"/>
          <p:cNvSpPr>
            <a:spLocks noGrp="1"/>
          </p:cNvSpPr>
          <p:nvPr>
            <p:ph type="body" sz="quarter" idx="26" hasCustomPrompt="1"/>
          </p:nvPr>
        </p:nvSpPr>
        <p:spPr>
          <a:xfrm>
            <a:off x="7403205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3" name="Text Placeholder 7"/>
          <p:cNvSpPr>
            <a:spLocks noGrp="1"/>
          </p:cNvSpPr>
          <p:nvPr>
            <p:ph type="body" sz="quarter" idx="31" hasCustomPrompt="1"/>
          </p:nvPr>
        </p:nvSpPr>
        <p:spPr>
          <a:xfrm>
            <a:off x="7403205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8" name="Text Placeholder 7"/>
          <p:cNvSpPr>
            <a:spLocks noGrp="1"/>
          </p:cNvSpPr>
          <p:nvPr>
            <p:ph type="body" sz="quarter" idx="36" hasCustomPrompt="1"/>
          </p:nvPr>
        </p:nvSpPr>
        <p:spPr>
          <a:xfrm>
            <a:off x="7403205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63" name="Text Placeholder 7"/>
          <p:cNvSpPr>
            <a:spLocks noGrp="1"/>
          </p:cNvSpPr>
          <p:nvPr>
            <p:ph type="body" sz="quarter" idx="41" hasCustomPrompt="1"/>
          </p:nvPr>
        </p:nvSpPr>
        <p:spPr>
          <a:xfrm>
            <a:off x="7403205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39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9760039" y="357393"/>
            <a:ext cx="2099258" cy="914400"/>
          </a:xfr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Category 5</a:t>
            </a:r>
            <a:endParaRPr lang="en-US" dirty="0"/>
          </a:p>
        </p:txBody>
      </p:sp>
      <p:sp>
        <p:nvSpPr>
          <p:cNvPr id="44" name="Text Placeholder 7"/>
          <p:cNvSpPr>
            <a:spLocks noGrp="1"/>
          </p:cNvSpPr>
          <p:nvPr>
            <p:ph type="body" sz="quarter" idx="22" hasCustomPrompt="1"/>
          </p:nvPr>
        </p:nvSpPr>
        <p:spPr>
          <a:xfrm>
            <a:off x="9760039" y="1516491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49" name="Text Placeholder 7"/>
          <p:cNvSpPr>
            <a:spLocks noGrp="1"/>
          </p:cNvSpPr>
          <p:nvPr>
            <p:ph type="body" sz="quarter" idx="27" hasCustomPrompt="1"/>
          </p:nvPr>
        </p:nvSpPr>
        <p:spPr>
          <a:xfrm>
            <a:off x="9760039" y="2533920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4" name="Text Placeholder 7"/>
          <p:cNvSpPr>
            <a:spLocks noGrp="1"/>
          </p:cNvSpPr>
          <p:nvPr>
            <p:ph type="body" sz="quarter" idx="32" hasCustomPrompt="1"/>
          </p:nvPr>
        </p:nvSpPr>
        <p:spPr>
          <a:xfrm>
            <a:off x="9760039" y="3551349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59" name="Text Placeholder 7"/>
          <p:cNvSpPr>
            <a:spLocks noGrp="1"/>
          </p:cNvSpPr>
          <p:nvPr>
            <p:ph type="body" sz="quarter" idx="37" hasCustomPrompt="1"/>
          </p:nvPr>
        </p:nvSpPr>
        <p:spPr>
          <a:xfrm>
            <a:off x="9760039" y="4568778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64" name="Text Placeholder 7"/>
          <p:cNvSpPr>
            <a:spLocks noGrp="1"/>
          </p:cNvSpPr>
          <p:nvPr>
            <p:ph type="body" sz="quarter" idx="42" hasCustomPrompt="1"/>
          </p:nvPr>
        </p:nvSpPr>
        <p:spPr>
          <a:xfrm>
            <a:off x="9760039" y="5586207"/>
            <a:ext cx="2099258" cy="914400"/>
          </a:xfr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400" baseline="0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33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You can type your own categories and points values in this game board.</a:t>
            </a:r>
          </a:p>
          <a:p>
            <a:pPr lvl="0">
              <a:spcBef>
                <a:spcPts val="1200"/>
              </a:spcBef>
            </a:pP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slides we’ve provided.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a dark box to go to that question,</a:t>
            </a:r>
            <a:r>
              <a:rPr lang="en-US" sz="1600" baseline="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then </a:t>
            </a: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click the large letter A graphic to reveal the answer. Click the triangle to return to this game board slide. </a:t>
            </a:r>
          </a:p>
          <a:p>
            <a:pPr lvl="0">
              <a:spcBef>
                <a:spcPts val="1200"/>
              </a:spcBef>
            </a:pPr>
            <a:endParaRPr lang="en-US" sz="1600" dirty="0" smtClean="0">
              <a:solidFill>
                <a:srgbClr val="7F7F7F"/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760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Q"/>
          <p:cNvSpPr txBox="1"/>
          <p:nvPr userDrawn="1"/>
        </p:nvSpPr>
        <p:spPr>
          <a:xfrm>
            <a:off x="-311286" y="-74768"/>
            <a:ext cx="3171219" cy="3017903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sz="36000" dirty="0" smtClean="0">
                <a:solidFill>
                  <a:schemeClr val="bg2">
                    <a:lumMod val="7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Q</a:t>
            </a:r>
          </a:p>
        </p:txBody>
      </p:sp>
      <p:sp>
        <p:nvSpPr>
          <p:cNvPr id="15" name="A"/>
          <p:cNvSpPr txBox="1"/>
          <p:nvPr userDrawn="1"/>
        </p:nvSpPr>
        <p:spPr>
          <a:xfrm>
            <a:off x="-252919" y="2729132"/>
            <a:ext cx="3112852" cy="3022139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sz="36000" dirty="0" smtClean="0">
                <a:solidFill>
                  <a:schemeClr val="bg2">
                    <a:lumMod val="75000"/>
                  </a:schemeClr>
                </a:solidFill>
                <a:latin typeface="Corbel" panose="020B0503020204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8" name="Question"/>
          <p:cNvSpPr>
            <a:spLocks noGrp="1"/>
          </p:cNvSpPr>
          <p:nvPr>
            <p:ph type="body" sz="quarter" idx="13" hasCustomPrompt="1"/>
          </p:nvPr>
        </p:nvSpPr>
        <p:spPr>
          <a:xfrm>
            <a:off x="2754489" y="1112051"/>
            <a:ext cx="7972719" cy="1727501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Type question here. </a:t>
            </a:r>
            <a:endParaRPr lang="en-US" dirty="0"/>
          </a:p>
        </p:txBody>
      </p:sp>
      <p:sp>
        <p:nvSpPr>
          <p:cNvPr id="9" name="Answer"/>
          <p:cNvSpPr>
            <a:spLocks noGrp="1"/>
          </p:cNvSpPr>
          <p:nvPr>
            <p:ph type="body" sz="quarter" idx="14" hasCustomPrompt="1"/>
          </p:nvPr>
        </p:nvSpPr>
        <p:spPr>
          <a:xfrm>
            <a:off x="2754489" y="3929975"/>
            <a:ext cx="7972719" cy="164361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200" baseline="0"/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Type answer here. Click the large letter A graphic to reveal the answer.</a:t>
            </a:r>
            <a:endParaRPr lang="en-US" dirty="0"/>
          </a:p>
        </p:txBody>
      </p:sp>
      <p:sp>
        <p:nvSpPr>
          <p:cNvPr id="2" name="Rectangle 1"/>
          <p:cNvSpPr/>
          <p:nvPr userDrawn="1"/>
        </p:nvSpPr>
        <p:spPr bwMode="invGray">
          <a:xfrm>
            <a:off x="0" y="5749805"/>
            <a:ext cx="12192000" cy="110819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oints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9109424" y="5900385"/>
            <a:ext cx="1897666" cy="781394"/>
          </a:xfrm>
        </p:spPr>
        <p:txBody>
          <a:bodyPr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4800" baseline="0">
                <a:solidFill>
                  <a:schemeClr val="tx1">
                    <a:alpha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3200"/>
            </a:lvl2pPr>
            <a:lvl3pPr marL="0" indent="0">
              <a:spcBef>
                <a:spcPts val="0"/>
              </a:spcBef>
              <a:buNone/>
              <a:defRPr sz="3200"/>
            </a:lvl3pPr>
            <a:lvl4pPr marL="0" indent="0">
              <a:spcBef>
                <a:spcPts val="0"/>
              </a:spcBef>
              <a:buNone/>
              <a:defRPr sz="3200"/>
            </a:lvl4pPr>
            <a:lvl5pPr marL="0" indent="0">
              <a:spcBef>
                <a:spcPts val="0"/>
              </a:spcBef>
              <a:buNone/>
              <a:defRPr sz="3200"/>
            </a:lvl5pPr>
            <a:lvl6pPr marL="0" indent="0">
              <a:spcBef>
                <a:spcPts val="0"/>
              </a:spcBef>
              <a:buNone/>
              <a:defRPr sz="3200"/>
            </a:lvl6pPr>
            <a:lvl7pPr marL="0" indent="0">
              <a:spcBef>
                <a:spcPts val="0"/>
              </a:spcBef>
              <a:buNone/>
              <a:defRPr sz="3200"/>
            </a:lvl7pPr>
            <a:lvl8pPr marL="0" indent="0">
              <a:spcBef>
                <a:spcPts val="0"/>
              </a:spcBef>
              <a:buNone/>
              <a:defRPr sz="3200"/>
            </a:lvl8pPr>
            <a:lvl9pPr marL="0" indent="0">
              <a:spcBef>
                <a:spcPts val="0"/>
              </a:spcBef>
              <a:buNone/>
              <a:defRPr sz="3200"/>
            </a:lvl9pPr>
          </a:lstStyle>
          <a:p>
            <a:pPr lvl="0"/>
            <a:r>
              <a:rPr lang="en-US" dirty="0" smtClean="0"/>
              <a:t>Points</a:t>
            </a:r>
            <a:endParaRPr lang="en-US" dirty="0"/>
          </a:p>
        </p:txBody>
      </p:sp>
      <p:sp>
        <p:nvSpPr>
          <p:cNvPr id="10" name="Back to game board">
            <a:hlinkClick r:id="rId2" action="ppaction://hlinksldjump"/>
          </p:cNvPr>
          <p:cNvSpPr/>
          <p:nvPr userDrawn="1"/>
        </p:nvSpPr>
        <p:spPr bwMode="invGray">
          <a:xfrm rot="16200000">
            <a:off x="169030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Category"/>
          <p:cNvSpPr>
            <a:spLocks noGrp="1"/>
          </p:cNvSpPr>
          <p:nvPr>
            <p:ph type="title" hasCustomPrompt="1"/>
          </p:nvPr>
        </p:nvSpPr>
        <p:spPr bwMode="auto">
          <a:xfrm>
            <a:off x="1133588" y="5900384"/>
            <a:ext cx="7969542" cy="78139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Type category here for reference</a:t>
            </a:r>
            <a:endParaRPr lang="en-US" dirty="0"/>
          </a:p>
        </p:txBody>
      </p:sp>
      <p:sp>
        <p:nvSpPr>
          <p:cNvPr id="14" name="Trigger answer reveal"/>
          <p:cNvSpPr/>
          <p:nvPr userDrawn="1"/>
        </p:nvSpPr>
        <p:spPr bwMode="invGray">
          <a:xfrm rot="5400000" flipH="1">
            <a:off x="11220383" y="5941115"/>
            <a:ext cx="795528" cy="685800"/>
          </a:xfrm>
          <a:prstGeom prst="triangle">
            <a:avLst/>
          </a:prstGeom>
          <a:solidFill>
            <a:srgbClr val="FFFFFF">
              <a:alpha val="13000"/>
            </a:srgb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Instructions"/>
          <p:cNvSpPr/>
          <p:nvPr userDrawn="1"/>
        </p:nvSpPr>
        <p:spPr>
          <a:xfrm>
            <a:off x="12307833" y="0"/>
            <a:ext cx="1853339" cy="6858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spcBef>
                <a:spcPts val="1200"/>
              </a:spcBef>
            </a:pP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 your questions and answers in the placeholders. You can add the category and points value at the bottom for reference.</a:t>
            </a:r>
          </a:p>
          <a:p>
            <a:pPr lvl="0">
              <a:spcBef>
                <a:spcPts val="1200"/>
              </a:spcBef>
            </a:pP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When you’re in slide show view, click the </a:t>
            </a:r>
            <a:r>
              <a:rPr lang="en-US" sz="1600" baseline="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right </a:t>
            </a:r>
            <a:r>
              <a:rPr lang="en-US" sz="1600" dirty="0" smtClean="0">
                <a:solidFill>
                  <a:srgbClr val="7F7F7F"/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triangle to reveal the answer. Click the left triangle to return to the game board slide. </a:t>
            </a:r>
          </a:p>
        </p:txBody>
      </p:sp>
    </p:spTree>
    <p:extLst>
      <p:ext uri="{BB962C8B-B14F-4D97-AF65-F5344CB8AC3E}">
        <p14:creationId xmlns:p14="http://schemas.microsoft.com/office/powerpoint/2010/main" val="407098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4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1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2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presetID="24" presetClass="emph" presetSubtype="0" fill="hold" nodeType="withEffect">
                  <p:stCondLst>
                    <p:cond delay="0"/>
                  </p:stCondLst>
                  <p:childTnLst>
                    <p:animClr clrSpc="hsl" dir="cw">
                      <p:cBhvr override="childStyle">
                        <p:cTn dur="250" fill="hold"/>
                        <p:tgtEl>
                          <p:spTgt spid="8"/>
                        </p:tgtEl>
                        <p:attrNameLst>
                          <p:attrName>style.color</p:attrName>
                        </p:attrNameLst>
                      </p:cBhvr>
                      <p:by>
                        <p:hsl h="0" s="-12549" l="-25098"/>
                      </p:by>
                    </p:animClr>
                    <p:animClr clrSpc="hsl" dir="cw">
                      <p:cBhvr>
                        <p:cTn dur="250" fill="hold"/>
                        <p:tgtEl>
                          <p:spTgt spid="8"/>
                        </p:tgtEl>
                        <p:attrNameLst>
                          <p:attrName>fillcolor</p:attrName>
                        </p:attrNameLst>
                      </p:cBhvr>
                      <p:by>
                        <p:hsl h="0" s="-12549" l="-25098"/>
                      </p:by>
                    </p:animClr>
                    <p:animClr clrSpc="hsl" dir="cw">
                      <p:cBhvr>
                        <p:cTn dur="250" fill="hold"/>
                        <p:tgtEl>
                          <p:spTgt spid="8"/>
                        </p:tgtEl>
                        <p:attrNameLst>
                          <p:attrName>stroke.color</p:attrName>
                        </p:attrNameLst>
                      </p:cBhvr>
                      <p:by>
                        <p:hsl h="0" s="-12549" l="-25098"/>
                      </p:by>
                    </p:animClr>
                    <p:set>
                      <p:cBhvr>
                        <p:cTn dur="250" fill="hold"/>
                        <p:tgtEl>
                          <p:spTgt spid="8"/>
                        </p:tgtEl>
                        <p:attrNameLst>
                          <p:attrName>fill.type</p:attrName>
                        </p:attrNameLst>
                      </p:cBhvr>
                      <p:to>
                        <p:strVal val="solid"/>
                      </p:to>
                    </p:set>
                  </p:childTnLst>
                </p:cTn>
              </p:par>
            </p:tnLst>
          </p:tmpl>
        </p:tmplLst>
      </p:bldP>
      <p:bldP spid="9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invGray">
          <a:xfrm>
            <a:off x="0" y="3372365"/>
            <a:ext cx="12192000" cy="187488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1133588" y="3522944"/>
            <a:ext cx="10828224" cy="1583628"/>
          </a:xfrm>
        </p:spPr>
        <p:txBody>
          <a:bodyPr>
            <a:normAutofit/>
          </a:bodyPr>
          <a:lstStyle>
            <a:lvl1pPr>
              <a:defRPr sz="5400" baseline="0"/>
            </a:lvl1pPr>
          </a:lstStyle>
          <a:p>
            <a:r>
              <a:rPr lang="en-US" dirty="0" smtClean="0"/>
              <a:t>Divider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1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3588" y="5900384"/>
            <a:ext cx="7969542" cy="781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588" y="1825625"/>
            <a:ext cx="10220212" cy="4074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1A184-F35B-4AFC-AC27-402630BF31EA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D9D6C-B21A-4AFF-BD71-9CA00C1F4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714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5" r:id="rId1"/>
    <p:sldLayoutId id="2147483658" r:id="rId2"/>
    <p:sldLayoutId id="2147483659" r:id="rId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>
              <a:alpha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6.xml"/><Relationship Id="rId3" Type="http://schemas.openxmlformats.org/officeDocument/2006/relationships/slide" Target="slide4.xml"/><Relationship Id="rId7" Type="http://schemas.openxmlformats.org/officeDocument/2006/relationships/slide" Target="slide9.xml"/><Relationship Id="rId12" Type="http://schemas.openxmlformats.org/officeDocument/2006/relationships/slide" Target="slide15.xml"/><Relationship Id="rId2" Type="http://schemas.openxmlformats.org/officeDocument/2006/relationships/slide" Target="slide3.xml"/><Relationship Id="rId16" Type="http://schemas.openxmlformats.org/officeDocument/2006/relationships/slide" Target="slide1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11" Type="http://schemas.openxmlformats.org/officeDocument/2006/relationships/slide" Target="slide13.xml"/><Relationship Id="rId5" Type="http://schemas.openxmlformats.org/officeDocument/2006/relationships/slide" Target="slide6.xml"/><Relationship Id="rId15" Type="http://schemas.openxmlformats.org/officeDocument/2006/relationships/slide" Target="slide18.xml"/><Relationship Id="rId10" Type="http://schemas.openxmlformats.org/officeDocument/2006/relationships/slide" Target="slide12.xml"/><Relationship Id="rId4" Type="http://schemas.openxmlformats.org/officeDocument/2006/relationships/slide" Target="slide5.xml"/><Relationship Id="rId9" Type="http://schemas.openxmlformats.org/officeDocument/2006/relationships/slide" Target="slide11.xml"/><Relationship Id="rId14" Type="http://schemas.openxmlformats.org/officeDocument/2006/relationships/slide" Target="slide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 Placeholder 11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Energy Transformation</a:t>
            </a:r>
            <a:endParaRPr lang="en-US" dirty="0"/>
          </a:p>
        </p:txBody>
      </p:sp>
      <p:sp>
        <p:nvSpPr>
          <p:cNvPr id="128" name="Text Placeholder 12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sldjump"/>
              </a:rPr>
              <a:t>10</a:t>
            </a:r>
            <a:endParaRPr lang="en-US" dirty="0"/>
          </a:p>
        </p:txBody>
      </p:sp>
      <p:sp>
        <p:nvSpPr>
          <p:cNvPr id="133" name="Text Placeholder 132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 smtClean="0">
                <a:hlinkClick r:id="rId3" action="ppaction://hlinksldjump"/>
              </a:rPr>
              <a:t>20</a:t>
            </a:r>
            <a:endParaRPr lang="en-US" dirty="0"/>
          </a:p>
        </p:txBody>
      </p:sp>
      <p:sp>
        <p:nvSpPr>
          <p:cNvPr id="138" name="Text Placeholder 13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 smtClean="0">
                <a:hlinkClick r:id="rId4" action="ppaction://hlinksldjump"/>
              </a:rPr>
              <a:t>30</a:t>
            </a:r>
            <a:endParaRPr lang="en-US" dirty="0"/>
          </a:p>
        </p:txBody>
      </p:sp>
      <p:sp>
        <p:nvSpPr>
          <p:cNvPr id="143" name="Text Placeholder 142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n-US" dirty="0" smtClean="0">
                <a:hlinkClick r:id="rId5" action="ppaction://hlinksldjump"/>
              </a:rPr>
              <a:t>40</a:t>
            </a:r>
            <a:endParaRPr lang="en-US" dirty="0"/>
          </a:p>
        </p:txBody>
      </p:sp>
      <p:sp>
        <p:nvSpPr>
          <p:cNvPr id="148" name="Text Placeholder 147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 dirty="0" smtClean="0">
                <a:hlinkClick r:id="rId6" action="ppaction://hlinksldjump"/>
              </a:rPr>
              <a:t>50</a:t>
            </a:r>
            <a:endParaRPr lang="en-US" dirty="0"/>
          </a:p>
        </p:txBody>
      </p:sp>
      <p:sp>
        <p:nvSpPr>
          <p:cNvPr id="119" name="Text Placeholder 11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Potential/ Kinetic Energy</a:t>
            </a:r>
            <a:endParaRPr lang="en-US" dirty="0"/>
          </a:p>
        </p:txBody>
      </p:sp>
      <p:sp>
        <p:nvSpPr>
          <p:cNvPr id="129" name="Text Placeholder 12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>
                <a:hlinkClick r:id="rId7" action="ppaction://hlinksldjump"/>
              </a:rPr>
              <a:t>10</a:t>
            </a:r>
            <a:endParaRPr lang="en-US" dirty="0"/>
          </a:p>
        </p:txBody>
      </p:sp>
      <p:sp>
        <p:nvSpPr>
          <p:cNvPr id="134" name="Text Placeholder 13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 smtClean="0">
                <a:hlinkClick r:id="rId8" action="ppaction://hlinksldjump"/>
              </a:rPr>
              <a:t>20</a:t>
            </a:r>
            <a:endParaRPr lang="en-US" dirty="0"/>
          </a:p>
        </p:txBody>
      </p:sp>
      <p:sp>
        <p:nvSpPr>
          <p:cNvPr id="139" name="Text Placeholder 138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 smtClean="0">
                <a:hlinkClick r:id="rId9" action="ppaction://hlinksldjump"/>
              </a:rPr>
              <a:t>30</a:t>
            </a:r>
            <a:endParaRPr lang="en-US" dirty="0"/>
          </a:p>
        </p:txBody>
      </p:sp>
      <p:sp>
        <p:nvSpPr>
          <p:cNvPr id="144" name="Text Placeholder 143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dirty="0" smtClean="0">
                <a:hlinkClick r:id="rId10" action="ppaction://hlinksldjump"/>
              </a:rPr>
              <a:t>40</a:t>
            </a:r>
            <a:endParaRPr lang="en-US" dirty="0"/>
          </a:p>
        </p:txBody>
      </p:sp>
      <p:sp>
        <p:nvSpPr>
          <p:cNvPr id="149" name="Text Placeholder 148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US" dirty="0" smtClean="0">
                <a:hlinkClick r:id="rId11" action="ppaction://hlinksldjump"/>
              </a:rPr>
              <a:t>50</a:t>
            </a:r>
            <a:endParaRPr lang="en-US" dirty="0"/>
          </a:p>
        </p:txBody>
      </p:sp>
      <p:sp>
        <p:nvSpPr>
          <p:cNvPr id="120" name="Text Placeholder 11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Speed</a:t>
            </a:r>
            <a:endParaRPr lang="en-US" dirty="0"/>
          </a:p>
        </p:txBody>
      </p:sp>
      <p:sp>
        <p:nvSpPr>
          <p:cNvPr id="130" name="Text Placeholder 12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>
                <a:hlinkClick r:id="rId12" action="ppaction://hlinksldjump"/>
              </a:rPr>
              <a:t>10</a:t>
            </a:r>
            <a:endParaRPr lang="en-US" dirty="0"/>
          </a:p>
        </p:txBody>
      </p:sp>
      <p:sp>
        <p:nvSpPr>
          <p:cNvPr id="135" name="Text Placeholder 13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 smtClean="0">
                <a:hlinkClick r:id="rId13" action="ppaction://hlinksldjump"/>
              </a:rPr>
              <a:t>20</a:t>
            </a:r>
            <a:endParaRPr lang="en-US" dirty="0"/>
          </a:p>
        </p:txBody>
      </p:sp>
      <p:sp>
        <p:nvSpPr>
          <p:cNvPr id="140" name="Text Placeholder 139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 smtClean="0">
                <a:hlinkClick r:id="rId14" action="ppaction://hlinksldjump"/>
              </a:rPr>
              <a:t>30</a:t>
            </a:r>
            <a:endParaRPr lang="en-US" dirty="0"/>
          </a:p>
        </p:txBody>
      </p:sp>
      <p:sp>
        <p:nvSpPr>
          <p:cNvPr id="145" name="Text Placeholder 144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 smtClean="0">
                <a:hlinkClick r:id="rId15" action="ppaction://hlinksldjump"/>
              </a:rPr>
              <a:t>40</a:t>
            </a:r>
            <a:endParaRPr lang="en-US" dirty="0"/>
          </a:p>
        </p:txBody>
      </p:sp>
      <p:sp>
        <p:nvSpPr>
          <p:cNvPr id="150" name="Text Placeholder 149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US" dirty="0" smtClean="0">
                <a:hlinkClick r:id="rId16" action="ppaction://hlinksldjump"/>
              </a:rPr>
              <a:t>50</a:t>
            </a:r>
            <a:endParaRPr lang="en-US" dirty="0"/>
          </a:p>
        </p:txBody>
      </p:sp>
      <p:sp>
        <p:nvSpPr>
          <p:cNvPr id="126" name="Text Placeholder 12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1" name="Text Placeholder 13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6" name="Text Placeholder 135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1" name="Text Placeholder 140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6" name="Text Placeholder 145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1" name="Text Placeholder 150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7" name="Text Placeholder 12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2" name="Text Placeholder 131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7" name="Text Placeholder 13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2" name="Text Placeholder 141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7" name="Text Placeholder 146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2" name="Text Placeholder 151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46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Category 2 question for 20 points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Explain what potential energy is.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2754489" y="3929975"/>
            <a:ext cx="9028208" cy="1643610"/>
          </a:xfrm>
        </p:spPr>
        <p:txBody>
          <a:bodyPr/>
          <a:lstStyle/>
          <a:p>
            <a:r>
              <a:rPr lang="en-US" dirty="0" smtClean="0"/>
              <a:t>20 point answer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Energy due to position  / stored energy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567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754489" y="1112051"/>
            <a:ext cx="9224151" cy="2597800"/>
          </a:xfrm>
        </p:spPr>
        <p:txBody>
          <a:bodyPr/>
          <a:lstStyle/>
          <a:p>
            <a:r>
              <a:rPr lang="en-US" dirty="0" smtClean="0"/>
              <a:t>Category 2 question for 30 points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If a person pulls a ball back to throw it, are they building potential or kinetic energy? Explain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2754489" y="3929975"/>
            <a:ext cx="9015145" cy="1643610"/>
          </a:xfrm>
        </p:spPr>
        <p:txBody>
          <a:bodyPr/>
          <a:lstStyle/>
          <a:p>
            <a:r>
              <a:rPr lang="en-US" dirty="0" smtClean="0"/>
              <a:t>30 point answer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Potential Energy / kinetic energy is being transferred into potential energy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439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754489" y="367468"/>
            <a:ext cx="9093522" cy="2491124"/>
          </a:xfrm>
        </p:spPr>
        <p:txBody>
          <a:bodyPr/>
          <a:lstStyle/>
          <a:p>
            <a:r>
              <a:rPr lang="en-US" dirty="0" smtClean="0"/>
              <a:t>Category 2 question for 40 points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At what point in a roller coaster would you have the most potential energy but the least kinetic energy? Explain why.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2754489" y="2756263"/>
            <a:ext cx="9437511" cy="3239588"/>
          </a:xfrm>
        </p:spPr>
        <p:txBody>
          <a:bodyPr/>
          <a:lstStyle/>
          <a:p>
            <a:r>
              <a:rPr lang="en-US" dirty="0" smtClean="0"/>
              <a:t>40 point answer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At the top of the tallest hill / built up potential as climbed up the hill, used kinetic energy to make the climb, the kinetic energy transferred to potential energy.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2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754488" y="-272375"/>
            <a:ext cx="9250277" cy="3929974"/>
          </a:xfrm>
        </p:spPr>
        <p:txBody>
          <a:bodyPr/>
          <a:lstStyle/>
          <a:p>
            <a:r>
              <a:rPr lang="en-US" dirty="0" smtClean="0"/>
              <a:t>Category 2 question for 50 points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If you threw a ball up into the air at what point in the ach/curve of it going up and back down would you have the most potential and the most kinetic energy? Draw to explain.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2754489" y="3239590"/>
            <a:ext cx="9250277" cy="2660794"/>
          </a:xfrm>
        </p:spPr>
        <p:txBody>
          <a:bodyPr/>
          <a:lstStyle/>
          <a:p>
            <a:r>
              <a:rPr lang="en-US" dirty="0" smtClean="0"/>
              <a:t>50 point answer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Most Potential at highest point in curve. Arch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Most kinetic at the end point in the down ward curve of the arch/curve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598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 questions follow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495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754489" y="1112051"/>
            <a:ext cx="7972719" cy="2310418"/>
          </a:xfrm>
        </p:spPr>
        <p:txBody>
          <a:bodyPr/>
          <a:lstStyle/>
          <a:p>
            <a:r>
              <a:rPr lang="en-US" dirty="0" smtClean="0"/>
              <a:t>Category 3 question for 10 points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What does the equation Distance / Time (distance divided by time) solve for?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10 point answer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Speed / Speed = Distance / Time 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mtClean="0"/>
              <a:t>10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295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754489" y="1112051"/>
            <a:ext cx="8989020" cy="2491124"/>
          </a:xfrm>
        </p:spPr>
        <p:txBody>
          <a:bodyPr/>
          <a:lstStyle/>
          <a:p>
            <a:r>
              <a:rPr lang="en-US" dirty="0" smtClean="0"/>
              <a:t>Category 3 question for 20 points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A car went 140 miles in 5 hours. What was the average speed of the car? Show your work (triangle)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2754489" y="3929975"/>
            <a:ext cx="9289465" cy="1643610"/>
          </a:xfrm>
        </p:spPr>
        <p:txBody>
          <a:bodyPr/>
          <a:lstStyle/>
          <a:p>
            <a:r>
              <a:rPr lang="en-US" dirty="0" smtClean="0"/>
              <a:t>20 point answer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140 miles / 5 hours  = 28 m/</a:t>
            </a:r>
            <a:r>
              <a:rPr lang="en-US" sz="4000" dirty="0" err="1" smtClean="0">
                <a:solidFill>
                  <a:srgbClr val="FF99CC"/>
                </a:solidFill>
              </a:rPr>
              <a:t>hr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671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754489" y="1112051"/>
            <a:ext cx="8962894" cy="2702303"/>
          </a:xfrm>
        </p:spPr>
        <p:txBody>
          <a:bodyPr/>
          <a:lstStyle/>
          <a:p>
            <a:r>
              <a:rPr lang="en-US" dirty="0" smtClean="0"/>
              <a:t>Category 3 question for 30 points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A boy stepped up the start line and ran 100 meters in 20 seconds. Where was his point of reference?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30 point answer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The starting line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86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754489" y="248195"/>
            <a:ext cx="9276402" cy="3474720"/>
          </a:xfrm>
        </p:spPr>
        <p:txBody>
          <a:bodyPr/>
          <a:lstStyle/>
          <a:p>
            <a:r>
              <a:rPr lang="en-US" dirty="0" smtClean="0"/>
              <a:t>Category 3 question for 40 points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A car is traveling to the mall at 55m/hr.  It has to stop for a red light for 1 minute and then it continues on at 55m/hr.  Explain why her overall average speed would be less then 55m/hr.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2754489" y="3566160"/>
            <a:ext cx="9119648" cy="2129245"/>
          </a:xfrm>
        </p:spPr>
        <p:txBody>
          <a:bodyPr/>
          <a:lstStyle/>
          <a:p>
            <a:r>
              <a:rPr lang="en-US" dirty="0" smtClean="0"/>
              <a:t>40 point answer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The total distance the car traveled was less then the total time it took the car to get to the mall.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08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754489" y="1112051"/>
            <a:ext cx="9158837" cy="2817923"/>
          </a:xfrm>
        </p:spPr>
        <p:txBody>
          <a:bodyPr/>
          <a:lstStyle/>
          <a:p>
            <a:r>
              <a:rPr lang="en-US" dirty="0" smtClean="0"/>
              <a:t>Category 3 question for 50 points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When looking at a distance/time graph you notice that the line is curving up.  What does this tell us about the movement of the car’s speed?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50 point answer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The speed is gradually increasing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322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Transformation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30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6531429" y="-353128"/>
            <a:ext cx="5342705" cy="7002122"/>
          </a:xfrm>
        </p:spPr>
        <p:txBody>
          <a:bodyPr/>
          <a:lstStyle/>
          <a:p>
            <a:r>
              <a:rPr lang="en-US" sz="4400" dirty="0" smtClean="0">
                <a:solidFill>
                  <a:srgbClr val="FF99CC"/>
                </a:solidFill>
              </a:rPr>
              <a:t>Explain 2 ways you will prepare for the district test.  If you say study then explain how you will study.</a:t>
            </a:r>
            <a:endParaRPr lang="en-US" sz="4400" dirty="0">
              <a:solidFill>
                <a:srgbClr val="FF99CC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27" y="-222069"/>
            <a:ext cx="6418762" cy="7080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269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Energy Transformation question for 10 points</a:t>
            </a:r>
          </a:p>
          <a:p>
            <a:r>
              <a:rPr lang="en-US" sz="4000" dirty="0" smtClean="0"/>
              <a:t>What is an energy transformation?</a:t>
            </a:r>
            <a:endParaRPr lang="en-US" sz="4000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10 point answer</a:t>
            </a:r>
          </a:p>
          <a:p>
            <a:r>
              <a:rPr lang="en-US" sz="4000" dirty="0" smtClean="0"/>
              <a:t>Energy changes from one form of energy to another form of energy.</a:t>
            </a:r>
            <a:endParaRPr lang="en-US" sz="4000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mtClean="0"/>
              <a:t>10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Category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63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754489" y="1112051"/>
            <a:ext cx="9145774" cy="2817923"/>
          </a:xfrm>
        </p:spPr>
        <p:txBody>
          <a:bodyPr/>
          <a:lstStyle/>
          <a:p>
            <a:r>
              <a:rPr lang="en-US" dirty="0" smtClean="0"/>
              <a:t>Category 1 question for 20 points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What law explain how energy can not be created nor destroyed, it can only change forms?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20 point answer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The law of conservation of Energy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12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754489" y="1112051"/>
            <a:ext cx="9145774" cy="1727501"/>
          </a:xfrm>
        </p:spPr>
        <p:txBody>
          <a:bodyPr/>
          <a:lstStyle/>
          <a:p>
            <a:r>
              <a:rPr lang="en-US" dirty="0" smtClean="0"/>
              <a:t>Category 1 question for 30 points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Explain the energy transformation that happens when a flashlight is turned on.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2754489" y="3929975"/>
            <a:ext cx="9145774" cy="1643610"/>
          </a:xfrm>
        </p:spPr>
        <p:txBody>
          <a:bodyPr/>
          <a:lstStyle/>
          <a:p>
            <a:r>
              <a:rPr lang="en-US" dirty="0" smtClean="0"/>
              <a:t>30 point answer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CHEMICAL ENERGY TO ELECTRICAL ENERGY TO LIGHT &amp; HEAT ENERGY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1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754489" y="1112051"/>
            <a:ext cx="9093522" cy="2491124"/>
          </a:xfrm>
        </p:spPr>
        <p:txBody>
          <a:bodyPr/>
          <a:lstStyle/>
          <a:p>
            <a:r>
              <a:rPr lang="en-US" dirty="0" smtClean="0"/>
              <a:t>Category 1 question for 40 points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What part of the energy transformation in a flashlight would be considered as thermal energy? Explain How.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2754489" y="3929975"/>
            <a:ext cx="8910642" cy="1643610"/>
          </a:xfrm>
        </p:spPr>
        <p:txBody>
          <a:bodyPr/>
          <a:lstStyle/>
          <a:p>
            <a:r>
              <a:rPr lang="en-US" dirty="0" smtClean="0"/>
              <a:t>40 point answer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Heat energy produced by the light bulb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731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754489" y="1112051"/>
            <a:ext cx="9171900" cy="2491124"/>
          </a:xfrm>
        </p:spPr>
        <p:txBody>
          <a:bodyPr/>
          <a:lstStyle/>
          <a:p>
            <a:r>
              <a:rPr lang="en-US" dirty="0" smtClean="0"/>
              <a:t>Category 1 question for 50 points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Explain / draw the energy transformation that takes place when a battery operated fan is turned on.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2754489" y="3929975"/>
            <a:ext cx="8858391" cy="1643610"/>
          </a:xfrm>
        </p:spPr>
        <p:txBody>
          <a:bodyPr/>
          <a:lstStyle/>
          <a:p>
            <a:r>
              <a:rPr lang="en-US" dirty="0" smtClean="0"/>
              <a:t>50 point answer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Chemical energy to electrical energy to kinetic energy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50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15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17" y="3522944"/>
            <a:ext cx="11791995" cy="1583628"/>
          </a:xfrm>
        </p:spPr>
        <p:txBody>
          <a:bodyPr/>
          <a:lstStyle/>
          <a:p>
            <a:r>
              <a:rPr lang="en-US" dirty="0" smtClean="0"/>
              <a:t>Potential / Kinetic Energy questions follow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97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Category 2 question for 10 points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Explain what kinetic energy is.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10 point answer</a:t>
            </a:r>
          </a:p>
          <a:p>
            <a:r>
              <a:rPr lang="en-US" sz="4000" dirty="0" smtClean="0">
                <a:solidFill>
                  <a:srgbClr val="FF99CC"/>
                </a:solidFill>
              </a:rPr>
              <a:t>Energy in motion</a:t>
            </a:r>
            <a:endParaRPr lang="en-US" sz="4000" dirty="0">
              <a:solidFill>
                <a:srgbClr val="FF99CC"/>
              </a:solidFill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smtClean="0"/>
              <a:t>10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75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Game Board 16x9">
  <a:themeElements>
    <a:clrScheme name="Game Bo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8496B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>
            <a:lumMod val="60000"/>
            <a:lumOff val="40000"/>
          </a:schemeClr>
        </a:solidFill>
        <a:ln>
          <a:solidFill>
            <a:schemeClr val="bg2">
              <a:lumMod val="60000"/>
              <a:lumOff val="40000"/>
            </a:schemeClr>
          </a:solidFill>
        </a:ln>
      </a:spPr>
      <a:bodyPr rtlCol="0" anchor="ctr"/>
      <a:lstStyle>
        <a:defPPr algn="ctr">
          <a:lnSpc>
            <a:spcPct val="90000"/>
          </a:lnSpc>
          <a:defRPr sz="2400" dirty="0" smtClean="0">
            <a:solidFill>
              <a:schemeClr val="bg2">
                <a:lumMod val="50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GameBoard_16x9.potx" id="{9EA11A30-5B56-475A-8F8F-B9C431FE8468}" vid="{E3D712D3-90DA-42E1-8FF5-E72DB3B5833F}"/>
    </a:ext>
  </a:extLst>
</a:theme>
</file>

<file path=ppt/theme/theme2.xml><?xml version="1.0" encoding="utf-8"?>
<a:theme xmlns:a="http://schemas.openxmlformats.org/drawingml/2006/main" name="Office Theme">
  <a:themeElements>
    <a:clrScheme name="Game Bo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8496B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ame Board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8496B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5A615D8-B8BD-46C7-B02E-9D0A6A072F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Quiz show game (Q and A background, widescreen)</Template>
  <TotalTime>0</TotalTime>
  <Words>700</Words>
  <Application>Microsoft Office PowerPoint</Application>
  <PresentationFormat>Widescreen</PresentationFormat>
  <Paragraphs>113</Paragraphs>
  <Slides>20</Slides>
  <Notes>0</Notes>
  <HiddenSlides>18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Corbel</vt:lpstr>
      <vt:lpstr>Game Board 16x9</vt:lpstr>
      <vt:lpstr>PowerPoint Presentation</vt:lpstr>
      <vt:lpstr>Energy Transformation Questions</vt:lpstr>
      <vt:lpstr>Category 1</vt:lpstr>
      <vt:lpstr>Category 1</vt:lpstr>
      <vt:lpstr>Category 1</vt:lpstr>
      <vt:lpstr>Category 1</vt:lpstr>
      <vt:lpstr>Category 1</vt:lpstr>
      <vt:lpstr>Potential / Kinetic Energy questions follow</vt:lpstr>
      <vt:lpstr>Category 2</vt:lpstr>
      <vt:lpstr>Category 2</vt:lpstr>
      <vt:lpstr>Category 2</vt:lpstr>
      <vt:lpstr>Category 2</vt:lpstr>
      <vt:lpstr>Category 2</vt:lpstr>
      <vt:lpstr>Speed questions follow</vt:lpstr>
      <vt:lpstr>Category 3</vt:lpstr>
      <vt:lpstr>Category 3</vt:lpstr>
      <vt:lpstr>Category 3</vt:lpstr>
      <vt:lpstr>Category 3</vt:lpstr>
      <vt:lpstr>Category 3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2016-10-30T17:34:33Z</dcterms:created>
  <dcterms:modified xsi:type="dcterms:W3CDTF">2016-10-31T17:31:47Z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TC040014389991</vt:lpwstr>
  </property>
</Properties>
</file>