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12192000" cy="6858000"/>
  <p:notesSz cx="6858000" cy="93138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4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E83C5-6C78-4AA8-ADEA-3C6A83C1B0AD}" type="datetimeFigureOut">
              <a:rPr lang="en-US" smtClean="0"/>
              <a:t>8/12/2014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0EC69-002D-4C45-B017-26A4D2BF58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133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E83C5-6C78-4AA8-ADEA-3C6A83C1B0AD}" type="datetimeFigureOut">
              <a:rPr lang="en-US" smtClean="0"/>
              <a:t>8/12/2014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0EC69-002D-4C45-B017-26A4D2BF58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540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E83C5-6C78-4AA8-ADEA-3C6A83C1B0AD}" type="datetimeFigureOut">
              <a:rPr lang="en-US" smtClean="0"/>
              <a:t>8/12/2014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0EC69-002D-4C45-B017-26A4D2BF58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132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E83C5-6C78-4AA8-ADEA-3C6A83C1B0AD}" type="datetimeFigureOut">
              <a:rPr lang="en-US" smtClean="0"/>
              <a:t>8/12/2014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0EC69-002D-4C45-B017-26A4D2BF58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914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E83C5-6C78-4AA8-ADEA-3C6A83C1B0AD}" type="datetimeFigureOut">
              <a:rPr lang="en-US" smtClean="0"/>
              <a:t>8/12/2014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0EC69-002D-4C45-B017-26A4D2BF58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03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E83C5-6C78-4AA8-ADEA-3C6A83C1B0AD}" type="datetimeFigureOut">
              <a:rPr lang="en-US" smtClean="0"/>
              <a:t>8/12/2014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0EC69-002D-4C45-B017-26A4D2BF58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442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E83C5-6C78-4AA8-ADEA-3C6A83C1B0AD}" type="datetimeFigureOut">
              <a:rPr lang="en-US" smtClean="0"/>
              <a:t>8/12/2014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0EC69-002D-4C45-B017-26A4D2BF58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277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E83C5-6C78-4AA8-ADEA-3C6A83C1B0AD}" type="datetimeFigureOut">
              <a:rPr lang="en-US" smtClean="0"/>
              <a:t>8/12/2014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0EC69-002D-4C45-B017-26A4D2BF58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785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E83C5-6C78-4AA8-ADEA-3C6A83C1B0AD}" type="datetimeFigureOut">
              <a:rPr lang="en-US" smtClean="0"/>
              <a:t>8/12/2014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0EC69-002D-4C45-B017-26A4D2BF58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329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E83C5-6C78-4AA8-ADEA-3C6A83C1B0AD}" type="datetimeFigureOut">
              <a:rPr lang="en-US" smtClean="0"/>
              <a:t>8/12/2014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0EC69-002D-4C45-B017-26A4D2BF58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846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E83C5-6C78-4AA8-ADEA-3C6A83C1B0AD}" type="datetimeFigureOut">
              <a:rPr lang="en-US" smtClean="0"/>
              <a:t>8/12/2014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0EC69-002D-4C45-B017-26A4D2BF58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799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EE83C5-6C78-4AA8-ADEA-3C6A83C1B0AD}" type="datetimeFigureOut">
              <a:rPr lang="en-US" smtClean="0"/>
              <a:t>8/12/2014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0EC69-002D-4C45-B017-26A4D2BF58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406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95084"/>
            <a:ext cx="9144000" cy="1311744"/>
          </a:xfrm>
        </p:spPr>
        <p:txBody>
          <a:bodyPr>
            <a:normAutofit/>
          </a:bodyPr>
          <a:lstStyle/>
          <a:p>
            <a:r>
              <a:rPr lang="en-US" sz="7200" u="sng" dirty="0" smtClean="0">
                <a:latin typeface="Arial Black" panose="020B0A04020102020204" pitchFamily="34" charset="0"/>
              </a:rPr>
              <a:t>Fire Extinguisher</a:t>
            </a:r>
            <a:endParaRPr lang="en-US" sz="7200" u="sng" dirty="0">
              <a:latin typeface="Arial Black" panose="020B0A040201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3639" y="1764406"/>
            <a:ext cx="5087155" cy="3493394"/>
          </a:xfrm>
        </p:spPr>
        <p:txBody>
          <a:bodyPr>
            <a:noAutofit/>
          </a:bodyPr>
          <a:lstStyle/>
          <a:p>
            <a:r>
              <a:rPr lang="en-US" sz="4800" dirty="0" smtClean="0"/>
              <a:t>a portable device that discharges a jet of water, foam, gas, or other material to extinguish a fire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0794" y="1416676"/>
            <a:ext cx="6246254" cy="5280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235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7200" u="sng" dirty="0" smtClean="0"/>
              <a:t>Matter</a:t>
            </a:r>
            <a:endParaRPr lang="en-US" sz="7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456" y="1325563"/>
            <a:ext cx="6387921" cy="4851400"/>
          </a:xfrm>
        </p:spPr>
        <p:txBody>
          <a:bodyPr>
            <a:normAutofit lnSpcReduction="10000"/>
          </a:bodyPr>
          <a:lstStyle/>
          <a:p>
            <a:r>
              <a:rPr lang="en-US" sz="4800" dirty="0" smtClean="0"/>
              <a:t>physical substance in general, as distinct from mind and spirit; (in physics) that which occupies space and possesses rest mass, especially as distinct from energy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6724" y="1325563"/>
            <a:ext cx="5508328" cy="5963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9250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u="sng" dirty="0" smtClean="0"/>
              <a:t>Physical Property</a:t>
            </a:r>
            <a:endParaRPr lang="en-US" sz="7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608" y="1825625"/>
            <a:ext cx="5512158" cy="4351338"/>
          </a:xfrm>
        </p:spPr>
        <p:txBody>
          <a:bodyPr>
            <a:normAutofit lnSpcReduction="10000"/>
          </a:bodyPr>
          <a:lstStyle/>
          <a:p>
            <a:r>
              <a:rPr lang="en-US" sz="4800" dirty="0" smtClean="0"/>
              <a:t>Property of matter that can be observed without changing the composition or identity of the matter.</a:t>
            </a:r>
            <a:endParaRPr lang="en-US" sz="4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2767" y="1825625"/>
            <a:ext cx="9285666" cy="461493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237843" y="1690688"/>
            <a:ext cx="1060174" cy="51673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5305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u="sng" dirty="0" smtClean="0"/>
              <a:t>Hardness</a:t>
            </a:r>
            <a:endParaRPr lang="en-US" sz="7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356538" cy="4351338"/>
          </a:xfrm>
        </p:spPr>
        <p:txBody>
          <a:bodyPr>
            <a:normAutofit/>
          </a:bodyPr>
          <a:lstStyle/>
          <a:p>
            <a:r>
              <a:rPr lang="en-US" sz="4800" dirty="0" smtClean="0"/>
              <a:t>Ability of a mineral to resist scratching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825625"/>
            <a:ext cx="5816958" cy="465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6370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u="sng" dirty="0" smtClean="0"/>
              <a:t>Color</a:t>
            </a:r>
            <a:endParaRPr lang="en-US" sz="7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246" y="1825625"/>
            <a:ext cx="5872766" cy="4351338"/>
          </a:xfrm>
        </p:spPr>
        <p:txBody>
          <a:bodyPr>
            <a:normAutofit lnSpcReduction="10000"/>
          </a:bodyPr>
          <a:lstStyle/>
          <a:p>
            <a:r>
              <a:rPr lang="en-US" sz="4800" dirty="0" smtClean="0"/>
              <a:t>the property possessed by an object of producing different sensations on the eye as a result of the way the object reflects or emits light.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7131" y="1690687"/>
            <a:ext cx="5224463" cy="4581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5266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u="sng" dirty="0" smtClean="0"/>
              <a:t>Luster</a:t>
            </a:r>
            <a:endParaRPr lang="en-US" sz="7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201992" cy="4351338"/>
          </a:xfrm>
        </p:spPr>
        <p:txBody>
          <a:bodyPr>
            <a:normAutofit/>
          </a:bodyPr>
          <a:lstStyle/>
          <a:p>
            <a:r>
              <a:rPr lang="en-US" sz="4800" dirty="0" smtClean="0"/>
              <a:t>How the surface of a mineral appears when it reflects light (shiny or dull)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0344" y="1690688"/>
            <a:ext cx="5743977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1416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u="sng" dirty="0" smtClean="0"/>
              <a:t>Streak</a:t>
            </a:r>
            <a:endParaRPr lang="en-US" sz="7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111839" cy="4351338"/>
          </a:xfrm>
        </p:spPr>
        <p:txBody>
          <a:bodyPr>
            <a:normAutofit/>
          </a:bodyPr>
          <a:lstStyle/>
          <a:p>
            <a:r>
              <a:rPr lang="en-US" sz="4800" dirty="0" smtClean="0"/>
              <a:t>The color of a mineral seen when rubbed on a streak plate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0039" y="1690687"/>
            <a:ext cx="5898524" cy="4877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4628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u="sng" dirty="0" smtClean="0"/>
              <a:t>Density</a:t>
            </a:r>
            <a:endParaRPr lang="en-US" sz="7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852" y="1825625"/>
            <a:ext cx="5640946" cy="4351338"/>
          </a:xfrm>
        </p:spPr>
        <p:txBody>
          <a:bodyPr>
            <a:normAutofit/>
          </a:bodyPr>
          <a:lstStyle/>
          <a:p>
            <a:r>
              <a:rPr lang="en-US" sz="4800" dirty="0" smtClean="0"/>
              <a:t>The amount of matter that will fit into a given amount of space</a:t>
            </a:r>
          </a:p>
          <a:p>
            <a:r>
              <a:rPr lang="en-US" sz="4800" dirty="0" smtClean="0"/>
              <a:t>Density = mass / volume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7817" y="1825625"/>
            <a:ext cx="6130746" cy="4794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8237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u="sng" dirty="0" smtClean="0"/>
              <a:t>Conductivity</a:t>
            </a:r>
            <a:endParaRPr lang="en-US" sz="7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892899" cy="4351338"/>
          </a:xfrm>
        </p:spPr>
        <p:txBody>
          <a:bodyPr>
            <a:normAutofit/>
          </a:bodyPr>
          <a:lstStyle/>
          <a:p>
            <a:r>
              <a:rPr lang="en-US" sz="4800" dirty="0" smtClean="0"/>
              <a:t>Ability to conduct electrical current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1099" y="1825625"/>
            <a:ext cx="5918616" cy="4639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9558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u="sng" dirty="0" smtClean="0"/>
              <a:t>Ductility</a:t>
            </a:r>
            <a:endParaRPr lang="en-US" sz="7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588358" cy="4351338"/>
          </a:xfrm>
        </p:spPr>
        <p:txBody>
          <a:bodyPr>
            <a:normAutofit/>
          </a:bodyPr>
          <a:lstStyle/>
          <a:p>
            <a:r>
              <a:rPr lang="en-US" sz="4800" dirty="0" smtClean="0"/>
              <a:t>Ability to be stretched into a wire without breaking.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6557" y="1690688"/>
            <a:ext cx="5035639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0599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u="sng" dirty="0" smtClean="0"/>
              <a:t>Malleability</a:t>
            </a:r>
            <a:endParaRPr lang="en-US" sz="7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420932" cy="4351338"/>
          </a:xfrm>
        </p:spPr>
        <p:txBody>
          <a:bodyPr>
            <a:normAutofit/>
          </a:bodyPr>
          <a:lstStyle/>
          <a:p>
            <a:r>
              <a:rPr lang="en-US" sz="4000" dirty="0" smtClean="0"/>
              <a:t>Ability to be formed or shaped under pressure (metals hammered or rolled into thin sheets)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5479" y="1972469"/>
            <a:ext cx="5516115" cy="4656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485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0577" y="1188412"/>
            <a:ext cx="5953997" cy="59539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648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7200" u="sng" dirty="0" smtClean="0"/>
              <a:t>Fire Blanket</a:t>
            </a:r>
            <a:endParaRPr lang="en-US" sz="7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086082" cy="4351338"/>
          </a:xfrm>
        </p:spPr>
        <p:txBody>
          <a:bodyPr>
            <a:normAutofit/>
          </a:bodyPr>
          <a:lstStyle/>
          <a:p>
            <a:r>
              <a:rPr lang="en-US" sz="4800" dirty="0" smtClean="0"/>
              <a:t>A sheet of flexible material, typically woven fiberglass, used to smother a fire in an emergency.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9130412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u="sng" dirty="0" smtClean="0"/>
              <a:t>Mass</a:t>
            </a:r>
            <a:endParaRPr lang="en-US" sz="7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356538" cy="4351338"/>
          </a:xfrm>
        </p:spPr>
        <p:txBody>
          <a:bodyPr>
            <a:normAutofit/>
          </a:bodyPr>
          <a:lstStyle/>
          <a:p>
            <a:r>
              <a:rPr lang="en-US" sz="4800" dirty="0" smtClean="0"/>
              <a:t>The amount of matter in something.</a:t>
            </a:r>
            <a:endParaRPr lang="en-US" sz="4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3102" y="1690687"/>
            <a:ext cx="5882514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1236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u="sng" dirty="0" smtClean="0"/>
              <a:t>Metalloids</a:t>
            </a:r>
            <a:endParaRPr lang="en-US" sz="48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828504" cy="4351338"/>
          </a:xfrm>
        </p:spPr>
        <p:txBody>
          <a:bodyPr>
            <a:normAutofit/>
          </a:bodyPr>
          <a:lstStyle/>
          <a:p>
            <a:r>
              <a:rPr lang="en-US" sz="4800" dirty="0" smtClean="0"/>
              <a:t>Substances that exhibit some properties of metals and nonmetals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2158" y="1429555"/>
            <a:ext cx="6117464" cy="499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4413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u="sng" dirty="0" smtClean="0"/>
              <a:t>Metals</a:t>
            </a:r>
            <a:endParaRPr lang="en-US" sz="7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246" y="1825625"/>
            <a:ext cx="5666704" cy="4351338"/>
          </a:xfrm>
        </p:spPr>
        <p:txBody>
          <a:bodyPr>
            <a:normAutofit lnSpcReduction="10000"/>
          </a:bodyPr>
          <a:lstStyle/>
          <a:p>
            <a:r>
              <a:rPr lang="en-US" sz="4800" dirty="0" smtClean="0"/>
              <a:t>Substances that have the physical properties of luster, conductivity, and malleability; may appear in all three states of matter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6215" y="1690687"/>
            <a:ext cx="5316895" cy="5019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1709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u="sng" dirty="0" smtClean="0"/>
              <a:t>Nonmetals</a:t>
            </a:r>
            <a:endParaRPr lang="en-US" sz="7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699" y="1825625"/>
            <a:ext cx="5628067" cy="4351338"/>
          </a:xfrm>
        </p:spPr>
        <p:txBody>
          <a:bodyPr>
            <a:normAutofit lnSpcReduction="10000"/>
          </a:bodyPr>
          <a:lstStyle/>
          <a:p>
            <a:r>
              <a:rPr lang="en-US" sz="4800" dirty="0" smtClean="0"/>
              <a:t>Substances that have the physical properties of being dull, insulators, and brittle; may appear in all three states of matter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9" y="1825625"/>
            <a:ext cx="5752563" cy="4497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4764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u="sng" dirty="0" smtClean="0"/>
              <a:t>Volume</a:t>
            </a:r>
            <a:endParaRPr lang="en-US" sz="7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882" y="1825625"/>
            <a:ext cx="5628067" cy="4351338"/>
          </a:xfrm>
        </p:spPr>
        <p:txBody>
          <a:bodyPr>
            <a:normAutofit/>
          </a:bodyPr>
          <a:lstStyle/>
          <a:p>
            <a:r>
              <a:rPr lang="en-US" sz="4800" dirty="0" smtClean="0"/>
              <a:t>The amount of space that a substance or object occupies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7617" y="1825625"/>
            <a:ext cx="5556496" cy="4639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1939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u="sng" dirty="0" smtClean="0"/>
              <a:t>Quantitative Data</a:t>
            </a:r>
            <a:endParaRPr lang="en-US" sz="7200" u="sn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31059" y="1781902"/>
            <a:ext cx="4753109" cy="47863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6366" y="2021983"/>
            <a:ext cx="643943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4800" dirty="0" smtClean="0"/>
              <a:t>information about quantities; that is, information that can be measured and written down with numbers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7490831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u="sng" dirty="0" smtClean="0"/>
              <a:t>Qualitative Data</a:t>
            </a:r>
            <a:endParaRPr lang="en-US" sz="7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287" y="1690688"/>
            <a:ext cx="5665631" cy="4351338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sz="4800" dirty="0" smtClean="0"/>
              <a:t>Data can be observed but not measured. Colors, textures, smells, tastes, appearance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8689" y="1690687"/>
            <a:ext cx="6052601" cy="4722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7590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u="sng" dirty="0" smtClean="0"/>
              <a:t>Graduated Cylinders</a:t>
            </a:r>
            <a:endParaRPr lang="en-US" sz="7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562600" cy="4351338"/>
          </a:xfrm>
        </p:spPr>
        <p:txBody>
          <a:bodyPr>
            <a:normAutofit/>
          </a:bodyPr>
          <a:lstStyle/>
          <a:p>
            <a:r>
              <a:rPr lang="en-US" sz="4800" dirty="0" smtClean="0"/>
              <a:t> measuring cylinder or mixing cylinder is a piece of laboratory equipment used to measure the volume of a liquid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8690" y="1825625"/>
            <a:ext cx="5149873" cy="465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9141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u="sng" dirty="0" smtClean="0"/>
              <a:t>Triple Beam Balance</a:t>
            </a:r>
            <a:endParaRPr lang="en-US" sz="7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851" y="1825624"/>
            <a:ext cx="6207617" cy="5032375"/>
          </a:xfrm>
        </p:spPr>
        <p:txBody>
          <a:bodyPr>
            <a:normAutofit fontScale="92500" lnSpcReduction="10000"/>
          </a:bodyPr>
          <a:lstStyle/>
          <a:p>
            <a:r>
              <a:rPr lang="en-US" sz="4400" dirty="0" smtClean="0"/>
              <a:t>a typical mechanical balance. It has a beam which is supported by a fulcrum. On one side is a pan on which the object is placed. On the other side, the beam is split into three parallel beams , each supporting one weight.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3292" y="1690688"/>
            <a:ext cx="5632697" cy="5167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4125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u="sng" dirty="0" smtClean="0"/>
              <a:t>Calculators</a:t>
            </a:r>
            <a:endParaRPr lang="en-US" sz="7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336" y="1825624"/>
            <a:ext cx="6065950" cy="5032375"/>
          </a:xfrm>
        </p:spPr>
        <p:txBody>
          <a:bodyPr>
            <a:normAutofit/>
          </a:bodyPr>
          <a:lstStyle/>
          <a:p>
            <a:r>
              <a:rPr lang="en-US" sz="4800" dirty="0" smtClean="0"/>
              <a:t>something used for making mathematical calculations, in particular a small electronic device with a keyboard and a visual display.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6086" y="1690688"/>
            <a:ext cx="5515914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391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u="sng" dirty="0" smtClean="0"/>
              <a:t>Face / Eyewash</a:t>
            </a:r>
            <a:endParaRPr lang="en-US" sz="7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063" y="1690688"/>
            <a:ext cx="6091707" cy="5167312"/>
          </a:xfrm>
        </p:spPr>
        <p:txBody>
          <a:bodyPr>
            <a:normAutofit lnSpcReduction="10000"/>
          </a:bodyPr>
          <a:lstStyle/>
          <a:p>
            <a:r>
              <a:rPr lang="en-US" sz="4800" dirty="0" smtClean="0"/>
              <a:t>a cleansing receptacle set apart for the purpose of emergencies in which the eyes must be quickly flushed with water. eyeglass, </a:t>
            </a:r>
            <a:r>
              <a:rPr lang="en-US" sz="4800" dirty="0" smtClean="0"/>
              <a:t>postmydriatic</a:t>
            </a:r>
            <a:r>
              <a:rPr lang="en-US" sz="4800" dirty="0" smtClean="0"/>
              <a:t>.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4101" y="1474631"/>
            <a:ext cx="5383369" cy="5383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1179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u="sng" dirty="0" smtClean="0"/>
              <a:t>Volume</a:t>
            </a:r>
            <a:endParaRPr lang="en-US" sz="7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972" y="1825625"/>
            <a:ext cx="6761408" cy="4351338"/>
          </a:xfrm>
        </p:spPr>
        <p:txBody>
          <a:bodyPr>
            <a:normAutofit/>
          </a:bodyPr>
          <a:lstStyle/>
          <a:p>
            <a:r>
              <a:rPr lang="en-US" sz="4800" dirty="0" smtClean="0"/>
              <a:t>The amount of space that a substance or object occupies</a:t>
            </a:r>
          </a:p>
          <a:p>
            <a:r>
              <a:rPr lang="en-US" sz="4800" dirty="0" smtClean="0"/>
              <a:t>Length * Width * Height = Volume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3379" y="1825626"/>
            <a:ext cx="4752305" cy="4600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910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1516" y="695459"/>
            <a:ext cx="5850484" cy="59371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u="sng" dirty="0" smtClean="0"/>
              <a:t>Safety Goggles</a:t>
            </a:r>
            <a:endParaRPr lang="en-US" sz="7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456" y="1825625"/>
            <a:ext cx="5640947" cy="4351338"/>
          </a:xfrm>
        </p:spPr>
        <p:txBody>
          <a:bodyPr>
            <a:noAutofit/>
          </a:bodyPr>
          <a:lstStyle/>
          <a:p>
            <a:r>
              <a:rPr lang="en-US" sz="4800" dirty="0" smtClean="0"/>
              <a:t> forms of protective eyewear that usually enclose or protect the area surrounding the eye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349512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7200" u="sng" dirty="0" smtClean="0"/>
              <a:t>Aprons</a:t>
            </a:r>
            <a:endParaRPr lang="en-US" sz="7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730" y="1825625"/>
            <a:ext cx="5962918" cy="4351338"/>
          </a:xfrm>
        </p:spPr>
        <p:txBody>
          <a:bodyPr>
            <a:normAutofit/>
          </a:bodyPr>
          <a:lstStyle/>
          <a:p>
            <a:r>
              <a:rPr lang="en-US" sz="4800" dirty="0" smtClean="0"/>
              <a:t>A garment, usually fastened in the back, worn over all or part of the front of the body to protect clothing.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0648" y="1210614"/>
            <a:ext cx="5197699" cy="564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38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u="sng" dirty="0" smtClean="0"/>
              <a:t>Gloves</a:t>
            </a:r>
            <a:endParaRPr lang="en-US" sz="7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098961" cy="4351338"/>
          </a:xfrm>
        </p:spPr>
        <p:txBody>
          <a:bodyPr>
            <a:normAutofit/>
          </a:bodyPr>
          <a:lstStyle/>
          <a:p>
            <a:r>
              <a:rPr lang="en-US" sz="4800" dirty="0" smtClean="0"/>
              <a:t>A fitted covering for the hand with a separate sheath for each finger and the thumb.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8377" y="1825625"/>
            <a:ext cx="5203065" cy="483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2538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en-US" sz="7200" u="sng" dirty="0" smtClean="0"/>
              <a:t>Emergency Safety Equipment</a:t>
            </a:r>
            <a:endParaRPr lang="en-US" sz="7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511085" cy="4351338"/>
          </a:xfrm>
        </p:spPr>
        <p:txBody>
          <a:bodyPr>
            <a:normAutofit/>
          </a:bodyPr>
          <a:lstStyle/>
          <a:p>
            <a:r>
              <a:rPr lang="en-US" sz="4000" dirty="0" smtClean="0"/>
              <a:t>Equipment such as an eye/face wash, a fire blanket, and a fire extinguisher used to take care of an emergency situation.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9285" y="1825625"/>
            <a:ext cx="5434884" cy="466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2833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en-US" sz="7200" u="sng" dirty="0" smtClean="0"/>
              <a:t>Protective Safety Equipment</a:t>
            </a:r>
            <a:endParaRPr lang="en-US" sz="7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536842" cy="4351338"/>
          </a:xfrm>
        </p:spPr>
        <p:txBody>
          <a:bodyPr>
            <a:normAutofit/>
          </a:bodyPr>
          <a:lstStyle/>
          <a:p>
            <a:r>
              <a:rPr lang="en-US" sz="4000" dirty="0" smtClean="0"/>
              <a:t>Equipment, such as goggles and aprons, used for protection in an experiment.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6967" y="1690687"/>
            <a:ext cx="5311596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223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u="sng" dirty="0" smtClean="0"/>
              <a:t>Science Journal</a:t>
            </a:r>
            <a:endParaRPr lang="en-US" sz="7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073203" cy="4832752"/>
          </a:xfrm>
        </p:spPr>
        <p:txBody>
          <a:bodyPr>
            <a:normAutofit/>
          </a:bodyPr>
          <a:lstStyle/>
          <a:p>
            <a:r>
              <a:rPr lang="en-US" sz="4800" dirty="0" smtClean="0"/>
              <a:t>a periodical that serves as a source of scientific information and means of scientific communication.</a:t>
            </a:r>
            <a:endParaRPr lang="en-US" sz="4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5071" y="1690688"/>
            <a:ext cx="4746067" cy="485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3510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593</Words>
  <Application>Microsoft Office PowerPoint</Application>
  <PresentationFormat>Widescreen</PresentationFormat>
  <Paragraphs>62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Arial Black</vt:lpstr>
      <vt:lpstr>Calibri</vt:lpstr>
      <vt:lpstr>Calibri Light</vt:lpstr>
      <vt:lpstr>Office Theme</vt:lpstr>
      <vt:lpstr>Fire Extinguisher</vt:lpstr>
      <vt:lpstr>Fire Blanket</vt:lpstr>
      <vt:lpstr>Face / Eyewash</vt:lpstr>
      <vt:lpstr>Safety Goggles</vt:lpstr>
      <vt:lpstr>Aprons</vt:lpstr>
      <vt:lpstr>Gloves</vt:lpstr>
      <vt:lpstr>Emergency Safety Equipment</vt:lpstr>
      <vt:lpstr>Protective Safety Equipment</vt:lpstr>
      <vt:lpstr>Science Journal</vt:lpstr>
      <vt:lpstr>Matter</vt:lpstr>
      <vt:lpstr>Physical Property</vt:lpstr>
      <vt:lpstr>Hardness</vt:lpstr>
      <vt:lpstr>Color</vt:lpstr>
      <vt:lpstr>Luster</vt:lpstr>
      <vt:lpstr>Streak</vt:lpstr>
      <vt:lpstr>Density</vt:lpstr>
      <vt:lpstr>Conductivity</vt:lpstr>
      <vt:lpstr>Ductility</vt:lpstr>
      <vt:lpstr>Malleability</vt:lpstr>
      <vt:lpstr>Mass</vt:lpstr>
      <vt:lpstr>Metalloids</vt:lpstr>
      <vt:lpstr>Metals</vt:lpstr>
      <vt:lpstr>Nonmetals</vt:lpstr>
      <vt:lpstr>Volume</vt:lpstr>
      <vt:lpstr>Quantitative Data</vt:lpstr>
      <vt:lpstr>Qualitative Data</vt:lpstr>
      <vt:lpstr>Graduated Cylinders</vt:lpstr>
      <vt:lpstr>Triple Beam Balance</vt:lpstr>
      <vt:lpstr>Calculators</vt:lpstr>
      <vt:lpstr>Volume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Fire Extinguisher</dc:title>
  <dc:creator>Katherine Pease</dc:creator>
  <cp:lastModifiedBy>Katherine Pease</cp:lastModifiedBy>
  <cp:revision>42</cp:revision>
  <cp:lastPrinted>2014-08-13T04:03:04Z</cp:lastPrinted>
  <dcterms:created xsi:type="dcterms:W3CDTF">2014-08-13T01:59:41Z</dcterms:created>
  <dcterms:modified xsi:type="dcterms:W3CDTF">2014-08-13T04:28:11Z</dcterms:modified>
</cp:coreProperties>
</file>