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2" r:id="rId9"/>
    <p:sldId id="263" r:id="rId10"/>
    <p:sldId id="264" r:id="rId11"/>
    <p:sldId id="272" r:id="rId12"/>
    <p:sldId id="265" r:id="rId13"/>
    <p:sldId id="267" r:id="rId14"/>
    <p:sldId id="268" r:id="rId15"/>
    <p:sldId id="269" r:id="rId16"/>
    <p:sldId id="266" r:id="rId17"/>
    <p:sldId id="270" r:id="rId18"/>
    <p:sldId id="273" r:id="rId19"/>
    <p:sldId id="274" r:id="rId20"/>
    <p:sldId id="275" r:id="rId21"/>
    <p:sldId id="276" r:id="rId22"/>
    <p:sldId id="277" r:id="rId23"/>
    <p:sldId id="278" r:id="rId24"/>
    <p:sldId id="279" r:id="rId25"/>
    <p:sldId id="280" r:id="rId26"/>
    <p:sldId id="281" r:id="rId27"/>
    <p:sldId id="282" r:id="rId28"/>
    <p:sldId id="271" r:id="rId29"/>
  </p:sldIdLst>
  <p:sldSz cx="9144000" cy="6858000" type="screen4x3"/>
  <p:notesSz cx="7077075" cy="9363075"/>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560" autoAdjust="0"/>
  </p:normalViewPr>
  <p:slideViewPr>
    <p:cSldViewPr>
      <p:cViewPr varScale="1">
        <p:scale>
          <a:sx n="63" d="100"/>
          <a:sy n="63" d="100"/>
        </p:scale>
        <p:origin x="16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472DD5C-B6A9-4714-908F-0B8F74738B98}" type="datetimeFigureOut">
              <a:rPr lang="en-US" smtClean="0"/>
              <a:pPr/>
              <a:t>9/23/2015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7C1C90DE-A98B-4173-B17E-434F189FC4DB}" type="slidenum">
              <a:rPr lang="en-US" smtClean="0"/>
              <a:pPr/>
              <a:t>‹#›</a:t>
            </a:fld>
            <a:endParaRPr lang="en-US" dirty="0"/>
          </a:p>
        </p:txBody>
      </p:sp>
    </p:spTree>
    <p:extLst>
      <p:ext uri="{BB962C8B-B14F-4D97-AF65-F5344CB8AC3E}">
        <p14:creationId xmlns:p14="http://schemas.microsoft.com/office/powerpoint/2010/main" val="3118347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93366E8-8A22-4400-BBA2-8D322280A6E8}" type="datetimeFigureOut">
              <a:rPr lang="en-US" smtClean="0"/>
              <a:pPr/>
              <a:t>9/23/2015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792D2CF-A01B-4515-8B40-3DC34258267A}" type="slidenum">
              <a:rPr lang="en-US" smtClean="0"/>
              <a:pPr/>
              <a:t>‹#›</a:t>
            </a:fld>
            <a:endParaRPr lang="en-US" dirty="0"/>
          </a:p>
        </p:txBody>
      </p:sp>
    </p:spTree>
    <p:extLst>
      <p:ext uri="{BB962C8B-B14F-4D97-AF65-F5344CB8AC3E}">
        <p14:creationId xmlns:p14="http://schemas.microsoft.com/office/powerpoint/2010/main" val="208230614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dirty="0"/>
          </a:p>
        </p:txBody>
      </p:sp>
    </p:spTree>
    <p:extLst>
      <p:ext uri="{BB962C8B-B14F-4D97-AF65-F5344CB8AC3E}">
        <p14:creationId xmlns:p14="http://schemas.microsoft.com/office/powerpoint/2010/main" val="273043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10</a:t>
            </a:fld>
            <a:endParaRPr lang="en-US" dirty="0"/>
          </a:p>
        </p:txBody>
      </p:sp>
    </p:spTree>
    <p:extLst>
      <p:ext uri="{BB962C8B-B14F-4D97-AF65-F5344CB8AC3E}">
        <p14:creationId xmlns:p14="http://schemas.microsoft.com/office/powerpoint/2010/main" val="18226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11</a:t>
            </a:fld>
            <a:endParaRPr lang="en-US" dirty="0"/>
          </a:p>
        </p:txBody>
      </p:sp>
    </p:spTree>
    <p:extLst>
      <p:ext uri="{BB962C8B-B14F-4D97-AF65-F5344CB8AC3E}">
        <p14:creationId xmlns:p14="http://schemas.microsoft.com/office/powerpoint/2010/main" val="67233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12</a:t>
            </a:fld>
            <a:endParaRPr lang="en-US" dirty="0"/>
          </a:p>
        </p:txBody>
      </p:sp>
    </p:spTree>
    <p:extLst>
      <p:ext uri="{BB962C8B-B14F-4D97-AF65-F5344CB8AC3E}">
        <p14:creationId xmlns:p14="http://schemas.microsoft.com/office/powerpoint/2010/main" val="198070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13</a:t>
            </a:fld>
            <a:endParaRPr lang="en-US" dirty="0"/>
          </a:p>
        </p:txBody>
      </p:sp>
    </p:spTree>
    <p:extLst>
      <p:ext uri="{BB962C8B-B14F-4D97-AF65-F5344CB8AC3E}">
        <p14:creationId xmlns:p14="http://schemas.microsoft.com/office/powerpoint/2010/main" val="417701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14</a:t>
            </a:fld>
            <a:endParaRPr lang="en-US" dirty="0"/>
          </a:p>
        </p:txBody>
      </p:sp>
    </p:spTree>
    <p:extLst>
      <p:ext uri="{BB962C8B-B14F-4D97-AF65-F5344CB8AC3E}">
        <p14:creationId xmlns:p14="http://schemas.microsoft.com/office/powerpoint/2010/main" val="68476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15</a:t>
            </a:fld>
            <a:endParaRPr lang="en-US" dirty="0"/>
          </a:p>
        </p:txBody>
      </p:sp>
    </p:spTree>
    <p:extLst>
      <p:ext uri="{BB962C8B-B14F-4D97-AF65-F5344CB8AC3E}">
        <p14:creationId xmlns:p14="http://schemas.microsoft.com/office/powerpoint/2010/main" val="334067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16</a:t>
            </a:fld>
            <a:endParaRPr lang="en-US" dirty="0"/>
          </a:p>
        </p:txBody>
      </p:sp>
    </p:spTree>
    <p:extLst>
      <p:ext uri="{BB962C8B-B14F-4D97-AF65-F5344CB8AC3E}">
        <p14:creationId xmlns:p14="http://schemas.microsoft.com/office/powerpoint/2010/main" val="1146213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27</a:t>
            </a:fld>
            <a:endParaRPr lang="en-US" dirty="0"/>
          </a:p>
        </p:txBody>
      </p:sp>
    </p:spTree>
    <p:extLst>
      <p:ext uri="{BB962C8B-B14F-4D97-AF65-F5344CB8AC3E}">
        <p14:creationId xmlns:p14="http://schemas.microsoft.com/office/powerpoint/2010/main" val="176876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2</a:t>
            </a:fld>
            <a:endParaRPr lang="en-US" dirty="0"/>
          </a:p>
        </p:txBody>
      </p:sp>
    </p:spTree>
    <p:extLst>
      <p:ext uri="{BB962C8B-B14F-4D97-AF65-F5344CB8AC3E}">
        <p14:creationId xmlns:p14="http://schemas.microsoft.com/office/powerpoint/2010/main" val="274598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3</a:t>
            </a:fld>
            <a:endParaRPr lang="en-US" dirty="0"/>
          </a:p>
        </p:txBody>
      </p:sp>
    </p:spTree>
    <p:extLst>
      <p:ext uri="{BB962C8B-B14F-4D97-AF65-F5344CB8AC3E}">
        <p14:creationId xmlns:p14="http://schemas.microsoft.com/office/powerpoint/2010/main" val="13442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4</a:t>
            </a:fld>
            <a:endParaRPr lang="en-US" dirty="0"/>
          </a:p>
        </p:txBody>
      </p:sp>
    </p:spTree>
    <p:extLst>
      <p:ext uri="{BB962C8B-B14F-4D97-AF65-F5344CB8AC3E}">
        <p14:creationId xmlns:p14="http://schemas.microsoft.com/office/powerpoint/2010/main" val="11991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5</a:t>
            </a:fld>
            <a:endParaRPr lang="en-US" dirty="0"/>
          </a:p>
        </p:txBody>
      </p:sp>
    </p:spTree>
    <p:extLst>
      <p:ext uri="{BB962C8B-B14F-4D97-AF65-F5344CB8AC3E}">
        <p14:creationId xmlns:p14="http://schemas.microsoft.com/office/powerpoint/2010/main" val="10828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6</a:t>
            </a:fld>
            <a:endParaRPr lang="en-US" dirty="0"/>
          </a:p>
        </p:txBody>
      </p:sp>
    </p:spTree>
    <p:extLst>
      <p:ext uri="{BB962C8B-B14F-4D97-AF65-F5344CB8AC3E}">
        <p14:creationId xmlns:p14="http://schemas.microsoft.com/office/powerpoint/2010/main" val="162311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7</a:t>
            </a:fld>
            <a:endParaRPr lang="en-US" dirty="0"/>
          </a:p>
        </p:txBody>
      </p:sp>
    </p:spTree>
    <p:extLst>
      <p:ext uri="{BB962C8B-B14F-4D97-AF65-F5344CB8AC3E}">
        <p14:creationId xmlns:p14="http://schemas.microsoft.com/office/powerpoint/2010/main" val="24375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8</a:t>
            </a:fld>
            <a:endParaRPr lang="en-US" dirty="0"/>
          </a:p>
        </p:txBody>
      </p:sp>
    </p:spTree>
    <p:extLst>
      <p:ext uri="{BB962C8B-B14F-4D97-AF65-F5344CB8AC3E}">
        <p14:creationId xmlns:p14="http://schemas.microsoft.com/office/powerpoint/2010/main" val="419896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9</a:t>
            </a:fld>
            <a:endParaRPr lang="en-US" dirty="0"/>
          </a:p>
        </p:txBody>
      </p:sp>
    </p:spTree>
    <p:extLst>
      <p:ext uri="{BB962C8B-B14F-4D97-AF65-F5344CB8AC3E}">
        <p14:creationId xmlns:p14="http://schemas.microsoft.com/office/powerpoint/2010/main" val="1767953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a:t>
            </a:fld>
            <a:endParaRPr lang="en-US" dirty="0"/>
          </a:p>
        </p:txBody>
      </p:sp>
      <p:sp>
        <p:nvSpPr>
          <p:cNvPr id="7" name="Rectang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8" name="Rectang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D2430-FB11-4C87-BF1D-6F488A17F237}" type="slidenum">
              <a:rPr lang="en-US" smtClean="0"/>
              <a:pPr/>
              <a:t>‹#›</a:t>
            </a:fld>
            <a:endParaRPr lang="en-US" dirty="0"/>
          </a:p>
        </p:txBody>
      </p:sp>
      <p:sp>
        <p:nvSpPr>
          <p:cNvPr id="10" name="Rectang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D2430-FB11-4C87-BF1D-6F488A17F237}" type="slidenum">
              <a:rPr lang="en-US" smtClean="0"/>
              <a:pPr/>
              <a:t>‹#›</a:t>
            </a:fld>
            <a:endParaRPr lang="en-US" dirty="0"/>
          </a:p>
        </p:txBody>
      </p:sp>
      <p:sp>
        <p:nvSpPr>
          <p:cNvPr id="6" name="Rectang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9" name="Rectang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tx1">
                    <a:tint val="75000"/>
                  </a:schemeClr>
                </a:solidFill>
              </a:defRPr>
            </a:lvl1pPr>
          </a:lstStyle>
          <a:p>
            <a:fld id="{6C70D0AA-A564-40E6-BDF9-FE3371FD07B4}" type="datetimeFigureOut">
              <a:rPr lang="en-US" smtClean="0"/>
              <a:pPr/>
              <a:t>9/23/2015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tx1">
                    <a:tint val="75000"/>
                  </a:schemeClr>
                </a:solidFill>
              </a:defRPr>
            </a:lvl1pPr>
          </a:lstStyle>
          <a:p>
            <a:fld id="{561D2430-FB11-4C87-BF1D-6F488A17F237}" type="slidenum">
              <a:rPr lang="en-US" smtClean="0"/>
              <a:pPr/>
              <a:t>‹#›</a:t>
            </a:fld>
            <a:endParaRPr lang="en-US" dirty="0"/>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n-US" sz="4000" b="0" i="0" u="none" strike="noStrike" kern="1200" cap="none" spc="0" normalizeH="0" baseline="0" noProof="0" smtClean="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udy.com/academy/lesson/plate-boundaries-convergent-divergent-and-transform-boundarie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Fv-k7XuMFM" TargetMode="External"/><Relationship Id="rId2" Type="http://schemas.openxmlformats.org/officeDocument/2006/relationships/hyperlink" Target="https://www.youtube.com/watch?v=avgFqlNML5o" TargetMode="External"/><Relationship Id="rId1" Type="http://schemas.openxmlformats.org/officeDocument/2006/relationships/slideLayout" Target="../slideLayouts/slideLayout2.xml"/><Relationship Id="rId4" Type="http://schemas.openxmlformats.org/officeDocument/2006/relationships/hyperlink" Target="https://www.youtube.com/watch?v=9pXPdvkYBK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arshscience6.blogspot.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g_dcSEZrt4" TargetMode="External"/><Relationship Id="rId2" Type="http://schemas.openxmlformats.org/officeDocument/2006/relationships/hyperlink" Target="https://www.youtube.com/watch?v=lzyaOYrecXE" TargetMode="External"/><Relationship Id="rId1" Type="http://schemas.openxmlformats.org/officeDocument/2006/relationships/slideLayout" Target="../slideLayouts/slideLayout2.xml"/><Relationship Id="rId4" Type="http://schemas.openxmlformats.org/officeDocument/2006/relationships/hyperlink" Target="https://www.youtube.com/watch?v=uJOGy0dgmU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LlM1pIefpB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video.search.yahoo.com/search/video;_ylt=A2KIo9aeSgNWHAQASMz7w8QF;_ylu=X3oDMTBncGdyMzQ0BHNlYwNzZWFyY2gEdnRpZAM-;_ylc=X1MDOTY3ODEzMDcEX3IDMgRiY2sDYW84ZnAxbDlrbTY2dCUyNmIlM0Q0JTI2ZCUzRHA1cUJGYmxwWUVLeS5EMml2VTh0UENLWG9aNUtSY240YUxHeVhRLS0lMjZzJTNEbHYlMjZpJTNELjJQYlJnTUpYWGtZc0submlZR1EEZnIDc2ZwBGdwcmlkA0lSdkNyWEJFU08uUU94UE1vUmk2cEEEbXRlc3RpZANudWxsBG5fcnNsdAM2MARuX3N1Z2cDNQRvcmlnaW4DdmlkZW8uc2VhcmNoLnlhaG9vLmNvbQRwb3MDNARwcXN0cgNncmF2aXR5ICwgcGxhbmV0cwRwcXN0cmwDMTcEcXN0cmwDMzkEcXVlcnkDZXhwbGFuYXRpb24gb2YgZ3Jhdml0eSBwbGFuZXRzIGZvciBraWRzBHRfc3RtcAMxNDQzMDU2MzQyBHZ0ZXN0aWQDbnVsbA--?gprid=IRvCrXBESO.QOxPMoRi6pA&amp;pvid=zfbxDDYzLjKsIfkNU0sY3Q0vOTcuOQAAAAC5WTBb&amp;p=explanation+of+gravity+planets+for+kids&amp;ei=UTF-8&amp;fr2=p%3As%2Cv%3Av%2Cm%3Asa&amp;fr=sfp#id=4&amp;vid=c01eedf449677a829099d3184370726e&amp;action=vie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deo.search.yahoo.com/search/video;_ylt=AwrB8ptlTgNW4DsAo9iJzbkF?p=layers+of+the+earth&amp;fr=sfp&amp;fr2=p%3As%2Cv%3Ai%2Cm%3Apivot#id=8&amp;vid=19c9cc95331f1cc30fed35aa44cebd27&amp;action=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deo.search.yahoo.com/search/video;_ylt=AwrTcXqwUgNWWxMACZSJzbkF?p=rock+cycle&amp;fr=sfp&amp;fr2=p%3As%2Cv%3Ai%2Cm%3Apivot#action=view&amp;id=62&amp;vid=c61f08a247e859b65528b61e380382d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81000" y="381000"/>
            <a:ext cx="8534400" cy="3124200"/>
          </a:xfrm>
        </p:spPr>
        <p:txBody>
          <a:bodyPr>
            <a:noAutofit/>
          </a:bodyPr>
          <a:lstStyle/>
          <a:p>
            <a:r>
              <a:rPr lang="en-US" sz="7200" dirty="0" smtClean="0">
                <a:latin typeface="Bleeding Cowboys" panose="02000000000000000000" pitchFamily="2" charset="0"/>
              </a:rPr>
              <a:t>1</a:t>
            </a:r>
            <a:r>
              <a:rPr lang="en-US" sz="7200" baseline="30000" dirty="0" smtClean="0">
                <a:latin typeface="Bleeding Cowboys" panose="02000000000000000000" pitchFamily="2" charset="0"/>
              </a:rPr>
              <a:t>st</a:t>
            </a:r>
            <a:r>
              <a:rPr lang="en-US" sz="7200" dirty="0" smtClean="0">
                <a:latin typeface="Bleeding Cowboys" panose="02000000000000000000" pitchFamily="2" charset="0"/>
              </a:rPr>
              <a:t> 6 Weeks District Test Review</a:t>
            </a:r>
            <a:endParaRPr lang="en-US" sz="7200" dirty="0">
              <a:latin typeface="Bleeding Cowboys" panose="02000000000000000000" pitchFamily="2" charset="0"/>
            </a:endParaRPr>
          </a:p>
        </p:txBody>
      </p:sp>
      <p:sp>
        <p:nvSpPr>
          <p:cNvPr id="10" name="Rectangle 9"/>
          <p:cNvSpPr>
            <a:spLocks noGrp="1"/>
          </p:cNvSpPr>
          <p:nvPr>
            <p:ph type="title"/>
          </p:nvPr>
        </p:nvSpPr>
        <p:spPr/>
        <p:txBody>
          <a:bodyPr/>
          <a:lstStyle/>
          <a:p>
            <a:r>
              <a:rPr lang="en-US" dirty="0" smtClean="0"/>
              <a:t>6</a:t>
            </a:r>
            <a:r>
              <a:rPr lang="en-US" baseline="30000" dirty="0" smtClean="0"/>
              <a:t>th</a:t>
            </a:r>
            <a:r>
              <a:rPr lang="en-US" dirty="0" smtClean="0"/>
              <a:t> Grade Science</a:t>
            </a:r>
            <a:br>
              <a:rPr lang="en-US" dirty="0" smtClean="0"/>
            </a:br>
            <a:r>
              <a:rPr lang="en-US" dirty="0" smtClean="0"/>
              <a:t>2015-2016</a:t>
            </a:r>
            <a:endParaRPr lang="en-US" dirty="0"/>
          </a:p>
        </p:txBody>
      </p:sp>
      <p:sp>
        <p:nvSpPr>
          <p:cNvPr id="2" name="Rectangle 1"/>
          <p:cNvSpPr/>
          <p:nvPr/>
        </p:nvSpPr>
        <p:spPr>
          <a:xfrm>
            <a:off x="0" y="6479143"/>
            <a:ext cx="9144000" cy="369332"/>
          </a:xfrm>
          <a:prstGeom prst="rect">
            <a:avLst/>
          </a:prstGeom>
        </p:spPr>
        <p:txBody>
          <a:bodyPr wrap="square">
            <a:spAutoFit/>
          </a:bodyPr>
          <a:lstStyle/>
          <a:p>
            <a:pPr algn="ctr"/>
            <a:r>
              <a:rPr lang="en-US" dirty="0"/>
              <a:t>This power point is in addition to the written assessment for the 6 week test review..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was/is Pangea?</a:t>
            </a:r>
            <a:endParaRPr lang="en-US" dirty="0"/>
          </a:p>
        </p:txBody>
      </p:sp>
      <p:sp>
        <p:nvSpPr>
          <p:cNvPr id="3" name="Rectangle 2"/>
          <p:cNvSpPr>
            <a:spLocks noGrp="1"/>
          </p:cNvSpPr>
          <p:nvPr>
            <p:ph idx="1"/>
          </p:nvPr>
        </p:nvSpPr>
        <p:spPr>
          <a:xfrm>
            <a:off x="0" y="1600200"/>
            <a:ext cx="4114800" cy="5257800"/>
          </a:xfrm>
        </p:spPr>
        <p:txBody>
          <a:bodyPr>
            <a:normAutofit/>
          </a:bodyPr>
          <a:lstStyle/>
          <a:p>
            <a:r>
              <a:rPr lang="en-US" sz="4000" dirty="0" smtClean="0"/>
              <a:t>Super Continent</a:t>
            </a:r>
          </a:p>
          <a:p>
            <a:r>
              <a:rPr lang="en-US" sz="4000" dirty="0" smtClean="0"/>
              <a:t>When all the tectonic plates were once connected as 1 large continent of land.</a:t>
            </a:r>
          </a:p>
          <a:p>
            <a:endParaRPr lang="en-US" dirty="0"/>
          </a:p>
        </p:txBody>
      </p:sp>
      <p:pic>
        <p:nvPicPr>
          <p:cNvPr id="4" name="Picture 3"/>
          <p:cNvPicPr>
            <a:picLocks noChangeAspect="1"/>
          </p:cNvPicPr>
          <p:nvPr/>
        </p:nvPicPr>
        <p:blipFill>
          <a:blip r:embed="rId3"/>
          <a:stretch>
            <a:fillRect/>
          </a:stretch>
        </p:blipFill>
        <p:spPr>
          <a:xfrm>
            <a:off x="3962400" y="1828800"/>
            <a:ext cx="4953000" cy="461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are tectonic plates?</a:t>
            </a:r>
            <a:endParaRPr lang="en-US" dirty="0"/>
          </a:p>
        </p:txBody>
      </p:sp>
      <p:pic>
        <p:nvPicPr>
          <p:cNvPr id="4" name="Picture 3"/>
          <p:cNvPicPr>
            <a:picLocks noChangeAspect="1"/>
          </p:cNvPicPr>
          <p:nvPr/>
        </p:nvPicPr>
        <p:blipFill>
          <a:blip r:embed="rId3"/>
          <a:stretch>
            <a:fillRect/>
          </a:stretch>
        </p:blipFill>
        <p:spPr>
          <a:xfrm rot="341849">
            <a:off x="5281400" y="1413896"/>
            <a:ext cx="3722007" cy="5437109"/>
          </a:xfrm>
          <a:prstGeom prst="rect">
            <a:avLst/>
          </a:prstGeom>
        </p:spPr>
      </p:pic>
      <p:sp>
        <p:nvSpPr>
          <p:cNvPr id="3" name="Rectangle 2"/>
          <p:cNvSpPr>
            <a:spLocks noGrp="1"/>
          </p:cNvSpPr>
          <p:nvPr>
            <p:ph idx="1"/>
          </p:nvPr>
        </p:nvSpPr>
        <p:spPr>
          <a:xfrm>
            <a:off x="0" y="1417638"/>
            <a:ext cx="5562600" cy="5440362"/>
          </a:xfrm>
        </p:spPr>
        <p:txBody>
          <a:bodyPr>
            <a:normAutofit fontScale="92500" lnSpcReduction="10000"/>
          </a:bodyPr>
          <a:lstStyle/>
          <a:p>
            <a:r>
              <a:rPr lang="en-US" sz="4000" dirty="0"/>
              <a:t>Tectonic plates are large plates of rock that make up the foundation of the Earth's crust and the shape of the continents. The tectonic plates comprise the bottom of the crust and the top of the Earth's mantle.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Tectonic Plate Boundaries Video</a:t>
            </a:r>
            <a:endParaRPr lang="en-US" dirty="0"/>
          </a:p>
        </p:txBody>
      </p:sp>
      <p:sp>
        <p:nvSpPr>
          <p:cNvPr id="3" name="Rectangle 2"/>
          <p:cNvSpPr>
            <a:spLocks noGrp="1"/>
          </p:cNvSpPr>
          <p:nvPr>
            <p:ph idx="1"/>
          </p:nvPr>
        </p:nvSpPr>
        <p:spPr/>
        <p:txBody>
          <a:bodyPr/>
          <a:lstStyle/>
          <a:p>
            <a:r>
              <a:rPr lang="en-US" dirty="0">
                <a:hlinkClick r:id="rId3"/>
              </a:rPr>
              <a:t>http://study.com/academy/lesson/plate-boundaries-convergent-divergent-and-transform-boundaries.html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is an atom?</a:t>
            </a:r>
            <a:endParaRPr lang="en-US" dirty="0"/>
          </a:p>
        </p:txBody>
      </p:sp>
      <p:sp>
        <p:nvSpPr>
          <p:cNvPr id="3" name="Rectangle 2"/>
          <p:cNvSpPr>
            <a:spLocks noGrp="1"/>
          </p:cNvSpPr>
          <p:nvPr>
            <p:ph idx="1"/>
          </p:nvPr>
        </p:nvSpPr>
        <p:spPr/>
        <p:txBody>
          <a:bodyPr>
            <a:normAutofit/>
          </a:bodyPr>
          <a:lstStyle/>
          <a:p>
            <a:r>
              <a:rPr lang="en-US" sz="4400" dirty="0"/>
              <a:t>Atoms are the basic building blocks of matter that make up everyday objects. </a:t>
            </a:r>
            <a:endParaRPr lang="en-US" sz="4400" dirty="0"/>
          </a:p>
        </p:txBody>
      </p:sp>
      <p:pic>
        <p:nvPicPr>
          <p:cNvPr id="4" name="Picture 3"/>
          <p:cNvPicPr>
            <a:picLocks noChangeAspect="1"/>
          </p:cNvPicPr>
          <p:nvPr/>
        </p:nvPicPr>
        <p:blipFill>
          <a:blip r:embed="rId3"/>
          <a:stretch>
            <a:fillRect/>
          </a:stretch>
        </p:blipFill>
        <p:spPr>
          <a:xfrm>
            <a:off x="304800" y="3810000"/>
            <a:ext cx="8686800" cy="29051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is an element?</a:t>
            </a:r>
            <a:endParaRPr lang="en-US" dirty="0"/>
          </a:p>
        </p:txBody>
      </p:sp>
      <p:sp>
        <p:nvSpPr>
          <p:cNvPr id="3" name="Rectangle 2"/>
          <p:cNvSpPr>
            <a:spLocks noGrp="1"/>
          </p:cNvSpPr>
          <p:nvPr>
            <p:ph idx="1"/>
          </p:nvPr>
        </p:nvSpPr>
        <p:spPr>
          <a:xfrm>
            <a:off x="152400" y="1417638"/>
            <a:ext cx="5181600" cy="5257800"/>
          </a:xfrm>
        </p:spPr>
        <p:txBody>
          <a:bodyPr>
            <a:noAutofit/>
          </a:bodyPr>
          <a:lstStyle/>
          <a:p>
            <a:r>
              <a:rPr lang="en-US" sz="3600" dirty="0"/>
              <a:t>A substance that cannot be decomposed into simpler substances by chemical means, and is made up of atoms all with identical number of protons.</a:t>
            </a:r>
            <a:endParaRPr lang="en-US" sz="3600" dirty="0"/>
          </a:p>
        </p:txBody>
      </p:sp>
      <p:pic>
        <p:nvPicPr>
          <p:cNvPr id="4" name="Picture 3"/>
          <p:cNvPicPr>
            <a:picLocks noChangeAspect="1"/>
          </p:cNvPicPr>
          <p:nvPr/>
        </p:nvPicPr>
        <p:blipFill>
          <a:blip r:embed="rId3"/>
          <a:stretch>
            <a:fillRect/>
          </a:stretch>
        </p:blipFill>
        <p:spPr>
          <a:xfrm>
            <a:off x="5229225" y="1512888"/>
            <a:ext cx="3867150" cy="5162550"/>
          </a:xfrm>
          <a:prstGeom prst="rect">
            <a:avLst/>
          </a:prstGeom>
        </p:spPr>
      </p:pic>
      <p:sp>
        <p:nvSpPr>
          <p:cNvPr id="5" name="Down Arrow 4"/>
          <p:cNvSpPr/>
          <p:nvPr/>
        </p:nvSpPr>
        <p:spPr>
          <a:xfrm rot="2208624">
            <a:off x="11048564" y="548869"/>
            <a:ext cx="5334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Element</a:t>
            </a:r>
            <a:endParaRPr lang="en-US" dirty="0"/>
          </a:p>
        </p:txBody>
      </p:sp>
      <p:sp>
        <p:nvSpPr>
          <p:cNvPr id="6" name="Left Arrow 5"/>
          <p:cNvSpPr/>
          <p:nvPr/>
        </p:nvSpPr>
        <p:spPr>
          <a:xfrm rot="1725217" flipH="1">
            <a:off x="6813249" y="1827767"/>
            <a:ext cx="1523999"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xfrm>
            <a:off x="457200" y="121920"/>
            <a:ext cx="8229600" cy="1265238"/>
          </a:xfrm>
        </p:spPr>
        <p:txBody>
          <a:bodyPr/>
          <a:lstStyle/>
          <a:p>
            <a:r>
              <a:rPr lang="en-US" dirty="0" smtClean="0"/>
              <a:t>What is a compound?</a:t>
            </a:r>
            <a:endParaRPr lang="en-US" dirty="0"/>
          </a:p>
        </p:txBody>
      </p:sp>
      <p:sp>
        <p:nvSpPr>
          <p:cNvPr id="6" name="Rectangle 5"/>
          <p:cNvSpPr>
            <a:spLocks noGrp="1"/>
          </p:cNvSpPr>
          <p:nvPr>
            <p:ph idx="1"/>
          </p:nvPr>
        </p:nvSpPr>
        <p:spPr>
          <a:xfrm>
            <a:off x="457200" y="1600200"/>
            <a:ext cx="4572000" cy="5257800"/>
          </a:xfrm>
        </p:spPr>
        <p:txBody>
          <a:bodyPr>
            <a:normAutofit/>
          </a:bodyPr>
          <a:lstStyle/>
          <a:p>
            <a:r>
              <a:rPr lang="en-US" sz="4000" dirty="0"/>
              <a:t> A compound is a substance formed when two or more chemical elements are chemically bonded together.</a:t>
            </a:r>
            <a:endParaRPr lang="en-US" sz="4000" dirty="0"/>
          </a:p>
        </p:txBody>
      </p:sp>
      <p:pic>
        <p:nvPicPr>
          <p:cNvPr id="2" name="Picture 1"/>
          <p:cNvPicPr>
            <a:picLocks noChangeAspect="1"/>
          </p:cNvPicPr>
          <p:nvPr/>
        </p:nvPicPr>
        <p:blipFill>
          <a:blip r:embed="rId3"/>
          <a:stretch>
            <a:fillRect/>
          </a:stretch>
        </p:blipFill>
        <p:spPr>
          <a:xfrm>
            <a:off x="5029200" y="1600200"/>
            <a:ext cx="3865199" cy="5163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is a molecule?</a:t>
            </a:r>
            <a:endParaRPr lang="en-US" dirty="0"/>
          </a:p>
        </p:txBody>
      </p:sp>
      <p:sp>
        <p:nvSpPr>
          <p:cNvPr id="3" name="Rectangle 2"/>
          <p:cNvSpPr>
            <a:spLocks noGrp="1"/>
          </p:cNvSpPr>
          <p:nvPr>
            <p:ph idx="1"/>
          </p:nvPr>
        </p:nvSpPr>
        <p:spPr/>
        <p:txBody>
          <a:bodyPr/>
          <a:lstStyle/>
          <a:p>
            <a:r>
              <a:rPr lang="en-US" dirty="0"/>
              <a:t>the smallest physical unit of an element or compound, consisting of one or more like atoms in an element and two or more different atoms in a compound.</a:t>
            </a:r>
            <a:endParaRPr lang="en-US" dirty="0"/>
          </a:p>
        </p:txBody>
      </p:sp>
      <p:pic>
        <p:nvPicPr>
          <p:cNvPr id="4" name="Picture 3"/>
          <p:cNvPicPr>
            <a:picLocks noChangeAspect="1"/>
          </p:cNvPicPr>
          <p:nvPr/>
        </p:nvPicPr>
        <p:blipFill>
          <a:blip r:embed="rId3"/>
          <a:stretch>
            <a:fillRect/>
          </a:stretch>
        </p:blipFill>
        <p:spPr>
          <a:xfrm>
            <a:off x="3048000" y="3048000"/>
            <a:ext cx="6096000" cy="3794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material that is composed of only one type of particle; examples of a pure substance include gold, oxygen and water.</a:t>
            </a:r>
          </a:p>
        </p:txBody>
      </p:sp>
      <p:sp>
        <p:nvSpPr>
          <p:cNvPr id="3" name="Title 2"/>
          <p:cNvSpPr>
            <a:spLocks noGrp="1"/>
          </p:cNvSpPr>
          <p:nvPr>
            <p:ph type="title"/>
          </p:nvPr>
        </p:nvSpPr>
        <p:spPr/>
        <p:txBody>
          <a:bodyPr/>
          <a:lstStyle/>
          <a:p>
            <a:r>
              <a:rPr lang="en-US" dirty="0" smtClean="0"/>
              <a:t>What is a pure substance?</a:t>
            </a:r>
            <a:endParaRPr lang="en-US" dirty="0"/>
          </a:p>
        </p:txBody>
      </p:sp>
      <p:pic>
        <p:nvPicPr>
          <p:cNvPr id="4" name="Picture 3"/>
          <p:cNvPicPr>
            <a:picLocks noChangeAspect="1"/>
          </p:cNvPicPr>
          <p:nvPr/>
        </p:nvPicPr>
        <p:blipFill>
          <a:blip r:embed="rId2"/>
          <a:stretch>
            <a:fillRect/>
          </a:stretch>
        </p:blipFill>
        <p:spPr>
          <a:xfrm>
            <a:off x="152400" y="2971800"/>
            <a:ext cx="8915400" cy="4133850"/>
          </a:xfrm>
          <a:prstGeom prst="rect">
            <a:avLst/>
          </a:prstGeom>
        </p:spPr>
      </p:pic>
    </p:spTree>
    <p:extLst>
      <p:ext uri="{BB962C8B-B14F-4D97-AF65-F5344CB8AC3E}">
        <p14:creationId xmlns:p14="http://schemas.microsoft.com/office/powerpoint/2010/main" val="285901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A material made up of at least two different pure substances.</a:t>
            </a:r>
          </a:p>
        </p:txBody>
      </p:sp>
      <p:sp>
        <p:nvSpPr>
          <p:cNvPr id="3" name="Title 2"/>
          <p:cNvSpPr>
            <a:spLocks noGrp="1"/>
          </p:cNvSpPr>
          <p:nvPr>
            <p:ph type="title"/>
          </p:nvPr>
        </p:nvSpPr>
        <p:spPr/>
        <p:txBody>
          <a:bodyPr/>
          <a:lstStyle/>
          <a:p>
            <a:r>
              <a:rPr lang="en-US" dirty="0" smtClean="0"/>
              <a:t>What is a mixture?</a:t>
            </a:r>
            <a:endParaRPr lang="en-US" dirty="0"/>
          </a:p>
        </p:txBody>
      </p:sp>
      <p:pic>
        <p:nvPicPr>
          <p:cNvPr id="4" name="Picture 3"/>
          <p:cNvPicPr>
            <a:picLocks noChangeAspect="1"/>
          </p:cNvPicPr>
          <p:nvPr/>
        </p:nvPicPr>
        <p:blipFill>
          <a:blip r:embed="rId2"/>
          <a:stretch>
            <a:fillRect/>
          </a:stretch>
        </p:blipFill>
        <p:spPr>
          <a:xfrm>
            <a:off x="457200" y="2971800"/>
            <a:ext cx="8382000" cy="3562350"/>
          </a:xfrm>
          <a:prstGeom prst="rect">
            <a:avLst/>
          </a:prstGeom>
        </p:spPr>
      </p:pic>
    </p:spTree>
    <p:extLst>
      <p:ext uri="{BB962C8B-B14F-4D97-AF65-F5344CB8AC3E}">
        <p14:creationId xmlns:p14="http://schemas.microsoft.com/office/powerpoint/2010/main" val="7413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a:bodyPr>
          <a:lstStyle/>
          <a:p>
            <a:r>
              <a:rPr lang="en-US" sz="4800" dirty="0">
                <a:hlinkClick r:id="rId2"/>
              </a:rPr>
              <a:t>https://</a:t>
            </a:r>
            <a:r>
              <a:rPr lang="en-US" sz="4800" dirty="0" smtClean="0">
                <a:hlinkClick r:id="rId2"/>
              </a:rPr>
              <a:t>www.youtube.com/watch?v=avgFqlNML5o</a:t>
            </a:r>
            <a:endParaRPr lang="en-US" sz="4800" dirty="0" smtClean="0"/>
          </a:p>
          <a:p>
            <a:r>
              <a:rPr lang="en-US" sz="4800" dirty="0">
                <a:hlinkClick r:id="rId3"/>
              </a:rPr>
              <a:t>https://</a:t>
            </a:r>
            <a:r>
              <a:rPr lang="en-US" sz="4800" dirty="0" smtClean="0">
                <a:hlinkClick r:id="rId3"/>
              </a:rPr>
              <a:t>www.youtube.com/watch?v=IFv-k7XuMFM</a:t>
            </a:r>
            <a:endParaRPr lang="en-US" sz="4800" dirty="0" smtClean="0"/>
          </a:p>
          <a:p>
            <a:r>
              <a:rPr lang="en-US" sz="4800" dirty="0">
                <a:hlinkClick r:id="rId4"/>
              </a:rPr>
              <a:t>https://www.youtube.com/watch?v=9pXPdvkYBKI</a:t>
            </a:r>
            <a:endParaRPr lang="en-US" sz="4800" dirty="0"/>
          </a:p>
        </p:txBody>
      </p:sp>
      <p:sp>
        <p:nvSpPr>
          <p:cNvPr id="3" name="Title 2"/>
          <p:cNvSpPr>
            <a:spLocks noGrp="1"/>
          </p:cNvSpPr>
          <p:nvPr>
            <p:ph type="title"/>
          </p:nvPr>
        </p:nvSpPr>
        <p:spPr/>
        <p:txBody>
          <a:bodyPr>
            <a:normAutofit fontScale="90000"/>
          </a:bodyPr>
          <a:lstStyle/>
          <a:p>
            <a:r>
              <a:rPr lang="en-US" dirty="0" smtClean="0"/>
              <a:t>Video Clip over Atoms, Elements, Compounds…..</a:t>
            </a:r>
            <a:endParaRPr lang="en-US" dirty="0"/>
          </a:p>
        </p:txBody>
      </p:sp>
    </p:spTree>
    <p:extLst>
      <p:ext uri="{BB962C8B-B14F-4D97-AF65-F5344CB8AC3E}">
        <p14:creationId xmlns:p14="http://schemas.microsoft.com/office/powerpoint/2010/main" val="117174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Resources to assist with research</a:t>
            </a:r>
            <a:endParaRPr lang="en-US" dirty="0"/>
          </a:p>
        </p:txBody>
      </p:sp>
      <p:sp>
        <p:nvSpPr>
          <p:cNvPr id="3" name="Rectangle 2"/>
          <p:cNvSpPr>
            <a:spLocks noGrp="1"/>
          </p:cNvSpPr>
          <p:nvPr>
            <p:ph idx="1"/>
          </p:nvPr>
        </p:nvSpPr>
        <p:spPr>
          <a:xfrm>
            <a:off x="457200" y="1600200"/>
            <a:ext cx="8686800" cy="4525963"/>
          </a:xfrm>
        </p:spPr>
        <p:txBody>
          <a:bodyPr>
            <a:normAutofit/>
          </a:bodyPr>
          <a:lstStyle/>
          <a:p>
            <a:r>
              <a:rPr lang="en-US" sz="4000" dirty="0" smtClean="0"/>
              <a:t>Textbook</a:t>
            </a:r>
          </a:p>
          <a:p>
            <a:r>
              <a:rPr lang="en-US" sz="4000" dirty="0" smtClean="0"/>
              <a:t>Science Journal</a:t>
            </a:r>
          </a:p>
          <a:p>
            <a:r>
              <a:rPr lang="en-US" sz="4000" dirty="0" smtClean="0">
                <a:hlinkClick r:id="rId3"/>
              </a:rPr>
              <a:t>www.coachpease.com</a:t>
            </a:r>
            <a:endParaRPr lang="en-US" sz="4000" dirty="0" smtClean="0"/>
          </a:p>
          <a:p>
            <a:r>
              <a:rPr lang="en-US" sz="4000" dirty="0" smtClean="0">
                <a:hlinkClick r:id="rId4"/>
              </a:rPr>
              <a:t>http://marshscience6.blogspot.com</a:t>
            </a:r>
            <a:endParaRPr lang="en-US" sz="40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174" y="1676400"/>
            <a:ext cx="8547652" cy="5029200"/>
          </a:xfrm>
          <a:prstGeom prst="rect">
            <a:avLst/>
          </a:prstGeom>
        </p:spPr>
      </p:pic>
      <p:sp>
        <p:nvSpPr>
          <p:cNvPr id="3" name="Title 2"/>
          <p:cNvSpPr>
            <a:spLocks noGrp="1"/>
          </p:cNvSpPr>
          <p:nvPr>
            <p:ph type="title"/>
          </p:nvPr>
        </p:nvSpPr>
        <p:spPr/>
        <p:txBody>
          <a:bodyPr/>
          <a:lstStyle/>
          <a:p>
            <a:r>
              <a:rPr lang="en-US" dirty="0" smtClean="0"/>
              <a:t>What are metals?</a:t>
            </a:r>
            <a:endParaRPr lang="en-US" dirty="0"/>
          </a:p>
        </p:txBody>
      </p:sp>
    </p:spTree>
    <p:extLst>
      <p:ext uri="{BB962C8B-B14F-4D97-AF65-F5344CB8AC3E}">
        <p14:creationId xmlns:p14="http://schemas.microsoft.com/office/powerpoint/2010/main" val="1355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Non-metals?</a:t>
            </a:r>
            <a:endParaRPr lang="en-US" dirty="0"/>
          </a:p>
        </p:txBody>
      </p:sp>
      <p:pic>
        <p:nvPicPr>
          <p:cNvPr id="6" name="Content Placeholder 5"/>
          <p:cNvPicPr>
            <a:picLocks noGrp="1" noChangeAspect="1"/>
          </p:cNvPicPr>
          <p:nvPr>
            <p:ph idx="1"/>
          </p:nvPr>
        </p:nvPicPr>
        <p:blipFill>
          <a:blip r:embed="rId2"/>
          <a:stretch>
            <a:fillRect/>
          </a:stretch>
        </p:blipFill>
        <p:spPr>
          <a:xfrm>
            <a:off x="304800" y="1676401"/>
            <a:ext cx="8610600" cy="4953000"/>
          </a:xfrm>
          <a:prstGeom prst="rect">
            <a:avLst/>
          </a:prstGeom>
        </p:spPr>
      </p:pic>
    </p:spTree>
    <p:extLst>
      <p:ext uri="{BB962C8B-B14F-4D97-AF65-F5344CB8AC3E}">
        <p14:creationId xmlns:p14="http://schemas.microsoft.com/office/powerpoint/2010/main" val="24575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What are metalloids?</a:t>
            </a:r>
            <a:endParaRPr lang="en-US" dirty="0"/>
          </a:p>
        </p:txBody>
      </p:sp>
      <p:pic>
        <p:nvPicPr>
          <p:cNvPr id="4" name="Picture 3"/>
          <p:cNvPicPr>
            <a:picLocks noChangeAspect="1"/>
          </p:cNvPicPr>
          <p:nvPr/>
        </p:nvPicPr>
        <p:blipFill>
          <a:blip r:embed="rId2"/>
          <a:stretch>
            <a:fillRect/>
          </a:stretch>
        </p:blipFill>
        <p:spPr>
          <a:xfrm>
            <a:off x="228600" y="1615440"/>
            <a:ext cx="8686800" cy="5029200"/>
          </a:xfrm>
          <a:prstGeom prst="rect">
            <a:avLst/>
          </a:prstGeom>
        </p:spPr>
      </p:pic>
    </p:spTree>
    <p:extLst>
      <p:ext uri="{BB962C8B-B14F-4D97-AF65-F5344CB8AC3E}">
        <p14:creationId xmlns:p14="http://schemas.microsoft.com/office/powerpoint/2010/main" val="752700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www.youtube.com/watch?v=lzyaOYrecXE</a:t>
            </a:r>
            <a:endParaRPr lang="en-US" dirty="0" smtClean="0"/>
          </a:p>
          <a:p>
            <a:endParaRPr lang="en-US" dirty="0"/>
          </a:p>
          <a:p>
            <a:r>
              <a:rPr lang="en-US" dirty="0">
                <a:hlinkClick r:id="rId3"/>
              </a:rPr>
              <a:t>https://</a:t>
            </a:r>
            <a:r>
              <a:rPr lang="en-US" dirty="0" smtClean="0">
                <a:hlinkClick r:id="rId3"/>
              </a:rPr>
              <a:t>www.youtube.com/watch?v=wg_dcSEZrt4</a:t>
            </a:r>
            <a:endParaRPr lang="en-US" dirty="0" smtClean="0"/>
          </a:p>
          <a:p>
            <a:endParaRPr lang="en-US" dirty="0"/>
          </a:p>
          <a:p>
            <a:r>
              <a:rPr lang="en-US" dirty="0">
                <a:hlinkClick r:id="rId4"/>
              </a:rPr>
              <a:t>https://www.youtube.com/watch?v=uJOGy0dgmUU</a:t>
            </a:r>
            <a:endParaRPr lang="en-US" dirty="0"/>
          </a:p>
        </p:txBody>
      </p:sp>
      <p:sp>
        <p:nvSpPr>
          <p:cNvPr id="3" name="Title 2"/>
          <p:cNvSpPr>
            <a:spLocks noGrp="1"/>
          </p:cNvSpPr>
          <p:nvPr>
            <p:ph type="title"/>
          </p:nvPr>
        </p:nvSpPr>
        <p:spPr/>
        <p:txBody>
          <a:bodyPr/>
          <a:lstStyle/>
          <a:p>
            <a:r>
              <a:rPr lang="en-US" dirty="0" smtClean="0"/>
              <a:t>Properties of Matter Video Clip</a:t>
            </a:r>
            <a:endParaRPr lang="en-US" dirty="0"/>
          </a:p>
        </p:txBody>
      </p:sp>
    </p:spTree>
    <p:extLst>
      <p:ext uri="{BB962C8B-B14F-4D97-AF65-F5344CB8AC3E}">
        <p14:creationId xmlns:p14="http://schemas.microsoft.com/office/powerpoint/2010/main" val="2283114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energy of a body or a system with respect to the position of the body or the arrangement of the particles of the system.</a:t>
            </a:r>
          </a:p>
        </p:txBody>
      </p:sp>
      <p:sp>
        <p:nvSpPr>
          <p:cNvPr id="3" name="Title 2"/>
          <p:cNvSpPr>
            <a:spLocks noGrp="1"/>
          </p:cNvSpPr>
          <p:nvPr>
            <p:ph type="title"/>
          </p:nvPr>
        </p:nvSpPr>
        <p:spPr/>
        <p:txBody>
          <a:bodyPr/>
          <a:lstStyle/>
          <a:p>
            <a:r>
              <a:rPr lang="en-US" dirty="0" smtClean="0"/>
              <a:t>What is potential energy?</a:t>
            </a:r>
            <a:endParaRPr lang="en-US" dirty="0"/>
          </a:p>
        </p:txBody>
      </p:sp>
      <p:pic>
        <p:nvPicPr>
          <p:cNvPr id="4" name="Picture 3"/>
          <p:cNvPicPr>
            <a:picLocks noChangeAspect="1"/>
          </p:cNvPicPr>
          <p:nvPr/>
        </p:nvPicPr>
        <p:blipFill>
          <a:blip r:embed="rId2"/>
          <a:stretch>
            <a:fillRect/>
          </a:stretch>
        </p:blipFill>
        <p:spPr>
          <a:xfrm>
            <a:off x="609600" y="3505200"/>
            <a:ext cx="7924799" cy="2476500"/>
          </a:xfrm>
          <a:prstGeom prst="rect">
            <a:avLst/>
          </a:prstGeom>
        </p:spPr>
      </p:pic>
    </p:spTree>
    <p:extLst>
      <p:ext uri="{BB962C8B-B14F-4D97-AF65-F5344CB8AC3E}">
        <p14:creationId xmlns:p14="http://schemas.microsoft.com/office/powerpoint/2010/main" val="5985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the energy of motion.</a:t>
            </a:r>
          </a:p>
        </p:txBody>
      </p:sp>
      <p:sp>
        <p:nvSpPr>
          <p:cNvPr id="3" name="Title 2"/>
          <p:cNvSpPr>
            <a:spLocks noGrp="1"/>
          </p:cNvSpPr>
          <p:nvPr>
            <p:ph type="title"/>
          </p:nvPr>
        </p:nvSpPr>
        <p:spPr/>
        <p:txBody>
          <a:bodyPr/>
          <a:lstStyle/>
          <a:p>
            <a:r>
              <a:rPr lang="en-US" dirty="0" smtClean="0"/>
              <a:t>What is Kinetic Energy?</a:t>
            </a:r>
            <a:endParaRPr lang="en-US" dirty="0"/>
          </a:p>
        </p:txBody>
      </p:sp>
      <p:pic>
        <p:nvPicPr>
          <p:cNvPr id="4" name="Picture 3"/>
          <p:cNvPicPr>
            <a:picLocks noChangeAspect="1"/>
          </p:cNvPicPr>
          <p:nvPr/>
        </p:nvPicPr>
        <p:blipFill rotWithShape="1">
          <a:blip r:embed="rId2"/>
          <a:srcRect l="48695" r="774"/>
          <a:stretch/>
        </p:blipFill>
        <p:spPr>
          <a:xfrm>
            <a:off x="457200" y="2667000"/>
            <a:ext cx="8486775" cy="3933825"/>
          </a:xfrm>
          <a:prstGeom prst="rect">
            <a:avLst/>
          </a:prstGeom>
        </p:spPr>
      </p:pic>
    </p:spTree>
    <p:extLst>
      <p:ext uri="{BB962C8B-B14F-4D97-AF65-F5344CB8AC3E}">
        <p14:creationId xmlns:p14="http://schemas.microsoft.com/office/powerpoint/2010/main" val="6199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https://www.youtube.com/watch?v=LlM1pIefpBM</a:t>
            </a:r>
            <a:endParaRPr lang="en-US" dirty="0"/>
          </a:p>
        </p:txBody>
      </p:sp>
      <p:sp>
        <p:nvSpPr>
          <p:cNvPr id="3" name="Title 2"/>
          <p:cNvSpPr>
            <a:spLocks noGrp="1"/>
          </p:cNvSpPr>
          <p:nvPr>
            <p:ph type="title"/>
          </p:nvPr>
        </p:nvSpPr>
        <p:spPr/>
        <p:txBody>
          <a:bodyPr/>
          <a:lstStyle/>
          <a:p>
            <a:r>
              <a:rPr lang="en-US" dirty="0" smtClean="0"/>
              <a:t>Roller Coaster Video Clip…</a:t>
            </a:r>
            <a:endParaRPr lang="en-US" dirty="0"/>
          </a:p>
        </p:txBody>
      </p:sp>
    </p:spTree>
    <p:extLst>
      <p:ext uri="{BB962C8B-B14F-4D97-AF65-F5344CB8AC3E}">
        <p14:creationId xmlns:p14="http://schemas.microsoft.com/office/powerpoint/2010/main" val="660154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DAE1D9"/>
              </a:clrFrom>
              <a:clrTo>
                <a:srgbClr val="DAE1D9">
                  <a:alpha val="0"/>
                </a:srgbClr>
              </a:clrTo>
            </a:clrChange>
          </a:blip>
          <a:stretch>
            <a:fillRect/>
          </a:stretch>
        </p:blipFill>
        <p:spPr>
          <a:xfrm rot="20517306">
            <a:off x="-867162" y="1484189"/>
            <a:ext cx="13589114" cy="6398682"/>
          </a:xfrm>
          <a:prstGeom prst="rect">
            <a:avLst/>
          </a:prstGeom>
        </p:spPr>
      </p:pic>
      <p:sp>
        <p:nvSpPr>
          <p:cNvPr id="2" name="Rectangle 1"/>
          <p:cNvSpPr>
            <a:spLocks noGrp="1"/>
          </p:cNvSpPr>
          <p:nvPr>
            <p:ph type="title"/>
          </p:nvPr>
        </p:nvSpPr>
        <p:spPr>
          <a:xfrm>
            <a:off x="0" y="304800"/>
            <a:ext cx="8458200" cy="6248400"/>
          </a:xfrm>
        </p:spPr>
        <p:txBody>
          <a:bodyPr>
            <a:normAutofit/>
          </a:bodyPr>
          <a:lstStyle/>
          <a:p>
            <a:r>
              <a:rPr lang="en-US" sz="4400" dirty="0" smtClean="0">
                <a:ln w="19050">
                  <a:solidFill>
                    <a:schemeClr val="bg2"/>
                  </a:solidFill>
                </a:ln>
              </a:rPr>
              <a:t>Study, You Can Do This!</a:t>
            </a:r>
            <a:br>
              <a:rPr lang="en-US" sz="4400" dirty="0" smtClean="0">
                <a:ln w="19050">
                  <a:solidFill>
                    <a:schemeClr val="bg2"/>
                  </a:solidFill>
                </a:ln>
              </a:rPr>
            </a:br>
            <a:r>
              <a:rPr lang="en-US" sz="4400" dirty="0" smtClean="0">
                <a:ln w="19050">
                  <a:solidFill>
                    <a:schemeClr val="bg2"/>
                  </a:solidFill>
                </a:ln>
              </a:rPr>
              <a:t>Coach Pease believes in you!</a:t>
            </a:r>
            <a:r>
              <a:rPr lang="en-US" dirty="0" smtClean="0">
                <a:ln w="19050">
                  <a:solidFill>
                    <a:schemeClr val="bg2"/>
                  </a:solidFill>
                </a:ln>
              </a:rPr>
              <a:t/>
            </a:r>
            <a:br>
              <a:rPr lang="en-US" dirty="0" smtClean="0">
                <a:ln w="19050">
                  <a:solidFill>
                    <a:schemeClr val="bg2"/>
                  </a:solidFill>
                </a:ln>
              </a:rPr>
            </a:br>
            <a:r>
              <a:rPr lang="en-US" dirty="0">
                <a:ln w="19050">
                  <a:solidFill>
                    <a:schemeClr val="bg2"/>
                  </a:solidFill>
                </a:ln>
              </a:rPr>
              <a:t/>
            </a:r>
            <a:br>
              <a:rPr lang="en-US" dirty="0">
                <a:ln w="19050">
                  <a:solidFill>
                    <a:schemeClr val="bg2"/>
                  </a:solidFill>
                </a:ln>
              </a:rPr>
            </a:br>
            <a:r>
              <a:rPr lang="en-US" dirty="0" smtClean="0">
                <a:ln w="19050">
                  <a:solidFill>
                    <a:schemeClr val="bg2"/>
                  </a:solidFill>
                </a:ln>
              </a:rPr>
              <a:t/>
            </a:r>
            <a:br>
              <a:rPr lang="en-US" dirty="0" smtClean="0">
                <a:ln w="19050">
                  <a:solidFill>
                    <a:schemeClr val="bg2"/>
                  </a:solidFill>
                </a:ln>
              </a:rPr>
            </a:br>
            <a:endParaRPr lang="en-US" dirty="0">
              <a:ln w="19050">
                <a:solidFill>
                  <a:schemeClr val="bg2"/>
                </a:solidFill>
              </a:ln>
            </a:endParaRPr>
          </a:p>
        </p:txBody>
      </p:sp>
      <p:sp>
        <p:nvSpPr>
          <p:cNvPr id="4" name="TextBox 3"/>
          <p:cNvSpPr txBox="1"/>
          <p:nvPr/>
        </p:nvSpPr>
        <p:spPr>
          <a:xfrm>
            <a:off x="304800" y="1828800"/>
            <a:ext cx="8153400" cy="2123658"/>
          </a:xfrm>
          <a:prstGeom prst="rect">
            <a:avLst/>
          </a:prstGeom>
          <a:noFill/>
        </p:spPr>
        <p:txBody>
          <a:bodyPr wrap="square" rtlCol="0">
            <a:spAutoFit/>
          </a:bodyPr>
          <a:lstStyle/>
          <a:p>
            <a:r>
              <a:rPr lang="en-US" sz="4400" dirty="0">
                <a:ln w="19050">
                  <a:solidFill>
                    <a:schemeClr val="bg2"/>
                  </a:solidFill>
                </a:ln>
              </a:rPr>
              <a:t>Remember that the class with the highest </a:t>
            </a:r>
            <a:r>
              <a:rPr lang="en-US" sz="4400" dirty="0" smtClean="0">
                <a:ln w="19050">
                  <a:solidFill>
                    <a:schemeClr val="bg2"/>
                  </a:solidFill>
                </a:ln>
              </a:rPr>
              <a:t>average </a:t>
            </a:r>
            <a:r>
              <a:rPr lang="en-US" sz="4400" dirty="0">
                <a:ln w="19050">
                  <a:solidFill>
                    <a:schemeClr val="bg2"/>
                  </a:solidFill>
                </a:ln>
              </a:rPr>
              <a:t>will get a prize from me!!!!</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is gravity?</a:t>
            </a:r>
            <a:endParaRPr lang="en-US" dirty="0"/>
          </a:p>
        </p:txBody>
      </p:sp>
      <p:sp>
        <p:nvSpPr>
          <p:cNvPr id="3" name="Rectangle 2"/>
          <p:cNvSpPr>
            <a:spLocks noGrp="1"/>
          </p:cNvSpPr>
          <p:nvPr>
            <p:ph idx="1"/>
          </p:nvPr>
        </p:nvSpPr>
        <p:spPr>
          <a:xfrm>
            <a:off x="0" y="1600200"/>
            <a:ext cx="5105400" cy="5242560"/>
          </a:xfrm>
        </p:spPr>
        <p:txBody>
          <a:bodyPr>
            <a:normAutofit/>
          </a:bodyPr>
          <a:lstStyle/>
          <a:p>
            <a:r>
              <a:rPr lang="en-US" sz="4400" dirty="0"/>
              <a:t>the force that attracts a body toward the center of the earth, or toward any other physical body having mass.</a:t>
            </a:r>
          </a:p>
          <a:p>
            <a:endParaRPr lang="en-US" sz="4400" dirty="0"/>
          </a:p>
        </p:txBody>
      </p:sp>
      <p:pic>
        <p:nvPicPr>
          <p:cNvPr id="5" name="Picture 4"/>
          <p:cNvPicPr>
            <a:picLocks noChangeAspect="1"/>
          </p:cNvPicPr>
          <p:nvPr/>
        </p:nvPicPr>
        <p:blipFill>
          <a:blip r:embed="rId3"/>
          <a:stretch>
            <a:fillRect/>
          </a:stretch>
        </p:blipFill>
        <p:spPr>
          <a:xfrm>
            <a:off x="-2590800" y="800259"/>
            <a:ext cx="2219325" cy="2857500"/>
          </a:xfrm>
          <a:prstGeom prst="rect">
            <a:avLst/>
          </a:prstGeom>
        </p:spPr>
      </p:pic>
      <p:pic>
        <p:nvPicPr>
          <p:cNvPr id="8" name="Picture 7"/>
          <p:cNvPicPr>
            <a:picLocks noChangeAspect="1"/>
          </p:cNvPicPr>
          <p:nvPr/>
        </p:nvPicPr>
        <p:blipFill>
          <a:blip r:embed="rId4"/>
          <a:stretch>
            <a:fillRect/>
          </a:stretch>
        </p:blipFill>
        <p:spPr>
          <a:xfrm rot="573861">
            <a:off x="4872029" y="1165265"/>
            <a:ext cx="3782362" cy="5662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What keeps our planets in orbit around the sun?</a:t>
            </a:r>
            <a:endParaRPr lang="en-US" dirty="0"/>
          </a:p>
        </p:txBody>
      </p:sp>
      <p:sp>
        <p:nvSpPr>
          <p:cNvPr id="3" name="Rectangle 2"/>
          <p:cNvSpPr>
            <a:spLocks noGrp="1"/>
          </p:cNvSpPr>
          <p:nvPr>
            <p:ph idx="1"/>
          </p:nvPr>
        </p:nvSpPr>
        <p:spPr>
          <a:xfrm>
            <a:off x="0" y="1600200"/>
            <a:ext cx="9144000" cy="5257800"/>
          </a:xfrm>
        </p:spPr>
        <p:txBody>
          <a:bodyPr>
            <a:normAutofit fontScale="55000" lnSpcReduction="20000"/>
          </a:bodyPr>
          <a:lstStyle/>
          <a:p>
            <a:r>
              <a:rPr lang="en-US" sz="6400" dirty="0" smtClean="0"/>
              <a:t>Gravity…</a:t>
            </a:r>
          </a:p>
          <a:p>
            <a:r>
              <a:rPr lang="en-US" sz="6400" dirty="0" smtClean="0"/>
              <a:t>Click on link below for “NASA clip” about gravity in space.</a:t>
            </a:r>
          </a:p>
          <a:p>
            <a:endParaRPr lang="en-US" sz="6400" dirty="0">
              <a:hlinkClick r:id="rId3"/>
            </a:endParaRPr>
          </a:p>
          <a:p>
            <a:r>
              <a:rPr lang="en-US" dirty="0">
                <a:hlinkClick r:id="rId3"/>
              </a:rPr>
              <a:t>https://video.search.yahoo.com/search/video;_ylt=A2KIo9aeSgNWHAQASMz7w8QF;_ylu=X3oDMTBncGdyMzQ0BHNlYwNzZWFyY2gEdnRpZAM-;_ylc=X1MDOTY3ODEzMDcEX3IDMgRiY2sDYW84ZnAxbDlrbTY2dCUyNmIlM0Q0JTI2ZCUzRHA1cUJGYmxwWUVLeS5EMml2VTh0UENLWG9aNUtSY240YUxHeVhRLS0lMjZzJTNEbHYlMjZpJTNELjJQYlJnTUpYWGtZc0submlZR1EEZnIDc2ZwBGdwcmlkA0lSdkNyWEJFU08uUU94UE1vUmk2cEEEbXRlc3RpZANudWxsBG5fcnNsdAM2MARuX3N1Z2cDNQRvcmlnaW4DdmlkZW8uc2VhcmNoLnlhaG9vLmNvbQRwb3MDNARwcXN0cgNncmF2aXR5ICwgcGxhbmV0cwRwcXN0cmwDMTcEcXN0cmwDMzkEcXVlcnkDZXhwbGFuYXRpb24gb2YgZ3Jhdml0eSBwbGFuZXRzIGZvciBraWRzBHRfc3RtcAMxNDQzMDU2MzQyBHZ0ZXN0aWQDbnVsbA--?gprid=IRvCrXBESO.QOxPMoRi6pA&amp;pvid=zfbxDDYzLjKsIfkNU0sY3Q0vOTcuOQAAAAC5WTBb&amp;p=explanation+of+gravity+planets+for+kids&amp;ei=UTF-8&amp;fr2=p%3As%2Cv%3Av%2Cm%3Asa&amp;fr=sfp#id=4&amp;vid=c01eedf449677a829099d3184370726e&amp;action=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What layer of the Earth do we live on?</a:t>
            </a:r>
            <a:endParaRPr lang="en-US" dirty="0"/>
          </a:p>
        </p:txBody>
      </p:sp>
      <p:pic>
        <p:nvPicPr>
          <p:cNvPr id="4" name="Picture 3"/>
          <p:cNvPicPr>
            <a:picLocks noChangeAspect="1"/>
          </p:cNvPicPr>
          <p:nvPr/>
        </p:nvPicPr>
        <p:blipFill>
          <a:blip r:embed="rId3"/>
          <a:stretch>
            <a:fillRect/>
          </a:stretch>
        </p:blipFill>
        <p:spPr>
          <a:xfrm>
            <a:off x="152400" y="4800600"/>
            <a:ext cx="8763000" cy="1933575"/>
          </a:xfrm>
          <a:prstGeom prst="rect">
            <a:avLst/>
          </a:prstGeom>
        </p:spPr>
      </p:pic>
      <p:sp>
        <p:nvSpPr>
          <p:cNvPr id="3" name="Rectangle 2"/>
          <p:cNvSpPr>
            <a:spLocks noGrp="1"/>
          </p:cNvSpPr>
          <p:nvPr>
            <p:ph idx="1"/>
          </p:nvPr>
        </p:nvSpPr>
        <p:spPr>
          <a:xfrm>
            <a:off x="0" y="1600201"/>
            <a:ext cx="9144000" cy="3505200"/>
          </a:xfrm>
        </p:spPr>
        <p:txBody>
          <a:bodyPr>
            <a:normAutofit/>
          </a:bodyPr>
          <a:lstStyle/>
          <a:p>
            <a:r>
              <a:rPr lang="en-US" sz="4400" dirty="0" smtClean="0"/>
              <a:t>Continental Crust : on rock soil, land</a:t>
            </a:r>
          </a:p>
          <a:p>
            <a:r>
              <a:rPr lang="en-US" sz="4400" dirty="0" smtClean="0"/>
              <a:t>Oceanic Crust: soil under the water, ocean</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Layers of the Earth Video Clips</a:t>
            </a:r>
            <a:endParaRPr lang="en-US" dirty="0"/>
          </a:p>
        </p:txBody>
      </p:sp>
      <p:sp>
        <p:nvSpPr>
          <p:cNvPr id="3" name="Rectangle 2"/>
          <p:cNvSpPr>
            <a:spLocks noGrp="1"/>
          </p:cNvSpPr>
          <p:nvPr>
            <p:ph idx="1"/>
          </p:nvPr>
        </p:nvSpPr>
        <p:spPr>
          <a:xfrm>
            <a:off x="0" y="1600200"/>
            <a:ext cx="9144000" cy="5257800"/>
          </a:xfrm>
        </p:spPr>
        <p:txBody>
          <a:bodyPr>
            <a:normAutofit/>
          </a:bodyPr>
          <a:lstStyle/>
          <a:p>
            <a:pPr marL="0" indent="0">
              <a:buNone/>
            </a:pPr>
            <a:endParaRPr lang="en-US" dirty="0" smtClean="0">
              <a:hlinkClick r:id="rId3"/>
            </a:endParaRPr>
          </a:p>
          <a:p>
            <a:pPr marL="0" indent="0">
              <a:buNone/>
            </a:pPr>
            <a:r>
              <a:rPr lang="en-US" sz="3200" dirty="0" smtClean="0">
                <a:hlinkClick r:id="rId3"/>
              </a:rPr>
              <a:t>https</a:t>
            </a:r>
            <a:r>
              <a:rPr lang="en-US" sz="3200" dirty="0">
                <a:hlinkClick r:id="rId3"/>
              </a:rPr>
              <a:t>://video.search.yahoo.com/search/video;_ylt=AwrB8ptlTgNW4DsAo9iJzbkF?p=layers+of+the+earth&amp;fr=sfp&amp;fr2=p%3As%2Cv%3Ai%2Cm%3Apivot#id=18&amp;vid=bf3b4441b149d768be65751ca916766d&amp;action=view</a:t>
            </a:r>
            <a:endParaRPr lang="en-US" sz="3200" dirty="0">
              <a:hlinkClick r:id="rId3"/>
            </a:endParaRPr>
          </a:p>
          <a:p>
            <a:r>
              <a:rPr lang="en-US" dirty="0" smtClean="0">
                <a:hlinkClick r:id="rId3"/>
              </a:rPr>
              <a:t>https</a:t>
            </a:r>
            <a:r>
              <a:rPr lang="en-US" dirty="0">
                <a:hlinkClick r:id="rId3"/>
              </a:rPr>
              <a:t>://video.search.yahoo.com/search/video;_ylt=AwrB8ptlTgNW4DsAo9iJzbkF?p=layers+of+the+earth&amp;fr=sfp&amp;fr2=p%3As%2Cv%3Ai%2Cm%3Apivot#id=8&amp;vid=19c9cc95331f1cc30fed35aa44cebd27&amp;action=view</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What layer of the Earth has the strongest gravitational pull?</a:t>
            </a:r>
            <a:endParaRPr lang="en-US" dirty="0"/>
          </a:p>
        </p:txBody>
      </p:sp>
      <p:sp>
        <p:nvSpPr>
          <p:cNvPr id="3" name="Rectangle 2"/>
          <p:cNvSpPr>
            <a:spLocks noGrp="1"/>
          </p:cNvSpPr>
          <p:nvPr>
            <p:ph idx="1"/>
          </p:nvPr>
        </p:nvSpPr>
        <p:spPr/>
        <p:txBody>
          <a:bodyPr>
            <a:normAutofit/>
          </a:bodyPr>
          <a:lstStyle/>
          <a:p>
            <a:r>
              <a:rPr lang="en-US" sz="4800" dirty="0" smtClean="0"/>
              <a:t>Core</a:t>
            </a:r>
            <a:endParaRPr lang="en-US" sz="4800" dirty="0"/>
          </a:p>
        </p:txBody>
      </p:sp>
      <p:pic>
        <p:nvPicPr>
          <p:cNvPr id="4" name="Picture 3"/>
          <p:cNvPicPr>
            <a:picLocks noChangeAspect="1"/>
          </p:cNvPicPr>
          <p:nvPr/>
        </p:nvPicPr>
        <p:blipFill>
          <a:blip r:embed="rId3"/>
          <a:stretch>
            <a:fillRect/>
          </a:stretch>
        </p:blipFill>
        <p:spPr>
          <a:xfrm>
            <a:off x="2370441" y="1790700"/>
            <a:ext cx="5657850" cy="5067300"/>
          </a:xfrm>
          <a:prstGeom prst="rect">
            <a:avLst/>
          </a:prstGeom>
        </p:spPr>
      </p:pic>
      <p:sp>
        <p:nvSpPr>
          <p:cNvPr id="5" name="Right Arrow 4"/>
          <p:cNvSpPr/>
          <p:nvPr/>
        </p:nvSpPr>
        <p:spPr>
          <a:xfrm rot="9326866" flipV="1">
            <a:off x="5609696" y="3098549"/>
            <a:ext cx="1930934" cy="1013619"/>
          </a:xfrm>
          <a:prstGeom prst="rightArrow">
            <a:avLst/>
          </a:prstGeom>
          <a:no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Core</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What layer of the Earth do the tectonic plates float on?</a:t>
            </a:r>
            <a:endParaRPr lang="en-US" dirty="0"/>
          </a:p>
        </p:txBody>
      </p:sp>
      <p:sp>
        <p:nvSpPr>
          <p:cNvPr id="3" name="Rectangle 2"/>
          <p:cNvSpPr>
            <a:spLocks noGrp="1"/>
          </p:cNvSpPr>
          <p:nvPr>
            <p:ph idx="1"/>
          </p:nvPr>
        </p:nvSpPr>
        <p:spPr/>
        <p:txBody>
          <a:bodyPr>
            <a:normAutofit/>
          </a:bodyPr>
          <a:lstStyle/>
          <a:p>
            <a:r>
              <a:rPr lang="en-US" sz="4000" dirty="0" smtClean="0"/>
              <a:t>Lithosphere</a:t>
            </a:r>
            <a:endParaRPr lang="en-US" sz="4000" dirty="0"/>
          </a:p>
        </p:txBody>
      </p:sp>
      <p:pic>
        <p:nvPicPr>
          <p:cNvPr id="4" name="Picture 3"/>
          <p:cNvPicPr>
            <a:picLocks noChangeAspect="1"/>
          </p:cNvPicPr>
          <p:nvPr/>
        </p:nvPicPr>
        <p:blipFill>
          <a:blip r:embed="rId3"/>
          <a:stretch>
            <a:fillRect/>
          </a:stretch>
        </p:blipFill>
        <p:spPr>
          <a:xfrm>
            <a:off x="2209800" y="2362200"/>
            <a:ext cx="6781800" cy="4038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What are the three main types of rock that th</a:t>
            </a:r>
            <a:r>
              <a:rPr lang="en-US" dirty="0" smtClean="0"/>
              <a:t>e rock cycle creates?</a:t>
            </a:r>
            <a:endParaRPr lang="en-US" dirty="0"/>
          </a:p>
        </p:txBody>
      </p:sp>
      <p:sp>
        <p:nvSpPr>
          <p:cNvPr id="3" name="Rectangle 2"/>
          <p:cNvSpPr>
            <a:spLocks noGrp="1"/>
          </p:cNvSpPr>
          <p:nvPr>
            <p:ph idx="1"/>
          </p:nvPr>
        </p:nvSpPr>
        <p:spPr/>
        <p:txBody>
          <a:bodyPr/>
          <a:lstStyle/>
          <a:p>
            <a:r>
              <a:rPr lang="en-US" dirty="0" smtClean="0"/>
              <a:t>Sedimentary</a:t>
            </a:r>
          </a:p>
          <a:p>
            <a:r>
              <a:rPr lang="en-US" dirty="0" smtClean="0"/>
              <a:t>Metamorphic</a:t>
            </a:r>
          </a:p>
          <a:p>
            <a:r>
              <a:rPr lang="en-US" dirty="0" smtClean="0"/>
              <a:t>Igneous</a:t>
            </a:r>
          </a:p>
          <a:p>
            <a:r>
              <a:rPr lang="en-US" dirty="0" smtClean="0"/>
              <a:t>Click on link below to see movie about rock cycle (6 mins long)</a:t>
            </a:r>
            <a:endParaRPr lang="en-US" dirty="0" smtClean="0"/>
          </a:p>
          <a:p>
            <a:endParaRPr lang="en-US" dirty="0"/>
          </a:p>
        </p:txBody>
      </p:sp>
      <p:sp>
        <p:nvSpPr>
          <p:cNvPr id="4" name="Rectangle 3"/>
          <p:cNvSpPr/>
          <p:nvPr/>
        </p:nvSpPr>
        <p:spPr>
          <a:xfrm>
            <a:off x="457200" y="4038600"/>
            <a:ext cx="8534400" cy="923330"/>
          </a:xfrm>
          <a:prstGeom prst="rect">
            <a:avLst/>
          </a:prstGeom>
        </p:spPr>
        <p:txBody>
          <a:bodyPr wrap="square">
            <a:spAutoFit/>
          </a:bodyPr>
          <a:lstStyle/>
          <a:p>
            <a:r>
              <a:rPr lang="en-US" dirty="0">
                <a:hlinkClick r:id="rId3"/>
              </a:rPr>
              <a:t>https://video.search.yahoo.com/search/video;_ylt=AwrTcXqwUgNWWxMACZSJzbkF?p=rock+cycle&amp;fr=sfp&amp;fr2=p%3As%2Cv%3Ai%2Cm%3Apivot#action=view&amp;id=62&amp;vid=c61f08a247e859b65528b61e380382d1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B2178E4-2F0C-4A34-8B52-79BAFAEA7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Back-to-school presentation</Template>
  <TotalTime>0</TotalTime>
  <Words>570</Words>
  <Application>Microsoft Office PowerPoint</Application>
  <PresentationFormat>On-screen Show (4:3)</PresentationFormat>
  <Paragraphs>92</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Bleeding Cowboys</vt:lpstr>
      <vt:lpstr>Bookman Old Style</vt:lpstr>
      <vt:lpstr>Calibri</vt:lpstr>
      <vt:lpstr>Segoe Condensed</vt:lpstr>
      <vt:lpstr>schoolpresentation</vt:lpstr>
      <vt:lpstr>6th Grade Science 2015-2016</vt:lpstr>
      <vt:lpstr>Resources to assist with research</vt:lpstr>
      <vt:lpstr>What is gravity?</vt:lpstr>
      <vt:lpstr>What keeps our planets in orbit around the sun?</vt:lpstr>
      <vt:lpstr>What layer of the Earth do we live on?</vt:lpstr>
      <vt:lpstr>Layers of the Earth Video Clips</vt:lpstr>
      <vt:lpstr>What layer of the Earth has the strongest gravitational pull?</vt:lpstr>
      <vt:lpstr>What layer of the Earth do the tectonic plates float on?</vt:lpstr>
      <vt:lpstr>What are the three main types of rock that the rock cycle creates?</vt:lpstr>
      <vt:lpstr>What was/is Pangea?</vt:lpstr>
      <vt:lpstr>What are tectonic plates?</vt:lpstr>
      <vt:lpstr>Tectonic Plate Boundaries Video</vt:lpstr>
      <vt:lpstr>What is an atom?</vt:lpstr>
      <vt:lpstr>What is an element?</vt:lpstr>
      <vt:lpstr>What is a compound?</vt:lpstr>
      <vt:lpstr>What is a molecule?</vt:lpstr>
      <vt:lpstr>What is a pure substance?</vt:lpstr>
      <vt:lpstr>What is a mixture?</vt:lpstr>
      <vt:lpstr>Video Clip over Atoms, Elements, Compounds…..</vt:lpstr>
      <vt:lpstr>What are metals?</vt:lpstr>
      <vt:lpstr>What are Non-metals?</vt:lpstr>
      <vt:lpstr>What are metalloids?</vt:lpstr>
      <vt:lpstr>Properties of Matter Video Clip</vt:lpstr>
      <vt:lpstr>What is potential energy?</vt:lpstr>
      <vt:lpstr>What is Kinetic Energy?</vt:lpstr>
      <vt:lpstr>Roller Coaster Video Clip…</vt:lpstr>
      <vt:lpstr>Study, You Can Do This! Coach Pease believes in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2015-09-24T00:45:44Z</dcterms:created>
  <dcterms:modified xsi:type="dcterms:W3CDTF">2015-09-24T03:22:45Z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