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8"/>
  </p:notesMasterIdLst>
  <p:sldIdLst>
    <p:sldId id="268" r:id="rId5"/>
    <p:sldId id="272" r:id="rId6"/>
    <p:sldId id="256" r:id="rId7"/>
    <p:sldId id="257" r:id="rId8"/>
    <p:sldId id="258" r:id="rId9"/>
    <p:sldId id="269" r:id="rId10"/>
    <p:sldId id="261" r:id="rId11"/>
    <p:sldId id="270" r:id="rId12"/>
    <p:sldId id="263" r:id="rId13"/>
    <p:sldId id="264" r:id="rId14"/>
    <p:sldId id="265" r:id="rId15"/>
    <p:sldId id="271"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7778" autoAdjust="0"/>
  </p:normalViewPr>
  <p:slideViewPr>
    <p:cSldViewPr>
      <p:cViewPr varScale="1">
        <p:scale>
          <a:sx n="88" d="100"/>
          <a:sy n="88" d="100"/>
        </p:scale>
        <p:origin x="-6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4DC08F-C332-408B-BDC6-F08B320DA830}" type="datetimeFigureOut">
              <a:rPr lang="en-US" smtClean="0"/>
              <a:t>10/25/2012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97F98-B9B7-460B-BF3F-055BB4234174}" type="slidenum">
              <a:rPr lang="en-US" smtClean="0"/>
              <a:t>‹#›</a:t>
            </a:fld>
            <a:endParaRPr lang="en-US"/>
          </a:p>
        </p:txBody>
      </p:sp>
    </p:spTree>
    <p:extLst>
      <p:ext uri="{BB962C8B-B14F-4D97-AF65-F5344CB8AC3E}">
        <p14:creationId xmlns:p14="http://schemas.microsoft.com/office/powerpoint/2010/main" val="5142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 a unit of time, but a unit of distance. Be sure that students know this.</a:t>
            </a:r>
          </a:p>
          <a:p>
            <a:r>
              <a:rPr lang="en-US" dirty="0" smtClean="0"/>
              <a:t>Students may not know</a:t>
            </a:r>
            <a:r>
              <a:rPr lang="en-US" baseline="0" dirty="0" smtClean="0"/>
              <a:t> what a vacuum is.</a:t>
            </a:r>
          </a:p>
          <a:p>
            <a:r>
              <a:rPr lang="en-US" baseline="0" dirty="0" smtClean="0"/>
              <a:t>Instruct students to record this information in their notebooks.</a:t>
            </a:r>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4</a:t>
            </a:fld>
            <a:endParaRPr lang="en-US"/>
          </a:p>
        </p:txBody>
      </p:sp>
    </p:spTree>
    <p:extLst>
      <p:ext uri="{BB962C8B-B14F-4D97-AF65-F5344CB8AC3E}">
        <p14:creationId xmlns:p14="http://schemas.microsoft.com/office/powerpoint/2010/main" val="3666373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a:t>
            </a:r>
            <a:r>
              <a:rPr lang="en-US" baseline="0" dirty="0" smtClean="0"/>
              <a:t> some point, we may see the death or birth of a star long after the </a:t>
            </a:r>
            <a:r>
              <a:rPr lang="en-US" baseline="0" smtClean="0"/>
              <a:t>event occurred. </a:t>
            </a:r>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13</a:t>
            </a:fld>
            <a:endParaRPr lang="en-US"/>
          </a:p>
        </p:txBody>
      </p:sp>
    </p:spTree>
    <p:extLst>
      <p:ext uri="{BB962C8B-B14F-4D97-AF65-F5344CB8AC3E}">
        <p14:creationId xmlns:p14="http://schemas.microsoft.com/office/powerpoint/2010/main" val="47205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 students to draw a table and add numbers and units in the proper boxes. Inform them that they have to be set up so that the units will cancel. As you view this slide, units will cancel out. Without the units, students can simply multiply</a:t>
            </a:r>
            <a:r>
              <a:rPr lang="en-US" baseline="0" dirty="0" smtClean="0"/>
              <a:t> the numbers together.</a:t>
            </a:r>
          </a:p>
          <a:p>
            <a:endParaRPr lang="en-US" baseline="0" dirty="0" smtClean="0"/>
          </a:p>
          <a:p>
            <a:r>
              <a:rPr lang="en-US" baseline="0" dirty="0" smtClean="0"/>
              <a:t>OR…</a:t>
            </a:r>
          </a:p>
          <a:p>
            <a:endParaRPr lang="en-US" baseline="0" dirty="0" smtClean="0"/>
          </a:p>
          <a:p>
            <a:r>
              <a:rPr lang="en-US" dirty="0" smtClean="0"/>
              <a:t>Have students use a calculator to find how many seconds there are in a year. This value will calculate on</a:t>
            </a:r>
            <a:r>
              <a:rPr lang="en-US" baseline="0" dirty="0" smtClean="0"/>
              <a:t> most 4-function calculators.</a:t>
            </a:r>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5</a:t>
            </a:fld>
            <a:endParaRPr lang="en-US"/>
          </a:p>
        </p:txBody>
      </p:sp>
    </p:spTree>
    <p:extLst>
      <p:ext uri="{BB962C8B-B14F-4D97-AF65-F5344CB8AC3E}">
        <p14:creationId xmlns:p14="http://schemas.microsoft.com/office/powerpoint/2010/main" val="410987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6</a:t>
            </a:fld>
            <a:endParaRPr lang="en-US"/>
          </a:p>
        </p:txBody>
      </p:sp>
    </p:spTree>
    <p:extLst>
      <p:ext uri="{BB962C8B-B14F-4D97-AF65-F5344CB8AC3E}">
        <p14:creationId xmlns:p14="http://schemas.microsoft.com/office/powerpoint/2010/main" val="871925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fastest thing that we know of is light which travels at a speed of about 186,000 miles, or 300,000 kilometers, per second in empty space. To get an idea of how fast this is, light can travel about seven times around Earth in one second!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7</a:t>
            </a:fld>
            <a:endParaRPr lang="en-US"/>
          </a:p>
        </p:txBody>
      </p:sp>
    </p:spTree>
    <p:extLst>
      <p:ext uri="{BB962C8B-B14F-4D97-AF65-F5344CB8AC3E}">
        <p14:creationId xmlns:p14="http://schemas.microsoft.com/office/powerpoint/2010/main" val="2444256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fastest thing that we know of is light which travels at a speed of about 186,000 miles, or 300,000 kilometers,</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per second in empty space. To get an idea of how fast this is, light can travel about seven times around Earth in one second!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8</a:t>
            </a:fld>
            <a:endParaRPr lang="en-US"/>
          </a:p>
        </p:txBody>
      </p:sp>
    </p:spTree>
    <p:extLst>
      <p:ext uri="{BB962C8B-B14F-4D97-AF65-F5344CB8AC3E}">
        <p14:creationId xmlns:p14="http://schemas.microsoft.com/office/powerpoint/2010/main" val="244425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miles value is for reference</a:t>
            </a:r>
            <a:r>
              <a:rPr lang="en-US" baseline="0" dirty="0" smtClean="0"/>
              <a:t> only. Students should know the abbreviation for light year (ly).</a:t>
            </a:r>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9</a:t>
            </a:fld>
            <a:endParaRPr lang="en-US"/>
          </a:p>
        </p:txBody>
      </p:sp>
    </p:spTree>
    <p:extLst>
      <p:ext uri="{BB962C8B-B14F-4D97-AF65-F5344CB8AC3E}">
        <p14:creationId xmlns:p14="http://schemas.microsoft.com/office/powerpoint/2010/main" val="2486562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a:t>
            </a:r>
            <a:r>
              <a:rPr lang="en-US" sz="1200" u="none" kern="1200" dirty="0" smtClean="0">
                <a:solidFill>
                  <a:schemeClr val="tx1"/>
                </a:solidFill>
                <a:effectLst/>
                <a:latin typeface="+mn-lt"/>
                <a:ea typeface="+mn-ea"/>
                <a:cs typeface="+mn-cs"/>
              </a:rPr>
              <a:t>universe, </a:t>
            </a:r>
            <a:r>
              <a:rPr lang="en-US" sz="1200" kern="1200" dirty="0" smtClean="0">
                <a:solidFill>
                  <a:schemeClr val="tx1"/>
                </a:solidFill>
                <a:effectLst/>
                <a:latin typeface="+mn-lt"/>
                <a:ea typeface="+mn-ea"/>
                <a:cs typeface="+mn-cs"/>
              </a:rPr>
              <a:t>the kilometer measure is too small to use. For example, the distance to the next nearest big </a:t>
            </a:r>
            <a:r>
              <a:rPr lang="en-US" sz="1200" u="none" kern="1200" dirty="0" smtClean="0">
                <a:solidFill>
                  <a:schemeClr val="bg1"/>
                </a:solidFill>
                <a:effectLst/>
                <a:latin typeface="+mn-lt"/>
                <a:ea typeface="+mn-ea"/>
                <a:cs typeface="+mn-cs"/>
              </a:rPr>
              <a:t>galaxy,</a:t>
            </a:r>
            <a:r>
              <a:rPr lang="en-US" sz="1200" u="none" kern="1200" baseline="0" dirty="0" smtClean="0">
                <a:solidFill>
                  <a:schemeClr val="bg1"/>
                </a:solidFill>
                <a:effectLst/>
                <a:latin typeface="+mn-lt"/>
                <a:ea typeface="+mn-ea"/>
                <a:cs typeface="+mn-cs"/>
              </a:rPr>
              <a:t> </a:t>
            </a:r>
            <a:r>
              <a:rPr lang="en-US" sz="1200" kern="1200" dirty="0" smtClean="0">
                <a:solidFill>
                  <a:schemeClr val="tx1"/>
                </a:solidFill>
                <a:effectLst/>
                <a:latin typeface="+mn-lt"/>
                <a:ea typeface="+mn-ea"/>
                <a:cs typeface="+mn-cs"/>
              </a:rPr>
              <a:t>the Andromeda Galaxy, is 21 quintillion km. That's 21,000,000,000,000,000,000 km. This is a </a:t>
            </a:r>
            <a:r>
              <a:rPr lang="en-US" sz="1200" kern="1200" dirty="0" smtClean="0">
                <a:solidFill>
                  <a:schemeClr val="tx1"/>
                </a:solidFill>
                <a:effectLst/>
                <a:latin typeface="+mn-lt"/>
                <a:ea typeface="+mn-ea"/>
                <a:cs typeface="+mn-cs"/>
              </a:rPr>
              <a:t>number</a:t>
            </a:r>
            <a:r>
              <a:rPr lang="en-US" sz="1200" kern="1200" baseline="0" dirty="0" smtClean="0">
                <a:solidFill>
                  <a:schemeClr val="tx1"/>
                </a:solidFill>
                <a:effectLst/>
                <a:latin typeface="+mn-lt"/>
                <a:ea typeface="+mn-ea"/>
                <a:cs typeface="+mn-cs"/>
              </a:rPr>
              <a:t> s</a:t>
            </a:r>
            <a:r>
              <a:rPr lang="en-US" sz="1200" kern="1200" dirty="0" smtClean="0">
                <a:solidFill>
                  <a:schemeClr val="tx1"/>
                </a:solidFill>
                <a:effectLst/>
                <a:latin typeface="+mn-lt"/>
                <a:ea typeface="+mn-ea"/>
                <a:cs typeface="+mn-cs"/>
              </a:rPr>
              <a:t>o </a:t>
            </a:r>
            <a:r>
              <a:rPr lang="en-US" sz="1200" kern="1200" dirty="0" smtClean="0">
                <a:solidFill>
                  <a:schemeClr val="tx1"/>
                </a:solidFill>
                <a:effectLst/>
                <a:latin typeface="+mn-lt"/>
                <a:ea typeface="+mn-ea"/>
                <a:cs typeface="+mn-cs"/>
              </a:rPr>
              <a:t>large that it becomes hard to write,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relate</a:t>
            </a:r>
            <a:r>
              <a:rPr lang="en-US" sz="1200" kern="1200" baseline="0" dirty="0" smtClean="0">
                <a:solidFill>
                  <a:schemeClr val="tx1"/>
                </a:solidFill>
                <a:effectLst/>
                <a:latin typeface="+mn-lt"/>
                <a:ea typeface="+mn-ea"/>
                <a:cs typeface="+mn-cs"/>
              </a:rPr>
              <a:t> to, and to use in calculations</a:t>
            </a:r>
            <a:r>
              <a:rPr lang="en-US" sz="1200" kern="1200" dirty="0" smtClean="0">
                <a:solidFill>
                  <a:schemeClr val="tx1"/>
                </a:solidFill>
                <a:effectLst/>
                <a:latin typeface="+mn-lt"/>
                <a:ea typeface="+mn-ea"/>
                <a:cs typeface="+mn-cs"/>
              </a:rPr>
              <a:t>. Astronomers use other units of distance.</a:t>
            </a:r>
          </a:p>
          <a:p>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10</a:t>
            </a:fld>
            <a:endParaRPr lang="en-US"/>
          </a:p>
        </p:txBody>
      </p:sp>
    </p:spTree>
    <p:extLst>
      <p:ext uri="{BB962C8B-B14F-4D97-AF65-F5344CB8AC3E}">
        <p14:creationId xmlns:p14="http://schemas.microsoft.com/office/powerpoint/2010/main" val="3938458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11</a:t>
            </a:fld>
            <a:endParaRPr lang="en-US"/>
          </a:p>
        </p:txBody>
      </p:sp>
    </p:spTree>
    <p:extLst>
      <p:ext uri="{BB962C8B-B14F-4D97-AF65-F5344CB8AC3E}">
        <p14:creationId xmlns:p14="http://schemas.microsoft.com/office/powerpoint/2010/main" val="1524643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97F98-B9B7-460B-BF3F-055BB4234174}" type="slidenum">
              <a:rPr lang="en-US" smtClean="0"/>
              <a:t>12</a:t>
            </a:fld>
            <a:endParaRPr lang="en-US"/>
          </a:p>
        </p:txBody>
      </p:sp>
    </p:spTree>
    <p:extLst>
      <p:ext uri="{BB962C8B-B14F-4D97-AF65-F5344CB8AC3E}">
        <p14:creationId xmlns:p14="http://schemas.microsoft.com/office/powerpoint/2010/main" val="152464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E7B829C-1A6D-4F4B-82AD-72BC230385B1}" type="datetimeFigureOut">
              <a:rPr lang="en-US" smtClean="0"/>
              <a:t>10/25/2012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759B647-E016-4A24-80FD-CBFF4EE569C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7B829C-1A6D-4F4B-82AD-72BC230385B1}" type="datetimeFigureOut">
              <a:rPr lang="en-US" smtClean="0"/>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7B829C-1A6D-4F4B-82AD-72BC230385B1}" type="datetimeFigureOut">
              <a:rPr lang="en-US" smtClean="0"/>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7B829C-1A6D-4F4B-82AD-72BC230385B1}" type="datetimeFigureOut">
              <a:rPr lang="en-US" smtClean="0"/>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7B829C-1A6D-4F4B-82AD-72BC230385B1}" type="datetimeFigureOut">
              <a:rPr lang="en-US" smtClean="0"/>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759B647-E016-4A24-80FD-CBFF4EE569C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7B829C-1A6D-4F4B-82AD-72BC230385B1}" type="datetimeFigureOut">
              <a:rPr lang="en-US" smtClean="0"/>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7B829C-1A6D-4F4B-82AD-72BC230385B1}" type="datetimeFigureOut">
              <a:rPr lang="en-US" smtClean="0"/>
              <a:t>10/25/2012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7B829C-1A6D-4F4B-82AD-72BC230385B1}" type="datetimeFigureOut">
              <a:rPr lang="en-US" smtClean="0"/>
              <a:t>10/25/2012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B829C-1A6D-4F4B-82AD-72BC230385B1}" type="datetimeFigureOut">
              <a:rPr lang="en-US" smtClean="0"/>
              <a:t>10/25/2012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7B829C-1A6D-4F4B-82AD-72BC230385B1}" type="datetimeFigureOut">
              <a:rPr lang="en-US" smtClean="0"/>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7B829C-1A6D-4F4B-82AD-72BC230385B1}" type="datetimeFigureOut">
              <a:rPr lang="en-US" smtClean="0"/>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9B647-E016-4A24-80FD-CBFF4EE569C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E7B829C-1A6D-4F4B-82AD-72BC230385B1}" type="datetimeFigureOut">
              <a:rPr lang="en-US" smtClean="0"/>
              <a:t>10/25/2012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759B647-E016-4A24-80FD-CBFF4EE569C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8229600" cy="2743200"/>
          </a:xfrm>
        </p:spPr>
        <p:txBody>
          <a:bodyPr>
            <a:normAutofit/>
          </a:bodyPr>
          <a:lstStyle/>
          <a:p>
            <a:pPr>
              <a:lnSpc>
                <a:spcPct val="150000"/>
              </a:lnSpc>
            </a:pPr>
            <a:r>
              <a:rPr lang="en-US" sz="6600" dirty="0" smtClean="0">
                <a:solidFill>
                  <a:schemeClr val="accent1">
                    <a:lumMod val="75000"/>
                  </a:schemeClr>
                </a:solidFill>
                <a:effectLst/>
              </a:rPr>
              <a:t>CSCOPE </a:t>
            </a:r>
            <a:r>
              <a:rPr lang="en-US" sz="5400" dirty="0" smtClean="0">
                <a:solidFill>
                  <a:schemeClr val="tx1"/>
                </a:solidFill>
                <a:effectLst/>
              </a:rPr>
              <a:t/>
            </a:r>
            <a:br>
              <a:rPr lang="en-US" sz="5400" dirty="0" smtClean="0">
                <a:solidFill>
                  <a:schemeClr val="tx1"/>
                </a:solidFill>
                <a:effectLst/>
              </a:rPr>
            </a:br>
            <a:r>
              <a:rPr lang="en-US" dirty="0" smtClean="0">
                <a:solidFill>
                  <a:schemeClr val="tx1"/>
                </a:solidFill>
                <a:effectLst/>
              </a:rPr>
              <a:t>Grade 8 Unit 10</a:t>
            </a:r>
            <a:endParaRPr lang="en-US" dirty="0">
              <a:solidFill>
                <a:schemeClr val="tx1"/>
              </a:solidFill>
            </a:endParaRPr>
          </a:p>
        </p:txBody>
      </p:sp>
    </p:spTree>
    <p:extLst>
      <p:ext uri="{BB962C8B-B14F-4D97-AF65-F5344CB8AC3E}">
        <p14:creationId xmlns:p14="http://schemas.microsoft.com/office/powerpoint/2010/main" val="2680001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6000" dirty="0" smtClean="0">
                <a:solidFill>
                  <a:schemeClr val="accent1">
                    <a:lumMod val="75000"/>
                  </a:schemeClr>
                </a:solidFill>
              </a:rPr>
              <a:t>Why “ly”?</a:t>
            </a:r>
            <a:endParaRPr lang="en-US" sz="6000" dirty="0">
              <a:solidFill>
                <a:schemeClr val="accent1">
                  <a:lumMod val="75000"/>
                </a:schemeClr>
              </a:solidFill>
            </a:endParaRPr>
          </a:p>
        </p:txBody>
      </p:sp>
      <p:sp>
        <p:nvSpPr>
          <p:cNvPr id="3" name="Content Placeholder 2"/>
          <p:cNvSpPr>
            <a:spLocks noGrp="1"/>
          </p:cNvSpPr>
          <p:nvPr>
            <p:ph idx="1"/>
          </p:nvPr>
        </p:nvSpPr>
        <p:spPr>
          <a:xfrm>
            <a:off x="228600" y="1752600"/>
            <a:ext cx="8534400" cy="4709160"/>
          </a:xfrm>
        </p:spPr>
        <p:txBody>
          <a:bodyPr>
            <a:normAutofit/>
          </a:bodyPr>
          <a:lstStyle/>
          <a:p>
            <a:pPr marL="852488" indent="-715963"/>
            <a:r>
              <a:rPr lang="en-US" sz="4400" dirty="0" smtClean="0">
                <a:latin typeface="+mj-lt"/>
              </a:rPr>
              <a:t>Light years are used to </a:t>
            </a:r>
          </a:p>
          <a:p>
            <a:pPr marL="137160" indent="0">
              <a:buNone/>
            </a:pPr>
            <a:r>
              <a:rPr lang="en-US" sz="4400" dirty="0">
                <a:latin typeface="+mj-lt"/>
              </a:rPr>
              <a:t> </a:t>
            </a:r>
            <a:r>
              <a:rPr lang="en-US" sz="4400" dirty="0" smtClean="0">
                <a:latin typeface="+mj-lt"/>
              </a:rPr>
              <a:t>   measure the vast distances </a:t>
            </a:r>
          </a:p>
          <a:p>
            <a:pPr marL="137160" indent="0">
              <a:buNone/>
            </a:pPr>
            <a:r>
              <a:rPr lang="en-US" sz="4400" dirty="0">
                <a:latin typeface="+mj-lt"/>
              </a:rPr>
              <a:t> </a:t>
            </a:r>
            <a:r>
              <a:rPr lang="en-US" sz="4400" dirty="0" smtClean="0">
                <a:latin typeface="+mj-lt"/>
              </a:rPr>
              <a:t>   in space. </a:t>
            </a:r>
          </a:p>
          <a:p>
            <a:pPr lvl="1"/>
            <a:r>
              <a:rPr lang="en-US" sz="4400" dirty="0">
                <a:latin typeface="+mj-lt"/>
              </a:rPr>
              <a:t>In the universe, the kilometer measure is too small to use. </a:t>
            </a:r>
          </a:p>
        </p:txBody>
      </p:sp>
    </p:spTree>
    <p:extLst>
      <p:ext uri="{BB962C8B-B14F-4D97-AF65-F5344CB8AC3E}">
        <p14:creationId xmlns:p14="http://schemas.microsoft.com/office/powerpoint/2010/main" val="1314799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sz="6000" dirty="0" smtClean="0">
                <a:solidFill>
                  <a:schemeClr val="accent1">
                    <a:lumMod val="75000"/>
                  </a:schemeClr>
                </a:solidFill>
              </a:rPr>
              <a:t>History Seen</a:t>
            </a:r>
            <a:endParaRPr lang="en-US" sz="6000" dirty="0">
              <a:solidFill>
                <a:schemeClr val="accent1">
                  <a:lumMod val="75000"/>
                </a:schemeClr>
              </a:solidFill>
            </a:endParaRPr>
          </a:p>
        </p:txBody>
      </p:sp>
      <p:sp>
        <p:nvSpPr>
          <p:cNvPr id="3" name="Content Placeholder 2"/>
          <p:cNvSpPr>
            <a:spLocks noGrp="1"/>
          </p:cNvSpPr>
          <p:nvPr>
            <p:ph idx="1"/>
          </p:nvPr>
        </p:nvSpPr>
        <p:spPr>
          <a:xfrm>
            <a:off x="457200" y="1752600"/>
            <a:ext cx="8229600" cy="4709160"/>
          </a:xfrm>
        </p:spPr>
        <p:txBody>
          <a:bodyPr>
            <a:normAutofit/>
          </a:bodyPr>
          <a:lstStyle/>
          <a:p>
            <a:pPr marL="682625" indent="-546100"/>
            <a:r>
              <a:rPr lang="en-US" sz="4400" dirty="0" smtClean="0">
                <a:latin typeface="+mj-lt"/>
              </a:rPr>
              <a:t>Every time you look at </a:t>
            </a:r>
          </a:p>
          <a:p>
            <a:pPr marL="682625" indent="-546100">
              <a:buNone/>
            </a:pPr>
            <a:r>
              <a:rPr lang="en-US" sz="4400" dirty="0">
                <a:latin typeface="+mj-lt"/>
              </a:rPr>
              <a:t> </a:t>
            </a:r>
            <a:r>
              <a:rPr lang="en-US" sz="4400" dirty="0" smtClean="0">
                <a:latin typeface="+mj-lt"/>
              </a:rPr>
              <a:t>  objects in the night sky or </a:t>
            </a:r>
          </a:p>
          <a:p>
            <a:pPr marL="682625" indent="-546100">
              <a:buNone/>
            </a:pPr>
            <a:r>
              <a:rPr lang="en-US" sz="4400" dirty="0">
                <a:latin typeface="+mj-lt"/>
              </a:rPr>
              <a:t> </a:t>
            </a:r>
            <a:r>
              <a:rPr lang="en-US" sz="4400" dirty="0" smtClean="0">
                <a:latin typeface="+mj-lt"/>
              </a:rPr>
              <a:t>  the Sun, the light from </a:t>
            </a:r>
          </a:p>
          <a:p>
            <a:pPr marL="682625" indent="-546100">
              <a:buNone/>
            </a:pPr>
            <a:r>
              <a:rPr lang="en-US" sz="4400" dirty="0">
                <a:latin typeface="+mj-lt"/>
              </a:rPr>
              <a:t> </a:t>
            </a:r>
            <a:r>
              <a:rPr lang="en-US" sz="4400" dirty="0" smtClean="0">
                <a:latin typeface="+mj-lt"/>
              </a:rPr>
              <a:t>  that object is old. You are </a:t>
            </a:r>
          </a:p>
          <a:p>
            <a:pPr marL="682625" indent="-546100">
              <a:buNone/>
            </a:pPr>
            <a:r>
              <a:rPr lang="en-US" sz="4400" dirty="0">
                <a:latin typeface="+mj-lt"/>
              </a:rPr>
              <a:t> </a:t>
            </a:r>
            <a:r>
              <a:rPr lang="en-US" sz="4400" dirty="0" smtClean="0">
                <a:latin typeface="+mj-lt"/>
              </a:rPr>
              <a:t>  looking at history.</a:t>
            </a:r>
            <a:endParaRPr lang="en-US" sz="4400" dirty="0">
              <a:latin typeface="+mj-lt"/>
            </a:endParaRPr>
          </a:p>
        </p:txBody>
      </p:sp>
    </p:spTree>
    <p:extLst>
      <p:ext uri="{BB962C8B-B14F-4D97-AF65-F5344CB8AC3E}">
        <p14:creationId xmlns:p14="http://schemas.microsoft.com/office/powerpoint/2010/main" val="3649456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accent1">
                    <a:lumMod val="75000"/>
                  </a:schemeClr>
                </a:solidFill>
              </a:rPr>
              <a:t>An Example</a:t>
            </a:r>
            <a:endParaRPr lang="en-US" sz="6000" dirty="0">
              <a:solidFill>
                <a:schemeClr val="accent1">
                  <a:lumMod val="75000"/>
                </a:schemeClr>
              </a:solidFill>
            </a:endParaRPr>
          </a:p>
        </p:txBody>
      </p:sp>
      <p:sp>
        <p:nvSpPr>
          <p:cNvPr id="3" name="Content Placeholder 2"/>
          <p:cNvSpPr>
            <a:spLocks noGrp="1"/>
          </p:cNvSpPr>
          <p:nvPr>
            <p:ph idx="1"/>
          </p:nvPr>
        </p:nvSpPr>
        <p:spPr>
          <a:xfrm>
            <a:off x="381000" y="1752600"/>
            <a:ext cx="8229600" cy="4709160"/>
          </a:xfrm>
        </p:spPr>
        <p:txBody>
          <a:bodyPr>
            <a:normAutofit fontScale="70000" lnSpcReduction="20000"/>
          </a:bodyPr>
          <a:lstStyle/>
          <a:p>
            <a:pPr marL="822325" indent="-685800"/>
            <a:r>
              <a:rPr lang="en-US" sz="5200" dirty="0">
                <a:latin typeface="+mj-lt"/>
              </a:rPr>
              <a:t>It takes </a:t>
            </a:r>
            <a:r>
              <a:rPr lang="en-US" sz="5200" dirty="0" smtClean="0">
                <a:latin typeface="+mj-lt"/>
              </a:rPr>
              <a:t>eight </a:t>
            </a:r>
            <a:r>
              <a:rPr lang="en-US" sz="5200" dirty="0">
                <a:latin typeface="+mj-lt"/>
              </a:rPr>
              <a:t>light minutes for light leaving the Sun to reach the Earth</a:t>
            </a:r>
            <a:r>
              <a:rPr lang="en-US" sz="5200" dirty="0" smtClean="0">
                <a:latin typeface="+mj-lt"/>
              </a:rPr>
              <a:t>.</a:t>
            </a:r>
          </a:p>
          <a:p>
            <a:pPr marL="136525" indent="0">
              <a:buNone/>
            </a:pPr>
            <a:r>
              <a:rPr lang="en-US" sz="5200" dirty="0" smtClean="0">
                <a:latin typeface="+mj-lt"/>
              </a:rPr>
              <a:t> </a:t>
            </a:r>
            <a:endParaRPr lang="en-US" sz="5200" dirty="0">
              <a:latin typeface="+mj-lt"/>
            </a:endParaRPr>
          </a:p>
          <a:p>
            <a:pPr marL="822325" indent="-685800"/>
            <a:r>
              <a:rPr lang="en-US" sz="5200" dirty="0">
                <a:latin typeface="+mj-lt"/>
              </a:rPr>
              <a:t>To put this in perspective, if you could drive from the surface of the Sun to the surface of the Earth, it would take you 180 years driving nonstop at 60 mph.</a:t>
            </a:r>
          </a:p>
          <a:p>
            <a:pPr marL="137160" indent="0">
              <a:buNone/>
            </a:pPr>
            <a:endParaRPr lang="en-US" sz="4400" dirty="0">
              <a:latin typeface="+mj-lt"/>
            </a:endParaRPr>
          </a:p>
        </p:txBody>
      </p:sp>
    </p:spTree>
    <p:extLst>
      <p:ext uri="{BB962C8B-B14F-4D97-AF65-F5344CB8AC3E}">
        <p14:creationId xmlns:p14="http://schemas.microsoft.com/office/powerpoint/2010/main" val="3102122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sz="4800" dirty="0" smtClean="0">
                <a:solidFill>
                  <a:schemeClr val="accent1">
                    <a:lumMod val="75000"/>
                  </a:schemeClr>
                </a:solidFill>
              </a:rPr>
              <a:t>Example: Sirius</a:t>
            </a:r>
            <a:endParaRPr lang="en-US" sz="4800" dirty="0">
              <a:solidFill>
                <a:schemeClr val="accent1">
                  <a:lumMod val="75000"/>
                </a:schemeClr>
              </a:solidFill>
            </a:endParaRPr>
          </a:p>
        </p:txBody>
      </p:sp>
      <p:sp>
        <p:nvSpPr>
          <p:cNvPr id="3" name="Content Placeholder 2"/>
          <p:cNvSpPr>
            <a:spLocks noGrp="1"/>
          </p:cNvSpPr>
          <p:nvPr>
            <p:ph idx="1"/>
          </p:nvPr>
        </p:nvSpPr>
        <p:spPr>
          <a:xfrm>
            <a:off x="228600" y="1524000"/>
            <a:ext cx="9067800" cy="5562600"/>
          </a:xfrm>
        </p:spPr>
        <p:txBody>
          <a:bodyPr>
            <a:noAutofit/>
          </a:bodyPr>
          <a:lstStyle/>
          <a:p>
            <a:r>
              <a:rPr lang="en-US" sz="3200" dirty="0" smtClean="0">
                <a:latin typeface="+mj-lt"/>
              </a:rPr>
              <a:t>Sirius, </a:t>
            </a:r>
            <a:r>
              <a:rPr lang="en-US" sz="3200" dirty="0">
                <a:latin typeface="+mj-lt"/>
              </a:rPr>
              <a:t>in the constellation </a:t>
            </a:r>
            <a:r>
              <a:rPr lang="en-US" sz="3200" dirty="0" err="1">
                <a:latin typeface="+mj-lt"/>
              </a:rPr>
              <a:t>Canis</a:t>
            </a:r>
            <a:r>
              <a:rPr lang="en-US" sz="3200" dirty="0">
                <a:latin typeface="+mj-lt"/>
              </a:rPr>
              <a:t> </a:t>
            </a:r>
            <a:endParaRPr lang="en-US" sz="3200" dirty="0" smtClean="0">
              <a:latin typeface="+mj-lt"/>
            </a:endParaRPr>
          </a:p>
          <a:p>
            <a:pPr marL="573088" indent="-436563">
              <a:buNone/>
            </a:pPr>
            <a:r>
              <a:rPr lang="en-US" sz="3200" dirty="0">
                <a:latin typeface="+mj-lt"/>
              </a:rPr>
              <a:t> </a:t>
            </a:r>
            <a:r>
              <a:rPr lang="en-US" sz="3200" dirty="0" smtClean="0">
                <a:latin typeface="+mj-lt"/>
              </a:rPr>
              <a:t>  Major, is </a:t>
            </a:r>
            <a:r>
              <a:rPr lang="en-US" sz="3200" dirty="0">
                <a:latin typeface="+mj-lt"/>
              </a:rPr>
              <a:t>the sky’s brightest </a:t>
            </a:r>
            <a:r>
              <a:rPr lang="en-US" sz="3200" dirty="0" smtClean="0">
                <a:latin typeface="+mj-lt"/>
              </a:rPr>
              <a:t>star</a:t>
            </a:r>
            <a:r>
              <a:rPr lang="en-US" sz="3200" dirty="0" smtClean="0">
                <a:latin typeface="+mj-lt"/>
              </a:rPr>
              <a:t>. </a:t>
            </a:r>
            <a:r>
              <a:rPr lang="en-US" sz="3200" dirty="0" smtClean="0">
                <a:latin typeface="+mj-lt"/>
              </a:rPr>
              <a:t>It is </a:t>
            </a:r>
            <a:endParaRPr lang="en-US" sz="3200" dirty="0" smtClean="0">
              <a:latin typeface="+mj-lt"/>
            </a:endParaRPr>
          </a:p>
          <a:p>
            <a:pPr marL="573088" indent="-436563">
              <a:buNone/>
            </a:pPr>
            <a:r>
              <a:rPr lang="en-US" sz="3200" dirty="0">
                <a:latin typeface="+mj-lt"/>
              </a:rPr>
              <a:t> </a:t>
            </a:r>
            <a:r>
              <a:rPr lang="en-US" sz="3200" dirty="0" smtClean="0">
                <a:latin typeface="+mj-lt"/>
              </a:rPr>
              <a:t>  </a:t>
            </a:r>
            <a:r>
              <a:rPr lang="en-US" sz="3200" dirty="0" smtClean="0">
                <a:latin typeface="+mj-lt"/>
              </a:rPr>
              <a:t>easy </a:t>
            </a:r>
            <a:r>
              <a:rPr lang="en-US" sz="3200" dirty="0" smtClean="0">
                <a:latin typeface="+mj-lt"/>
              </a:rPr>
              <a:t>to </a:t>
            </a:r>
            <a:r>
              <a:rPr lang="en-US" sz="3200" dirty="0">
                <a:latin typeface="+mj-lt"/>
              </a:rPr>
              <a:t>find on winter and </a:t>
            </a:r>
            <a:r>
              <a:rPr lang="en-US" sz="3200" dirty="0" smtClean="0">
                <a:latin typeface="+mj-lt"/>
              </a:rPr>
              <a:t>spring </a:t>
            </a:r>
            <a:r>
              <a:rPr lang="en-US" sz="3200" dirty="0">
                <a:latin typeface="+mj-lt"/>
              </a:rPr>
              <a:t>evenings</a:t>
            </a:r>
            <a:r>
              <a:rPr lang="en-US" sz="3200" dirty="0" smtClean="0">
                <a:latin typeface="+mj-lt"/>
              </a:rPr>
              <a:t>.</a:t>
            </a:r>
          </a:p>
          <a:p>
            <a:pPr marL="137160" indent="0">
              <a:buNone/>
            </a:pPr>
            <a:endParaRPr lang="en-US" dirty="0" smtClean="0">
              <a:latin typeface="+mj-lt"/>
            </a:endParaRPr>
          </a:p>
          <a:p>
            <a:r>
              <a:rPr lang="en-US" sz="3200" dirty="0" smtClean="0">
                <a:latin typeface="+mj-lt"/>
              </a:rPr>
              <a:t>When you look </a:t>
            </a:r>
            <a:r>
              <a:rPr lang="en-US" sz="3200" dirty="0">
                <a:latin typeface="+mj-lt"/>
              </a:rPr>
              <a:t>at Sirius, </a:t>
            </a:r>
            <a:r>
              <a:rPr lang="en-US" sz="3200" dirty="0" smtClean="0">
                <a:latin typeface="+mj-lt"/>
              </a:rPr>
              <a:t>you are </a:t>
            </a:r>
          </a:p>
          <a:p>
            <a:pPr marL="137160" indent="0">
              <a:buNone/>
            </a:pPr>
            <a:r>
              <a:rPr lang="en-US" sz="3200" dirty="0">
                <a:latin typeface="+mj-lt"/>
              </a:rPr>
              <a:t> </a:t>
            </a:r>
            <a:r>
              <a:rPr lang="en-US" sz="3200" dirty="0" smtClean="0">
                <a:latin typeface="+mj-lt"/>
              </a:rPr>
              <a:t>  looking </a:t>
            </a:r>
            <a:r>
              <a:rPr lang="en-US" sz="3200" dirty="0">
                <a:latin typeface="+mj-lt"/>
              </a:rPr>
              <a:t>back in time to see how </a:t>
            </a:r>
            <a:endParaRPr lang="en-US" sz="3200" dirty="0" smtClean="0">
              <a:latin typeface="+mj-lt"/>
            </a:endParaRPr>
          </a:p>
          <a:p>
            <a:pPr marL="137160" indent="0">
              <a:buNone/>
            </a:pPr>
            <a:r>
              <a:rPr lang="en-US" sz="3200" dirty="0">
                <a:latin typeface="+mj-lt"/>
              </a:rPr>
              <a:t> </a:t>
            </a:r>
            <a:r>
              <a:rPr lang="en-US" sz="3200" dirty="0" smtClean="0">
                <a:latin typeface="+mj-lt"/>
              </a:rPr>
              <a:t>  Sirius </a:t>
            </a:r>
            <a:r>
              <a:rPr lang="en-US" sz="3200" dirty="0">
                <a:latin typeface="+mj-lt"/>
              </a:rPr>
              <a:t>looked </a:t>
            </a:r>
            <a:r>
              <a:rPr lang="en-US" sz="3200" dirty="0" smtClean="0">
                <a:latin typeface="+mj-lt"/>
              </a:rPr>
              <a:t>eight </a:t>
            </a:r>
            <a:r>
              <a:rPr lang="en-US" sz="3200" dirty="0">
                <a:latin typeface="+mj-lt"/>
              </a:rPr>
              <a:t>years </a:t>
            </a:r>
            <a:r>
              <a:rPr lang="en-US" sz="3200" dirty="0" smtClean="0">
                <a:latin typeface="+mj-lt"/>
              </a:rPr>
              <a:t>ago. The </a:t>
            </a:r>
          </a:p>
          <a:p>
            <a:pPr marL="137160" indent="0">
              <a:buNone/>
            </a:pPr>
            <a:r>
              <a:rPr lang="en-US" sz="3200" dirty="0">
                <a:latin typeface="+mj-lt"/>
              </a:rPr>
              <a:t> </a:t>
            </a:r>
            <a:r>
              <a:rPr lang="en-US" sz="3200" dirty="0" smtClean="0">
                <a:latin typeface="+mj-lt"/>
              </a:rPr>
              <a:t>  light left the star </a:t>
            </a:r>
            <a:r>
              <a:rPr lang="en-US" sz="3200" dirty="0" smtClean="0">
                <a:latin typeface="+mj-lt"/>
              </a:rPr>
              <a:t>eight </a:t>
            </a:r>
            <a:r>
              <a:rPr lang="en-US" sz="3200" dirty="0" smtClean="0">
                <a:latin typeface="+mj-lt"/>
              </a:rPr>
              <a:t>years ago.</a:t>
            </a:r>
            <a:endParaRPr lang="en-US" sz="3200" dirty="0">
              <a:latin typeface="+mj-lt"/>
            </a:endParaRPr>
          </a:p>
        </p:txBody>
      </p:sp>
    </p:spTree>
    <p:extLst>
      <p:ext uri="{BB962C8B-B14F-4D97-AF65-F5344CB8AC3E}">
        <p14:creationId xmlns:p14="http://schemas.microsoft.com/office/powerpoint/2010/main" val="103474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8229600" cy="2743200"/>
          </a:xfrm>
        </p:spPr>
        <p:txBody>
          <a:bodyPr>
            <a:normAutofit fontScale="90000"/>
          </a:bodyPr>
          <a:lstStyle/>
          <a:p>
            <a:pPr>
              <a:lnSpc>
                <a:spcPct val="150000"/>
              </a:lnSpc>
            </a:pPr>
            <a:r>
              <a:rPr lang="en-US" dirty="0">
                <a:solidFill>
                  <a:schemeClr val="tx1"/>
                </a:solidFill>
                <a:effectLst/>
              </a:rPr>
              <a:t>What type of measuring unit would we need for distances across space?</a:t>
            </a:r>
            <a:r>
              <a:rPr lang="en-US" i="1" dirty="0">
                <a:solidFill>
                  <a:schemeClr val="tx1"/>
                </a:solidFill>
                <a:effectLst/>
              </a:rPr>
              <a:t> </a:t>
            </a:r>
            <a:endParaRPr lang="en-US" dirty="0">
              <a:solidFill>
                <a:schemeClr val="tx1"/>
              </a:solidFill>
            </a:endParaRPr>
          </a:p>
        </p:txBody>
      </p:sp>
    </p:spTree>
    <p:extLst>
      <p:ext uri="{BB962C8B-B14F-4D97-AF65-F5344CB8AC3E}">
        <p14:creationId xmlns:p14="http://schemas.microsoft.com/office/powerpoint/2010/main" val="511168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8229600" cy="1371600"/>
          </a:xfrm>
        </p:spPr>
        <p:txBody>
          <a:bodyPr>
            <a:normAutofit/>
          </a:bodyPr>
          <a:lstStyle/>
          <a:p>
            <a:r>
              <a:rPr lang="en-US" sz="7200" dirty="0" smtClean="0">
                <a:solidFill>
                  <a:schemeClr val="accent1">
                    <a:lumMod val="75000"/>
                  </a:schemeClr>
                </a:solidFill>
              </a:rPr>
              <a:t>Light Year</a:t>
            </a:r>
            <a:endParaRPr lang="en-US" sz="7200" dirty="0">
              <a:solidFill>
                <a:schemeClr val="accent1">
                  <a:lumMod val="75000"/>
                </a:schemeClr>
              </a:solidFill>
            </a:endParaRPr>
          </a:p>
        </p:txBody>
      </p:sp>
      <p:sp>
        <p:nvSpPr>
          <p:cNvPr id="3" name="Subtitle 2"/>
          <p:cNvSpPr>
            <a:spLocks noGrp="1"/>
          </p:cNvSpPr>
          <p:nvPr>
            <p:ph type="subTitle" idx="1"/>
          </p:nvPr>
        </p:nvSpPr>
        <p:spPr>
          <a:xfrm>
            <a:off x="1066800" y="2971800"/>
            <a:ext cx="7010400" cy="2819400"/>
          </a:xfrm>
        </p:spPr>
        <p:txBody>
          <a:bodyPr>
            <a:normAutofit/>
          </a:bodyPr>
          <a:lstStyle/>
          <a:p>
            <a:r>
              <a:rPr lang="en-US" sz="4800" b="1" dirty="0" smtClean="0">
                <a:effectLst>
                  <a:outerShdw blurRad="38100" dist="38100" dir="2700000" algn="tl">
                    <a:srgbClr val="000000">
                      <a:alpha val="43137"/>
                    </a:srgbClr>
                  </a:outerShdw>
                </a:effectLst>
                <a:latin typeface="+mj-lt"/>
              </a:rPr>
              <a:t>How far is far?</a:t>
            </a:r>
          </a:p>
          <a:p>
            <a:endParaRPr lang="en-US" sz="3600" b="1" dirty="0" smtClean="0">
              <a:effectLst>
                <a:outerShdw blurRad="38100" dist="38100" dir="2700000" algn="tl">
                  <a:srgbClr val="000000">
                    <a:alpha val="43137"/>
                  </a:srgbClr>
                </a:outerShdw>
              </a:effectLst>
              <a:latin typeface="+mj-lt"/>
            </a:endParaRPr>
          </a:p>
          <a:p>
            <a:r>
              <a:rPr lang="en-US" sz="4800" b="1" dirty="0" smtClean="0">
                <a:effectLst>
                  <a:outerShdw blurRad="38100" dist="38100" dir="2700000" algn="tl">
                    <a:srgbClr val="000000">
                      <a:alpha val="43137"/>
                    </a:srgbClr>
                  </a:outerShdw>
                </a:effectLst>
                <a:latin typeface="+mj-lt"/>
              </a:rPr>
              <a:t>How fast is fast?</a:t>
            </a:r>
            <a:endParaRPr lang="en-US" sz="4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239030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457200"/>
            <a:ext cx="8229600" cy="1143000"/>
          </a:xfrm>
        </p:spPr>
        <p:txBody>
          <a:bodyPr>
            <a:noAutofit/>
          </a:bodyPr>
          <a:lstStyle/>
          <a:p>
            <a:r>
              <a:rPr lang="en-US" sz="6000" dirty="0" smtClean="0">
                <a:solidFill>
                  <a:schemeClr val="accent1">
                    <a:lumMod val="75000"/>
                  </a:schemeClr>
                </a:solidFill>
              </a:rPr>
              <a:t>What Is It?</a:t>
            </a:r>
            <a:endParaRPr lang="en-US" sz="6000" dirty="0">
              <a:solidFill>
                <a:schemeClr val="accent1">
                  <a:lumMod val="75000"/>
                </a:schemeClr>
              </a:solidFill>
            </a:endParaRPr>
          </a:p>
        </p:txBody>
      </p:sp>
      <p:sp>
        <p:nvSpPr>
          <p:cNvPr id="3" name="Content Placeholder 2"/>
          <p:cNvSpPr>
            <a:spLocks noGrp="1"/>
          </p:cNvSpPr>
          <p:nvPr>
            <p:ph idx="4294967295"/>
          </p:nvPr>
        </p:nvSpPr>
        <p:spPr>
          <a:xfrm>
            <a:off x="-76200" y="2133600"/>
            <a:ext cx="8686800" cy="4327525"/>
          </a:xfrm>
        </p:spPr>
        <p:txBody>
          <a:bodyPr>
            <a:normAutofit/>
          </a:bodyPr>
          <a:lstStyle/>
          <a:p>
            <a:pPr marL="136525" indent="436563" algn="ctr">
              <a:buClrTx/>
              <a:buNone/>
            </a:pPr>
            <a:r>
              <a:rPr lang="en-US" sz="4800" b="1" dirty="0" smtClean="0">
                <a:effectLst>
                  <a:outerShdw blurRad="38100" dist="38100" dir="2700000" algn="tl">
                    <a:srgbClr val="000000">
                      <a:alpha val="43137"/>
                    </a:srgbClr>
                  </a:outerShdw>
                </a:effectLst>
                <a:latin typeface="+mj-lt"/>
              </a:rPr>
              <a:t>A light year is the    </a:t>
            </a:r>
          </a:p>
          <a:p>
            <a:pPr marL="137160" indent="0" algn="ctr">
              <a:buNone/>
            </a:pPr>
            <a:r>
              <a:rPr lang="en-US" sz="4800" b="1" dirty="0">
                <a:effectLst>
                  <a:outerShdw blurRad="38100" dist="38100" dir="2700000" algn="tl">
                    <a:srgbClr val="000000">
                      <a:alpha val="43137"/>
                    </a:srgbClr>
                  </a:outerShdw>
                </a:effectLst>
                <a:latin typeface="+mj-lt"/>
              </a:rPr>
              <a:t> </a:t>
            </a:r>
            <a:r>
              <a:rPr lang="en-US" sz="4800" b="1" dirty="0" smtClean="0">
                <a:effectLst>
                  <a:outerShdw blurRad="38100" dist="38100" dir="2700000" algn="tl">
                    <a:srgbClr val="000000">
                      <a:alpha val="43137"/>
                    </a:srgbClr>
                  </a:outerShdw>
                </a:effectLst>
                <a:latin typeface="+mj-lt"/>
              </a:rPr>
              <a:t> DISTANCE that light  </a:t>
            </a:r>
          </a:p>
          <a:p>
            <a:pPr marL="137160" indent="0" algn="ctr">
              <a:buNone/>
            </a:pPr>
            <a:r>
              <a:rPr lang="en-US" sz="4800" b="1" dirty="0">
                <a:effectLst>
                  <a:outerShdw blurRad="38100" dist="38100" dir="2700000" algn="tl">
                    <a:srgbClr val="000000">
                      <a:alpha val="43137"/>
                    </a:srgbClr>
                  </a:outerShdw>
                </a:effectLst>
                <a:latin typeface="+mj-lt"/>
              </a:rPr>
              <a:t> </a:t>
            </a:r>
            <a:r>
              <a:rPr lang="en-US" sz="4800" b="1" dirty="0" smtClean="0">
                <a:effectLst>
                  <a:outerShdw blurRad="38100" dist="38100" dir="2700000" algn="tl">
                    <a:srgbClr val="000000">
                      <a:alpha val="43137"/>
                    </a:srgbClr>
                  </a:outerShdw>
                </a:effectLst>
                <a:latin typeface="+mj-lt"/>
              </a:rPr>
              <a:t> will travel, through a </a:t>
            </a:r>
          </a:p>
          <a:p>
            <a:pPr marL="137160" indent="0" algn="ctr">
              <a:buNone/>
            </a:pPr>
            <a:r>
              <a:rPr lang="en-US" sz="4800" b="1" dirty="0">
                <a:effectLst>
                  <a:outerShdw blurRad="38100" dist="38100" dir="2700000" algn="tl">
                    <a:srgbClr val="000000">
                      <a:alpha val="43137"/>
                    </a:srgbClr>
                  </a:outerShdw>
                </a:effectLst>
                <a:latin typeface="+mj-lt"/>
              </a:rPr>
              <a:t> </a:t>
            </a:r>
            <a:r>
              <a:rPr lang="en-US" sz="4800" b="1" dirty="0" smtClean="0">
                <a:effectLst>
                  <a:outerShdw blurRad="38100" dist="38100" dir="2700000" algn="tl">
                    <a:srgbClr val="000000">
                      <a:alpha val="43137"/>
                    </a:srgbClr>
                  </a:outerShdw>
                </a:effectLst>
                <a:latin typeface="+mj-lt"/>
              </a:rPr>
              <a:t> vacuum, in </a:t>
            </a:r>
            <a:r>
              <a:rPr lang="en-US" sz="4800" b="1" dirty="0" smtClean="0">
                <a:effectLst>
                  <a:outerShdw blurRad="38100" dist="38100" dir="2700000" algn="tl">
                    <a:srgbClr val="000000">
                      <a:alpha val="43137"/>
                    </a:srgbClr>
                  </a:outerShdw>
                </a:effectLst>
                <a:latin typeface="+mj-lt"/>
              </a:rPr>
              <a:t>one </a:t>
            </a:r>
            <a:r>
              <a:rPr lang="en-US" sz="4800" b="1" dirty="0" smtClean="0">
                <a:effectLst>
                  <a:outerShdw blurRad="38100" dist="38100" dir="2700000" algn="tl">
                    <a:srgbClr val="000000">
                      <a:alpha val="43137"/>
                    </a:srgbClr>
                  </a:outerShdw>
                </a:effectLst>
                <a:latin typeface="+mj-lt"/>
              </a:rPr>
              <a:t>year.</a:t>
            </a:r>
            <a:endParaRPr lang="en-US" sz="4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668297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6000" dirty="0" smtClean="0">
                <a:solidFill>
                  <a:schemeClr val="accent1">
                    <a:lumMod val="75000"/>
                  </a:schemeClr>
                </a:solidFill>
              </a:rPr>
              <a:t>Calculate Seconds</a:t>
            </a:r>
            <a:r>
              <a:rPr lang="en-US" sz="7200" dirty="0" smtClean="0">
                <a:solidFill>
                  <a:schemeClr val="accent1">
                    <a:lumMod val="75000"/>
                  </a:schemeClr>
                </a:solidFill>
              </a:rPr>
              <a:t> </a:t>
            </a:r>
            <a:endParaRPr lang="en-US" sz="7200"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a:buClrTx/>
            </a:pPr>
            <a:r>
              <a:rPr lang="en-US" sz="4000" b="1" dirty="0" smtClean="0">
                <a:effectLst>
                  <a:outerShdw blurRad="38100" dist="38100" dir="2700000" algn="tl">
                    <a:srgbClr val="000000">
                      <a:alpha val="43137"/>
                    </a:srgbClr>
                  </a:outerShdw>
                </a:effectLst>
                <a:latin typeface="+mj-lt"/>
              </a:rPr>
              <a:t>How many seconds are in a year? </a:t>
            </a:r>
          </a:p>
          <a:p>
            <a:pPr>
              <a:buClrTx/>
              <a:buFont typeface="Wingdings"/>
              <a:buChar char="µ"/>
            </a:pPr>
            <a:endParaRPr lang="en-US" sz="4000" b="1" dirty="0">
              <a:solidFill>
                <a:schemeClr val="bg1"/>
              </a:solidFill>
              <a:effectLst>
                <a:outerShdw blurRad="38100" dist="38100" dir="2700000" algn="tl">
                  <a:srgbClr val="000000">
                    <a:alpha val="43137"/>
                  </a:srgbClr>
                </a:outerShdw>
              </a:effectLst>
              <a:latin typeface="+mj-lt"/>
            </a:endParaRPr>
          </a:p>
          <a:p>
            <a:pPr>
              <a:buClrTx/>
              <a:buFont typeface="Wingdings"/>
              <a:buChar char="µ"/>
            </a:pPr>
            <a:endParaRPr lang="en-US" sz="4000" b="1" dirty="0" smtClean="0">
              <a:solidFill>
                <a:schemeClr val="bg1"/>
              </a:solidFill>
              <a:effectLst>
                <a:outerShdw blurRad="38100" dist="38100" dir="2700000" algn="tl">
                  <a:srgbClr val="000000">
                    <a:alpha val="43137"/>
                  </a:srgbClr>
                </a:outerShdw>
              </a:effectLst>
              <a:latin typeface="+mj-lt"/>
            </a:endParaRPr>
          </a:p>
          <a:p>
            <a:pPr>
              <a:buClrTx/>
              <a:buFont typeface="Wingdings"/>
              <a:buChar char="µ"/>
            </a:pPr>
            <a:endParaRPr lang="en-US" sz="4000" b="1" dirty="0">
              <a:solidFill>
                <a:schemeClr val="bg1"/>
              </a:solidFill>
              <a:effectLst>
                <a:outerShdw blurRad="38100" dist="38100" dir="2700000" algn="tl">
                  <a:srgbClr val="000000">
                    <a:alpha val="43137"/>
                  </a:srgbClr>
                </a:outerShdw>
              </a:effectLst>
              <a:latin typeface="+mj-lt"/>
            </a:endParaRPr>
          </a:p>
          <a:p>
            <a:pPr>
              <a:buClrTx/>
            </a:pPr>
            <a:r>
              <a:rPr lang="en-US" sz="4000" b="1" dirty="0" smtClean="0">
                <a:effectLst>
                  <a:outerShdw blurRad="38100" dist="38100" dir="2700000" algn="tl">
                    <a:srgbClr val="000000">
                      <a:alpha val="43137"/>
                    </a:srgbClr>
                  </a:outerShdw>
                </a:effectLst>
                <a:latin typeface="+mj-lt"/>
              </a:rPr>
              <a:t> 31,557,600  s/</a:t>
            </a:r>
            <a:r>
              <a:rPr lang="en-US" sz="4000" b="1" dirty="0" err="1" smtClean="0">
                <a:effectLst>
                  <a:outerShdw blurRad="38100" dist="38100" dir="2700000" algn="tl">
                    <a:srgbClr val="000000">
                      <a:alpha val="43137"/>
                    </a:srgbClr>
                  </a:outerShdw>
                </a:effectLst>
                <a:latin typeface="+mj-lt"/>
              </a:rPr>
              <a:t>yr</a:t>
            </a:r>
            <a:endParaRPr lang="en-US" sz="4000" b="1" dirty="0" smtClean="0">
              <a:effectLst>
                <a:outerShdw blurRad="38100" dist="38100" dir="2700000" algn="tl">
                  <a:srgbClr val="000000">
                    <a:alpha val="43137"/>
                  </a:srgbClr>
                </a:outerShdw>
              </a:effectLst>
              <a:latin typeface="+mj-lt"/>
            </a:endParaRPr>
          </a:p>
          <a:p>
            <a:pPr>
              <a:buClrTx/>
              <a:buFont typeface="Wingdings"/>
              <a:buChar char="µ"/>
            </a:pPr>
            <a:endParaRPr lang="en-US" sz="4000" b="1" dirty="0">
              <a:solidFill>
                <a:schemeClr val="bg1"/>
              </a:solidFill>
              <a:effectLst>
                <a:outerShdw blurRad="38100" dist="38100" dir="2700000" algn="tl">
                  <a:srgbClr val="000000">
                    <a:alpha val="43137"/>
                  </a:srgbClr>
                </a:outerShdw>
              </a:effectLst>
              <a:latin typeface="+mj-lt"/>
            </a:endParaRPr>
          </a:p>
          <a:p>
            <a:pPr>
              <a:buClrTx/>
              <a:buFont typeface="Wingdings"/>
              <a:buChar char="µ"/>
            </a:pPr>
            <a:endParaRPr lang="en-US" sz="4000" b="1" dirty="0">
              <a:solidFill>
                <a:schemeClr val="bg1"/>
              </a:solidFill>
              <a:effectLst>
                <a:outerShdw blurRad="38100" dist="38100" dir="2700000" algn="tl">
                  <a:srgbClr val="000000">
                    <a:alpha val="43137"/>
                  </a:srgbClr>
                </a:outerShdw>
              </a:effectLst>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408879091"/>
              </p:ext>
            </p:extLst>
          </p:nvPr>
        </p:nvGraphicFramePr>
        <p:xfrm>
          <a:off x="381000" y="3200400"/>
          <a:ext cx="7467600" cy="1676400"/>
        </p:xfrm>
        <a:graphic>
          <a:graphicData uri="http://schemas.openxmlformats.org/drawingml/2006/table">
            <a:tbl>
              <a:tblPr firstRow="1" bandRow="1">
                <a:tableStyleId>{5940675A-B579-460E-94D1-54222C63F5DA}</a:tableStyleId>
              </a:tblPr>
              <a:tblGrid>
                <a:gridCol w="1371600"/>
                <a:gridCol w="1600200"/>
                <a:gridCol w="1752600"/>
                <a:gridCol w="2743200"/>
              </a:tblGrid>
              <a:tr h="762000">
                <a:tc>
                  <a:txBody>
                    <a:bodyPr/>
                    <a:lstStyle/>
                    <a:p>
                      <a:pPr algn="ctr"/>
                      <a:r>
                        <a:rPr lang="en-US" sz="3200" dirty="0" smtClean="0">
                          <a:ln w="28575">
                            <a:solidFill>
                              <a:schemeClr val="tx1"/>
                            </a:solidFill>
                          </a:ln>
                        </a:rPr>
                        <a:t>60 s</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n w="28575">
                            <a:solidFill>
                              <a:schemeClr val="tx1"/>
                            </a:solidFill>
                          </a:ln>
                        </a:rPr>
                        <a:t>60 min</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n w="28575">
                            <a:solidFill>
                              <a:schemeClr val="tx1"/>
                            </a:solidFill>
                          </a:ln>
                        </a:rPr>
                        <a:t>24 </a:t>
                      </a:r>
                      <a:r>
                        <a:rPr lang="en-US" sz="3200" dirty="0" err="1" smtClean="0">
                          <a:ln w="28575">
                            <a:solidFill>
                              <a:schemeClr val="tx1"/>
                            </a:solidFill>
                          </a:ln>
                        </a:rPr>
                        <a:t>hr</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aseline="0" dirty="0" smtClean="0">
                          <a:ln w="28575">
                            <a:solidFill>
                              <a:schemeClr val="tx1"/>
                            </a:solidFill>
                          </a:ln>
                        </a:rPr>
                        <a:t>365.25 days</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14400">
                <a:tc>
                  <a:txBody>
                    <a:bodyPr/>
                    <a:lstStyle/>
                    <a:p>
                      <a:pPr algn="ctr"/>
                      <a:r>
                        <a:rPr lang="en-US" sz="3200" dirty="0" smtClean="0">
                          <a:ln w="28575">
                            <a:solidFill>
                              <a:schemeClr val="tx1"/>
                            </a:solidFill>
                          </a:ln>
                        </a:rPr>
                        <a:t>1 min</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n w="28575">
                            <a:solidFill>
                              <a:schemeClr val="tx1"/>
                            </a:solidFill>
                          </a:ln>
                        </a:rPr>
                        <a:t>1 </a:t>
                      </a:r>
                      <a:r>
                        <a:rPr lang="en-US" sz="3200" dirty="0" err="1" smtClean="0">
                          <a:ln w="28575">
                            <a:solidFill>
                              <a:schemeClr val="tx1"/>
                            </a:solidFill>
                          </a:ln>
                        </a:rPr>
                        <a:t>hr</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n w="28575">
                            <a:solidFill>
                              <a:schemeClr val="tx1"/>
                            </a:solidFill>
                          </a:ln>
                        </a:rPr>
                        <a:t>1 day</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ln w="28575">
                            <a:solidFill>
                              <a:schemeClr val="tx1"/>
                            </a:solidFill>
                          </a:ln>
                        </a:rPr>
                        <a:t>1 </a:t>
                      </a:r>
                      <a:r>
                        <a:rPr lang="en-US" sz="3200" dirty="0" err="1" smtClean="0">
                          <a:ln w="28575">
                            <a:solidFill>
                              <a:schemeClr val="tx1"/>
                            </a:solidFill>
                          </a:ln>
                        </a:rPr>
                        <a:t>yr</a:t>
                      </a:r>
                      <a:endParaRPr lang="en-US" sz="3200" dirty="0">
                        <a:ln w="28575">
                          <a:solidFill>
                            <a:schemeClr val="tx1"/>
                          </a:solidFill>
                        </a:ln>
                        <a:solidFill>
                          <a:schemeClr val="bg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AlternateContent xmlns:mc="http://schemas.openxmlformats.org/markup-compatibility/2006">
        <mc:Choice xmlns:a14="http://schemas.microsoft.com/office/drawing/2010/main" Requires="a14">
          <p:sp>
            <p:nvSpPr>
              <p:cNvPr id="5" name="TextBox 4"/>
              <p:cNvSpPr txBox="1"/>
              <p:nvPr/>
            </p:nvSpPr>
            <p:spPr>
              <a:xfrm>
                <a:off x="7848600" y="3327737"/>
                <a:ext cx="990600" cy="101566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6000" i="1" smtClean="0">
                          <a:latin typeface="Cambria Math"/>
                          <a:ea typeface="Cambria Math"/>
                        </a:rPr>
                        <m:t>=</m:t>
                      </m:r>
                    </m:oMath>
                  </m:oMathPara>
                </a14:m>
                <a:endParaRPr lang="en-US" sz="6000" dirty="0">
                  <a:latin typeface="+mj-lt"/>
                </a:endParaRPr>
              </a:p>
            </p:txBody>
          </p:sp>
        </mc:Choice>
        <mc:Fallback>
          <p:sp>
            <p:nvSpPr>
              <p:cNvPr id="5" name="TextBox 4"/>
              <p:cNvSpPr txBox="1">
                <a:spLocks noRot="1" noChangeAspect="1" noMove="1" noResize="1" noEditPoints="1" noAdjustHandles="1" noChangeArrowheads="1" noChangeShapeType="1" noTextEdit="1"/>
              </p:cNvSpPr>
              <p:nvPr/>
            </p:nvSpPr>
            <p:spPr>
              <a:xfrm>
                <a:off x="7848600" y="3327737"/>
                <a:ext cx="990600" cy="1015663"/>
              </a:xfrm>
              <a:prstGeom prst="rect">
                <a:avLst/>
              </a:prstGeom>
              <a:blipFill rotWithShape="1">
                <a:blip r:embed="rId3"/>
                <a:stretch>
                  <a:fillRect/>
                </a:stretch>
              </a:blipFill>
            </p:spPr>
            <p:txBody>
              <a:bodyPr/>
              <a:lstStyle/>
              <a:p>
                <a:r>
                  <a:rPr lang="en-US">
                    <a:noFill/>
                  </a:rPr>
                  <a:t> </a:t>
                </a:r>
              </a:p>
            </p:txBody>
          </p:sp>
        </mc:Fallback>
      </mc:AlternateContent>
      <p:cxnSp>
        <p:nvCxnSpPr>
          <p:cNvPr id="7" name="Straight Connector 6"/>
          <p:cNvCxnSpPr/>
          <p:nvPr/>
        </p:nvCxnSpPr>
        <p:spPr>
          <a:xfrm flipV="1">
            <a:off x="762000" y="4038600"/>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962400" y="3327737"/>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286000" y="4076700"/>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438400" y="3302168"/>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962400" y="4091354"/>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553200" y="3302168"/>
            <a:ext cx="762000" cy="5334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66800" y="5867400"/>
            <a:ext cx="4495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882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1000"/>
                                  </p:stCondLst>
                                  <p:childTnLst>
                                    <p:set>
                                      <p:cBhvr>
                                        <p:cTn id="9" dur="1" fill="hold">
                                          <p:stCondLst>
                                            <p:cond delay="0"/>
                                          </p:stCondLst>
                                        </p:cTn>
                                        <p:tgtEl>
                                          <p:spTgt spid="10"/>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100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nodeType="afterEffect">
                                  <p:stCondLst>
                                    <p:cond delay="1000"/>
                                  </p:stCondLst>
                                  <p:childTnLst>
                                    <p:set>
                                      <p:cBhvr>
                                        <p:cTn id="15" dur="1" fill="hold">
                                          <p:stCondLst>
                                            <p:cond delay="0"/>
                                          </p:stCondLst>
                                        </p:cTn>
                                        <p:tgtEl>
                                          <p:spTgt spid="8"/>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nodeType="afterEffect">
                                  <p:stCondLst>
                                    <p:cond delay="1000"/>
                                  </p:stCondLst>
                                  <p:childTnLst>
                                    <p:set>
                                      <p:cBhvr>
                                        <p:cTn id="18" dur="1" fill="hold">
                                          <p:stCondLst>
                                            <p:cond delay="0"/>
                                          </p:stCondLst>
                                        </p:cTn>
                                        <p:tgtEl>
                                          <p:spTgt spid="11"/>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nodeType="afterEffect">
                                  <p:stCondLst>
                                    <p:cond delay="1000"/>
                                  </p:stCondLst>
                                  <p:childTnLst>
                                    <p:set>
                                      <p:cBhvr>
                                        <p:cTn id="21" dur="1" fill="hold">
                                          <p:stCondLst>
                                            <p:cond delay="0"/>
                                          </p:stCondLst>
                                        </p:cTn>
                                        <p:tgtEl>
                                          <p:spTgt spid="12"/>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nodeType="afterEffect">
                                  <p:stCondLst>
                                    <p:cond delay="100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19200"/>
            <a:ext cx="8686800" cy="1143000"/>
          </a:xfrm>
        </p:spPr>
        <p:txBody>
          <a:bodyPr>
            <a:noAutofit/>
          </a:bodyPr>
          <a:lstStyle/>
          <a:p>
            <a:r>
              <a:rPr lang="en-US" sz="6000" dirty="0" smtClean="0">
                <a:solidFill>
                  <a:schemeClr val="accent1">
                    <a:lumMod val="75000"/>
                  </a:schemeClr>
                </a:solidFill>
              </a:rPr>
              <a:t>What is the fastest speed we know?</a:t>
            </a:r>
            <a:endParaRPr lang="en-US" sz="6000" dirty="0">
              <a:solidFill>
                <a:schemeClr val="accent1">
                  <a:lumMod val="75000"/>
                </a:schemeClr>
              </a:solidFill>
            </a:endParaRPr>
          </a:p>
        </p:txBody>
      </p:sp>
      <p:sp>
        <p:nvSpPr>
          <p:cNvPr id="3" name="Content Placeholder 2"/>
          <p:cNvSpPr>
            <a:spLocks noGrp="1"/>
          </p:cNvSpPr>
          <p:nvPr>
            <p:ph idx="1"/>
          </p:nvPr>
        </p:nvSpPr>
        <p:spPr>
          <a:xfrm>
            <a:off x="35169" y="1524000"/>
            <a:ext cx="8839200" cy="4709160"/>
          </a:xfrm>
        </p:spPr>
        <p:txBody>
          <a:bodyPr>
            <a:normAutofit/>
          </a:bodyPr>
          <a:lstStyle/>
          <a:p>
            <a:pPr marL="137160" indent="0">
              <a:buNone/>
            </a:pPr>
            <a:endParaRPr lang="en-US" sz="4400" dirty="0" smtClean="0">
              <a:latin typeface="+mj-lt"/>
            </a:endParaRPr>
          </a:p>
          <a:p>
            <a:pPr marL="137160" indent="0" algn="ctr">
              <a:buNone/>
            </a:pPr>
            <a:endParaRPr lang="en-US" sz="4400" dirty="0">
              <a:latin typeface="+mj-lt"/>
            </a:endParaRPr>
          </a:p>
          <a:p>
            <a:pPr marL="137160" indent="0" algn="ctr">
              <a:buNone/>
            </a:pPr>
            <a:endParaRPr lang="en-US" sz="2000" dirty="0">
              <a:latin typeface="+mj-lt"/>
            </a:endParaRPr>
          </a:p>
          <a:p>
            <a:pPr marL="137160" indent="0" algn="ctr">
              <a:buNone/>
            </a:pPr>
            <a:r>
              <a:rPr lang="en-US" sz="4400" dirty="0" smtClean="0">
                <a:latin typeface="+mj-lt"/>
              </a:rPr>
              <a:t>The Speed of Light</a:t>
            </a:r>
            <a:endParaRPr lang="en-US" sz="4400" dirty="0">
              <a:latin typeface="+mj-lt"/>
            </a:endParaRPr>
          </a:p>
        </p:txBody>
      </p:sp>
    </p:spTree>
    <p:extLst>
      <p:ext uri="{BB962C8B-B14F-4D97-AF65-F5344CB8AC3E}">
        <p14:creationId xmlns:p14="http://schemas.microsoft.com/office/powerpoint/2010/main" val="293466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sz="6000" dirty="0">
                <a:solidFill>
                  <a:schemeClr val="accent1">
                    <a:lumMod val="75000"/>
                  </a:schemeClr>
                </a:solidFill>
              </a:rPr>
              <a:t>Speed of Light</a:t>
            </a:r>
          </a:p>
        </p:txBody>
      </p:sp>
      <p:sp>
        <p:nvSpPr>
          <p:cNvPr id="3" name="Content Placeholder 2"/>
          <p:cNvSpPr>
            <a:spLocks noGrp="1"/>
          </p:cNvSpPr>
          <p:nvPr>
            <p:ph idx="1"/>
          </p:nvPr>
        </p:nvSpPr>
        <p:spPr>
          <a:xfrm>
            <a:off x="533400" y="2148840"/>
            <a:ext cx="8229600" cy="4709160"/>
          </a:xfrm>
        </p:spPr>
        <p:txBody>
          <a:bodyPr>
            <a:normAutofit/>
          </a:bodyPr>
          <a:lstStyle/>
          <a:p>
            <a:r>
              <a:rPr lang="en-US" sz="4400" dirty="0" smtClean="0">
                <a:latin typeface="+mj-lt"/>
              </a:rPr>
              <a:t>c </a:t>
            </a:r>
            <a:r>
              <a:rPr lang="en-US" sz="4400" dirty="0">
                <a:latin typeface="+mj-lt"/>
              </a:rPr>
              <a:t>= 299,792,458 meters </a:t>
            </a:r>
            <a:r>
              <a:rPr lang="en-US" sz="4400" dirty="0" smtClean="0">
                <a:latin typeface="+mj-lt"/>
              </a:rPr>
              <a:t>per second </a:t>
            </a:r>
          </a:p>
          <a:p>
            <a:pPr marL="682625" indent="-546100">
              <a:buNone/>
            </a:pPr>
            <a:r>
              <a:rPr lang="en-US" sz="4400" dirty="0" smtClean="0">
                <a:latin typeface="+mj-lt"/>
              </a:rPr>
              <a:t>  or</a:t>
            </a:r>
            <a:endParaRPr lang="en-US" sz="4400" dirty="0">
              <a:latin typeface="+mj-lt"/>
            </a:endParaRPr>
          </a:p>
          <a:p>
            <a:pPr marL="682625" indent="-546100">
              <a:buNone/>
            </a:pPr>
            <a:r>
              <a:rPr lang="en-US" sz="4400" dirty="0" smtClean="0">
                <a:latin typeface="+mj-lt"/>
              </a:rPr>
              <a:t>  186,000 </a:t>
            </a:r>
            <a:r>
              <a:rPr lang="en-US" sz="4400" dirty="0" smtClean="0">
                <a:latin typeface="+mj-lt"/>
              </a:rPr>
              <a:t>miles per second</a:t>
            </a:r>
            <a:endParaRPr lang="en-US" sz="4400" dirty="0">
              <a:latin typeface="+mj-lt"/>
            </a:endParaRPr>
          </a:p>
        </p:txBody>
      </p:sp>
    </p:spTree>
    <p:extLst>
      <p:ext uri="{BB962C8B-B14F-4D97-AF65-F5344CB8AC3E}">
        <p14:creationId xmlns:p14="http://schemas.microsoft.com/office/powerpoint/2010/main" val="784781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chemeClr val="accent1">
                    <a:lumMod val="75000"/>
                  </a:schemeClr>
                </a:solidFill>
              </a:rPr>
              <a:t>Speed of Light</a:t>
            </a:r>
          </a:p>
        </p:txBody>
      </p:sp>
      <p:sp>
        <p:nvSpPr>
          <p:cNvPr id="3" name="Content Placeholder 2"/>
          <p:cNvSpPr>
            <a:spLocks noGrp="1"/>
          </p:cNvSpPr>
          <p:nvPr>
            <p:ph idx="1"/>
          </p:nvPr>
        </p:nvSpPr>
        <p:spPr>
          <a:xfrm>
            <a:off x="533400" y="1905000"/>
            <a:ext cx="8229600" cy="4709160"/>
          </a:xfrm>
        </p:spPr>
        <p:txBody>
          <a:bodyPr>
            <a:normAutofit/>
          </a:bodyPr>
          <a:lstStyle/>
          <a:p>
            <a:pPr marL="571500" indent="-571500">
              <a:spcBef>
                <a:spcPts val="0"/>
              </a:spcBef>
              <a:buClrTx/>
              <a:buSzTx/>
              <a:defRPr/>
            </a:pPr>
            <a:r>
              <a:rPr lang="en-US" sz="4400" b="1" dirty="0">
                <a:latin typeface="+mj-lt"/>
              </a:rPr>
              <a:t>To get an idea of how fast this </a:t>
            </a:r>
            <a:r>
              <a:rPr lang="en-US" sz="4400" b="1" dirty="0" smtClean="0">
                <a:latin typeface="+mj-lt"/>
              </a:rPr>
              <a:t>is. . . </a:t>
            </a:r>
            <a:r>
              <a:rPr lang="en-US" sz="4400" b="1" dirty="0">
                <a:latin typeface="+mj-lt"/>
              </a:rPr>
              <a:t>light can travel about seven times around Earth in one second!</a:t>
            </a:r>
            <a:endParaRPr lang="en-US" sz="4400" dirty="0">
              <a:latin typeface="+mj-lt"/>
            </a:endParaRPr>
          </a:p>
        </p:txBody>
      </p:sp>
    </p:spTree>
    <p:extLst>
      <p:ext uri="{BB962C8B-B14F-4D97-AF65-F5344CB8AC3E}">
        <p14:creationId xmlns:p14="http://schemas.microsoft.com/office/powerpoint/2010/main" val="3164916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6000" dirty="0" smtClean="0">
                <a:solidFill>
                  <a:schemeClr val="accent1">
                    <a:lumMod val="75000"/>
                  </a:schemeClr>
                </a:solidFill>
              </a:rPr>
              <a:t>Other Values</a:t>
            </a:r>
            <a:endParaRPr lang="en-US" sz="6000" dirty="0">
              <a:solidFill>
                <a:schemeClr val="accent1">
                  <a:lumMod val="75000"/>
                </a:schemeClr>
              </a:solidFill>
            </a:endParaRPr>
          </a:p>
        </p:txBody>
      </p:sp>
      <p:sp>
        <p:nvSpPr>
          <p:cNvPr id="3" name="Content Placeholder 2"/>
          <p:cNvSpPr>
            <a:spLocks noGrp="1"/>
          </p:cNvSpPr>
          <p:nvPr>
            <p:ph idx="1"/>
          </p:nvPr>
        </p:nvSpPr>
        <p:spPr>
          <a:xfrm>
            <a:off x="457200" y="1447800"/>
            <a:ext cx="8534400" cy="5410200"/>
          </a:xfrm>
        </p:spPr>
        <p:txBody>
          <a:bodyPr>
            <a:normAutofit/>
          </a:bodyPr>
          <a:lstStyle/>
          <a:p>
            <a:pPr marL="137160" indent="0">
              <a:buNone/>
            </a:pPr>
            <a:endParaRPr lang="en-US" sz="3600" dirty="0">
              <a:latin typeface="+mj-lt"/>
            </a:endParaRPr>
          </a:p>
          <a:p>
            <a:r>
              <a:rPr lang="en-US" sz="3600" dirty="0" smtClean="0">
                <a:latin typeface="+mj-lt"/>
              </a:rPr>
              <a:t>One </a:t>
            </a:r>
            <a:r>
              <a:rPr lang="en-US" sz="3600" dirty="0">
                <a:latin typeface="+mj-lt"/>
              </a:rPr>
              <a:t>light year is </a:t>
            </a:r>
            <a:r>
              <a:rPr lang="en-US" sz="3600" dirty="0" smtClean="0">
                <a:latin typeface="+mj-lt"/>
              </a:rPr>
              <a:t>approximately 5.880 </a:t>
            </a:r>
            <a:r>
              <a:rPr lang="en-US" sz="3600" dirty="0">
                <a:latin typeface="+mj-lt"/>
              </a:rPr>
              <a:t>trillion </a:t>
            </a:r>
            <a:r>
              <a:rPr lang="en-US" sz="3600" dirty="0" smtClean="0">
                <a:latin typeface="+mj-lt"/>
              </a:rPr>
              <a:t>miles or 9.5 trillion km. </a:t>
            </a:r>
            <a:endParaRPr lang="en-US" sz="3600" dirty="0">
              <a:latin typeface="+mj-lt"/>
            </a:endParaRPr>
          </a:p>
          <a:p>
            <a:endParaRPr lang="en-US" sz="3600" dirty="0" smtClean="0">
              <a:latin typeface="+mj-lt"/>
            </a:endParaRPr>
          </a:p>
          <a:p>
            <a:r>
              <a:rPr lang="en-US" sz="3600" dirty="0" smtClean="0">
                <a:latin typeface="+mj-lt"/>
                <a:sym typeface="Wingdings"/>
              </a:rPr>
              <a:t>The s</a:t>
            </a:r>
            <a:r>
              <a:rPr lang="en-US" sz="3600" dirty="0" smtClean="0">
                <a:latin typeface="+mj-lt"/>
              </a:rPr>
              <a:t>ymbol for light year is “ly”.</a:t>
            </a:r>
            <a:endParaRPr lang="en-US" sz="3600" dirty="0">
              <a:latin typeface="+mj-lt"/>
            </a:endParaRPr>
          </a:p>
        </p:txBody>
      </p:sp>
    </p:spTree>
    <p:extLst>
      <p:ext uri="{BB962C8B-B14F-4D97-AF65-F5344CB8AC3E}">
        <p14:creationId xmlns:p14="http://schemas.microsoft.com/office/powerpoint/2010/main" val="28868416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88ECAAF62F4343944AEDFDFF1FACCE" ma:contentTypeVersion="26" ma:contentTypeDescription="Create a new document." ma:contentTypeScope="" ma:versionID="58814d4c6f71f7b911f29882498cc603">
  <xsd:schema xmlns:xsd="http://www.w3.org/2001/XMLSchema" xmlns:p="http://schemas.microsoft.com/office/2006/metadata/properties" xmlns:ns2="3ea8c385-78c1-4fdd-96b0-5420c47c8a12" xmlns:ns3="05070fe1-d26d-4820-95fc-51cc29fca3c5" targetNamespace="http://schemas.microsoft.com/office/2006/metadata/properties" ma:root="true" ma:fieldsID="574d4167b9b54b4bca077c2b62731177" ns2:_="" ns3:_="">
    <xsd:import namespace="3ea8c385-78c1-4fdd-96b0-5420c47c8a12"/>
    <xsd:import namespace="05070fe1-d26d-4820-95fc-51cc29fca3c5"/>
    <xsd:element name="properties">
      <xsd:complexType>
        <xsd:sequence>
          <xsd:element name="documentManagement">
            <xsd:complexType>
              <xsd:all>
                <xsd:element ref="ns2:Index" minOccurs="0"/>
                <xsd:element ref="ns3:Unit"/>
                <xsd:element ref="ns3:Unit0" minOccurs="0"/>
                <xsd:element ref="ns3:Year_x0020_at_x0020_a_x0020_Glance"/>
              </xsd:all>
            </xsd:complexType>
          </xsd:element>
        </xsd:sequence>
      </xsd:complexType>
    </xsd:element>
  </xsd:schema>
  <xsd:schema xmlns:xsd="http://www.w3.org/2001/XMLSchema" xmlns:dms="http://schemas.microsoft.com/office/2006/documentManagement/types" targetNamespace="3ea8c385-78c1-4fdd-96b0-5420c47c8a12" elementFormDefault="qualified">
    <xsd:import namespace="http://schemas.microsoft.com/office/2006/documentManagement/types"/>
    <xsd:element name="Index" ma:index="8" nillable="true" ma:displayName="Index" ma:default="" ma:internalName="Index">
      <xsd:simpleType>
        <xsd:restriction base="dms:Text">
          <xsd:maxLength value="255"/>
        </xsd:restriction>
      </xsd:simpleType>
    </xsd:element>
  </xsd:schema>
  <xsd:schema xmlns:xsd="http://www.w3.org/2001/XMLSchema" xmlns:dms="http://schemas.microsoft.com/office/2006/documentManagement/types" targetNamespace="05070fe1-d26d-4820-95fc-51cc29fca3c5" elementFormDefault="qualified">
    <xsd:import namespace="http://schemas.microsoft.com/office/2006/documentManagement/types"/>
    <xsd:element name="Unit" ma:index="9" ma:displayName="Unit Index" ma:list="{11056553-A201-470E-9D34-ACFA8FB196A8}" ma:internalName="Unit" ma:showField="Index">
      <xsd:simpleType>
        <xsd:restriction base="dms:Lookup"/>
      </xsd:simpleType>
    </xsd:element>
    <xsd:element name="Unit0" ma:index="10" nillable="true" ma:displayName="Unit" ma:list="{11056553-A201-470E-9D34-ACFA8FB196A8}" ma:internalName="Unit0" ma:showField="Title">
      <xsd:simpleType>
        <xsd:restriction base="dms:Lookup"/>
      </xsd:simpleType>
    </xsd:element>
    <xsd:element name="Year_x0020_at_x0020_a_x0020_Glance" ma:index="11" ma:displayName="Year at a Glance" ma:list="{860667D4-2671-4E47-9212-9CECA7FD48AA}" ma:internalName="Year_x0020_at_x0020_a_x0020_Glance" ma:showField="Index">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Unit0 xmlns="05070fe1-d26d-4820-95fc-51cc29fca3c5">47</Unit0>
    <Year_x0020_at_x0020_a_x0020_Glance xmlns="05070fe1-d26d-4820-95fc-51cc29fca3c5">21</Year_x0020_at_x0020_a_x0020_Glance>
    <Unit xmlns="05070fe1-d26d-4820-95fc-51cc29fca3c5">47</Unit>
    <Index xmlns="3ea8c385-78c1-4fdd-96b0-5420c47c8a12">12_S081001A_ Light Year</Index>
  </documentManagement>
</p:properties>
</file>

<file path=customXml/itemProps1.xml><?xml version="1.0" encoding="utf-8"?>
<ds:datastoreItem xmlns:ds="http://schemas.openxmlformats.org/officeDocument/2006/customXml" ds:itemID="{1F7FEE01-32F6-4972-BEAC-66FC3131D3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a8c385-78c1-4fdd-96b0-5420c47c8a12"/>
    <ds:schemaRef ds:uri="05070fe1-d26d-4820-95fc-51cc29fca3c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52B9E48-3C0A-47F5-8E25-08C34E784725}">
  <ds:schemaRefs>
    <ds:schemaRef ds:uri="http://schemas.microsoft.com/sharepoint/v3/contenttype/forms"/>
  </ds:schemaRefs>
</ds:datastoreItem>
</file>

<file path=customXml/itemProps3.xml><?xml version="1.0" encoding="utf-8"?>
<ds:datastoreItem xmlns:ds="http://schemas.openxmlformats.org/officeDocument/2006/customXml" ds:itemID="{C748BC86-D48E-42D6-B7D5-E45F80D86789}">
  <ds:schemaRefs>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05070fe1-d26d-4820-95fc-51cc29fca3c5"/>
    <ds:schemaRef ds:uri="http://purl.org/dc/dcmitype/"/>
    <ds:schemaRef ds:uri="3ea8c385-78c1-4fdd-96b0-5420c47c8a1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Apex</Template>
  <TotalTime>385</TotalTime>
  <Words>684</Words>
  <Application>Microsoft Office PowerPoint</Application>
  <PresentationFormat>On-screen Show (4:3)</PresentationFormat>
  <Paragraphs>90</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CSCOPE  Grade 8 Unit 10</vt:lpstr>
      <vt:lpstr>What type of measuring unit would we need for distances across space? </vt:lpstr>
      <vt:lpstr>Light Year</vt:lpstr>
      <vt:lpstr>What Is It?</vt:lpstr>
      <vt:lpstr>Calculate Seconds </vt:lpstr>
      <vt:lpstr>What is the fastest speed we know?</vt:lpstr>
      <vt:lpstr>Speed of Light</vt:lpstr>
      <vt:lpstr>Speed of Light</vt:lpstr>
      <vt:lpstr>Other Values</vt:lpstr>
      <vt:lpstr>Why “ly”?</vt:lpstr>
      <vt:lpstr>History Seen</vt:lpstr>
      <vt:lpstr>An Example</vt:lpstr>
      <vt:lpstr>Example: Sirius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 Year</dc:title>
  <dc:creator>475143</dc:creator>
  <cp:lastModifiedBy>Region XIII</cp:lastModifiedBy>
  <cp:revision>45</cp:revision>
  <dcterms:created xsi:type="dcterms:W3CDTF">2011-11-22T16:04:35Z</dcterms:created>
  <dcterms:modified xsi:type="dcterms:W3CDTF">2012-10-25T17:34:50Z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0x010100B988ECAAF62F4343944AEDFDFF1FACCE</vt:lpwstr>
  </property>
  <property fmtid="{D5CDD505-2E9C-101B-9397-08002B2CF9AE}" pid="3" name="WorkflowCreationPath">
    <vt:lpwstr>1c17756c-56b2-4373-9f84-cc65c96d279c,4;1c17756c-56b2-4373-9f84-cc65c96d279c,4;</vt:lpwstr>
  </property>
</Properties>
</file>