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0"/>
  </p:notesMasterIdLst>
  <p:handoutMasterIdLst>
    <p:handoutMasterId r:id="rId71"/>
  </p:handoutMasterIdLst>
  <p:sldIdLst>
    <p:sldId id="5716" r:id="rId2"/>
    <p:sldId id="5335" r:id="rId3"/>
    <p:sldId id="4653" r:id="rId4"/>
    <p:sldId id="4654" r:id="rId5"/>
    <p:sldId id="4655" r:id="rId6"/>
    <p:sldId id="4656" r:id="rId7"/>
    <p:sldId id="5476" r:id="rId8"/>
    <p:sldId id="5475" r:id="rId9"/>
    <p:sldId id="5479" r:id="rId10"/>
    <p:sldId id="5477" r:id="rId11"/>
    <p:sldId id="5484" r:id="rId12"/>
    <p:sldId id="5487" r:id="rId13"/>
    <p:sldId id="5599" r:id="rId14"/>
    <p:sldId id="5502" r:id="rId15"/>
    <p:sldId id="5501" r:id="rId16"/>
    <p:sldId id="5500" r:id="rId17"/>
    <p:sldId id="5504" r:id="rId18"/>
    <p:sldId id="5506" r:id="rId19"/>
    <p:sldId id="5509" r:id="rId20"/>
    <p:sldId id="5516" r:id="rId21"/>
    <p:sldId id="5518" r:id="rId22"/>
    <p:sldId id="5519" r:id="rId23"/>
    <p:sldId id="5520" r:id="rId24"/>
    <p:sldId id="5523" r:id="rId25"/>
    <p:sldId id="5527" r:id="rId26"/>
    <p:sldId id="5533" r:id="rId27"/>
    <p:sldId id="5539" r:id="rId28"/>
    <p:sldId id="5538" r:id="rId29"/>
    <p:sldId id="5537" r:id="rId30"/>
    <p:sldId id="5545" r:id="rId31"/>
    <p:sldId id="5543" r:id="rId32"/>
    <p:sldId id="5548" r:id="rId33"/>
    <p:sldId id="5549" r:id="rId34"/>
    <p:sldId id="5550" r:id="rId35"/>
    <p:sldId id="5555" r:id="rId36"/>
    <p:sldId id="5560" r:id="rId37"/>
    <p:sldId id="5559" r:id="rId38"/>
    <p:sldId id="5558" r:id="rId39"/>
    <p:sldId id="5557" r:id="rId40"/>
    <p:sldId id="5570" r:id="rId41"/>
    <p:sldId id="5572" r:id="rId42"/>
    <p:sldId id="5575" r:id="rId43"/>
    <p:sldId id="5718" r:id="rId44"/>
    <p:sldId id="5719" r:id="rId45"/>
    <p:sldId id="5720" r:id="rId46"/>
    <p:sldId id="5721" r:id="rId47"/>
    <p:sldId id="5722" r:id="rId48"/>
    <p:sldId id="5723" r:id="rId49"/>
    <p:sldId id="5724" r:id="rId50"/>
    <p:sldId id="5725" r:id="rId51"/>
    <p:sldId id="5726" r:id="rId52"/>
    <p:sldId id="5727" r:id="rId53"/>
    <p:sldId id="5728" r:id="rId54"/>
    <p:sldId id="5729" r:id="rId55"/>
    <p:sldId id="5730" r:id="rId56"/>
    <p:sldId id="5731" r:id="rId57"/>
    <p:sldId id="5732" r:id="rId58"/>
    <p:sldId id="5733" r:id="rId59"/>
    <p:sldId id="5734" r:id="rId60"/>
    <p:sldId id="5735" r:id="rId61"/>
    <p:sldId id="5736" r:id="rId62"/>
    <p:sldId id="5737" r:id="rId63"/>
    <p:sldId id="5738" r:id="rId64"/>
    <p:sldId id="5739" r:id="rId65"/>
    <p:sldId id="5740" r:id="rId66"/>
    <p:sldId id="5741" r:id="rId67"/>
    <p:sldId id="5742" r:id="rId68"/>
    <p:sldId id="5743" r:id="rId69"/>
  </p:sldIdLst>
  <p:sldSz cx="9144000" cy="6858000" type="screen4x3"/>
  <p:notesSz cx="6858000" cy="9144000"/>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521415D9-36F7-43E2-AB2F-B90AF26B5E84}">
      <p14:sectionLst xmlns:p14="http://schemas.microsoft.com/office/powerpoint/2010/main">
        <p14:section name="Default Section" id="{25CC8D46-8172-41D0-AD22-A08691F22907}">
          <p14:sldIdLst>
            <p14:sldId id="5716"/>
            <p14:sldId id="5335"/>
            <p14:sldId id="4653"/>
            <p14:sldId id="4654"/>
            <p14:sldId id="4655"/>
            <p14:sldId id="4656"/>
            <p14:sldId id="5476"/>
            <p14:sldId id="5475"/>
            <p14:sldId id="5479"/>
            <p14:sldId id="5477"/>
            <p14:sldId id="5484"/>
            <p14:sldId id="5487"/>
            <p14:sldId id="5599"/>
            <p14:sldId id="5502"/>
            <p14:sldId id="5501"/>
            <p14:sldId id="5500"/>
            <p14:sldId id="5504"/>
            <p14:sldId id="5506"/>
            <p14:sldId id="5509"/>
            <p14:sldId id="5516"/>
            <p14:sldId id="5518"/>
            <p14:sldId id="5519"/>
            <p14:sldId id="5520"/>
            <p14:sldId id="5523"/>
            <p14:sldId id="5527"/>
            <p14:sldId id="5533"/>
            <p14:sldId id="5539"/>
            <p14:sldId id="5538"/>
            <p14:sldId id="5537"/>
            <p14:sldId id="5545"/>
            <p14:sldId id="5543"/>
            <p14:sldId id="5548"/>
            <p14:sldId id="5549"/>
            <p14:sldId id="5550"/>
            <p14:sldId id="5555"/>
            <p14:sldId id="5560"/>
            <p14:sldId id="5559"/>
            <p14:sldId id="5558"/>
            <p14:sldId id="5557"/>
            <p14:sldId id="5570"/>
            <p14:sldId id="5572"/>
            <p14:sldId id="5575"/>
            <p14:sldId id="5718"/>
            <p14:sldId id="5719"/>
            <p14:sldId id="5720"/>
            <p14:sldId id="5721"/>
            <p14:sldId id="5722"/>
            <p14:sldId id="5723"/>
            <p14:sldId id="5724"/>
            <p14:sldId id="5725"/>
            <p14:sldId id="5726"/>
            <p14:sldId id="5727"/>
            <p14:sldId id="5728"/>
            <p14:sldId id="5729"/>
            <p14:sldId id="5730"/>
            <p14:sldId id="5731"/>
            <p14:sldId id="5732"/>
            <p14:sldId id="5733"/>
            <p14:sldId id="5734"/>
            <p14:sldId id="5735"/>
            <p14:sldId id="5736"/>
            <p14:sldId id="5737"/>
            <p14:sldId id="5738"/>
            <p14:sldId id="5739"/>
            <p14:sldId id="5740"/>
            <p14:sldId id="5741"/>
            <p14:sldId id="5742"/>
            <p14:sldId id="574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9966FF"/>
    <a:srgbClr val="99FF33"/>
    <a:srgbClr val="FF00FF"/>
    <a:srgbClr val="FF99FF"/>
    <a:srgbClr val="FF5050"/>
    <a:srgbClr val="6600CC"/>
    <a:srgbClr val="663300"/>
    <a:srgbClr val="FFFFCC"/>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90" d="100"/>
          <a:sy n="90" d="100"/>
        </p:scale>
        <p:origin x="-12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8DA872-17EF-4679-8A7D-7006CE1B6814}" type="slidenum">
              <a:rPr lang="en-US" smtClean="0"/>
              <a:pPr>
                <a:defRPr/>
              </a:pPr>
              <a:t>33</a:t>
            </a:fld>
            <a:endParaRPr lang="en-US"/>
          </a:p>
        </p:txBody>
      </p:sp>
    </p:spTree>
    <p:extLst>
      <p:ext uri="{BB962C8B-B14F-4D97-AF65-F5344CB8AC3E}">
        <p14:creationId xmlns:p14="http://schemas.microsoft.com/office/powerpoint/2010/main" val="380655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teacherspayteachers.com/Product/Ecology-Unit-Animal-Interactions-11762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teacherspayteachers.com/Product/Biodiversity-Lesson-Population-Sampling-117784" TargetMode="External"/><Relationship Id="rId13" Type="http://schemas.openxmlformats.org/officeDocument/2006/relationships/hyperlink" Target="http://www.teacherspayteachers.com/Product/Exotic-Species-Lesson-117844" TargetMode="External"/><Relationship Id="rId3" Type="http://schemas.openxmlformats.org/officeDocument/2006/relationships/hyperlink" Target="http://www.teacherspayteachers.com/Product/Ecology-Unit-Animal-Interactions-117620" TargetMode="External"/><Relationship Id="rId7" Type="http://schemas.openxmlformats.org/officeDocument/2006/relationships/hyperlink" Target="http://www.teacherspayteachers.com/Product/Food-Web-Lesson-Predator-and-Prey-Cycles-117781" TargetMode="External"/><Relationship Id="rId12" Type="http://schemas.openxmlformats.org/officeDocument/2006/relationships/hyperlink" Target="http://www.teacherspayteachers.com/Product/Symbiosis-Lesson-117808" TargetMode="Externa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hyperlink" Target="http://www.teacherspayteachers.com/Product/Animal-Habitat-Lesson-159116" TargetMode="External"/><Relationship Id="rId11" Type="http://schemas.openxmlformats.org/officeDocument/2006/relationships/hyperlink" Target="http://www.teacherspayteachers.com/Product/Ecology-Camouflage-and-Mimicry-Quiz-Game-1041559" TargetMode="External"/><Relationship Id="rId5" Type="http://schemas.openxmlformats.org/officeDocument/2006/relationships/hyperlink" Target="http://www.teacherspayteachers.com/Product/Ecosystems-Levels-of-Organization-Lesson-117763" TargetMode="External"/><Relationship Id="rId15" Type="http://schemas.openxmlformats.org/officeDocument/2006/relationships/hyperlink" Target="http://www.teacherspayteachers.com/Product/Food-Web-Ecology-Crossword-Puzzle-245563" TargetMode="External"/><Relationship Id="rId10" Type="http://schemas.openxmlformats.org/officeDocument/2006/relationships/hyperlink" Target="http://www.teacherspayteachers.com/Product/Animal-Adaptations-Lesson-Camouflage-and-Mimicry-117796" TargetMode="External"/><Relationship Id="rId4" Type="http://schemas.openxmlformats.org/officeDocument/2006/relationships/hyperlink" Target="http://www.teacherspayteachers.com/Product/Ecology-Homework-Animal-Interactions-121333" TargetMode="External"/><Relationship Id="rId9" Type="http://schemas.openxmlformats.org/officeDocument/2006/relationships/hyperlink" Target="http://www.teacherspayteachers.com/Product/Community-Ecology-Lesson-Animal-Competition-117776" TargetMode="External"/><Relationship Id="rId14" Type="http://schemas.openxmlformats.org/officeDocument/2006/relationships/hyperlink" Target="http://www.teacherspayteachers.com/Product/Ecology-Symbiosis-Quiz-Game-Invasive-Exotic-Species-104161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learningcenter.nsta.org/browse_journals.aspx?journal=tst" TargetMode="External"/><Relationship Id="rId2" Type="http://schemas.openxmlformats.org/officeDocument/2006/relationships/hyperlink" Target="http://www.nabt.org/websites/institution/index.php?p=1"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8.jpeg"/><Relationship Id="rId4" Type="http://schemas.openxmlformats.org/officeDocument/2006/relationships/image" Target="../media/image57.jpeg"/></Relationships>
</file>

<file path=ppt/slides/_rels/slide5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teacherspayteachers.com/Product/Astronomy-Unit-Homework-120394" TargetMode="External"/><Relationship Id="rId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Geology-Unit-Homework-121562"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Homework-120697" TargetMode="External"/><Relationship Id="rId5" Type="http://schemas.openxmlformats.org/officeDocument/2006/relationships/hyperlink" Target="http://www.teacherspayteachers.com/Product/Soil-Science-Erosion-Ice-Ages-and-Glaciers-Unit-Homework-120894" TargetMode="External"/><Relationship Id="rId4" Type="http://schemas.openxmlformats.org/officeDocument/2006/relationships/hyperlink" Target="http://www.teacherspayteachers.com/Product/Weather-and-Climate-Unit-Homework-120604"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www.teacherspayteachers.com/Product/Cell-Unit-Homework-121344" TargetMode="External"/><Relationship Id="rId13" Type="http://schemas.openxmlformats.org/officeDocument/2006/relationships/hyperlink" Target="http://www.teacherspayteachers.com/Product/Food-Chain-Unit-Homework-121331" TargetMode="External"/><Relationship Id="rId3" Type="http://schemas.openxmlformats.org/officeDocument/2006/relationships/hyperlink" Target="http://www.teacherspayteachers.com/Product/Newtons-Laws-Forces-in-Motion-Simple-Machines-Unit-Homework-120084" TargetMode="External"/><Relationship Id="rId7" Type="http://schemas.openxmlformats.org/officeDocument/2006/relationships/hyperlink" Target="http://www.teacherspayteachers.com/Product/DNA-and-Genetics-Unit-Homework-122808" TargetMode="External"/><Relationship Id="rId12" Type="http://schemas.openxmlformats.org/officeDocument/2006/relationships/hyperlink" Target="http://www.teacherspayteachers.com/Product/Botany-Plants-Unit-Homework-121339" TargetMode="External"/><Relationship Id="rId2" Type="http://schemas.openxmlformats.org/officeDocument/2006/relationships/hyperlink" Target="http://www.teacherspayteachers.com/Product/Science-Skills-Unit-Homework-119990" TargetMode="Externa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www.teacherspayteachers.com/Product/Anatomy-Human-Body-and-Health-Unit-Homework-152384" TargetMode="External"/><Relationship Id="rId11" Type="http://schemas.openxmlformats.org/officeDocument/2006/relationships/hyperlink" Target="http://www.teacherspayteachers.com/Product/Evolution-and-Natural-Selection-Unit-Homework-121469" TargetMode="External"/><Relationship Id="rId5" Type="http://schemas.openxmlformats.org/officeDocument/2006/relationships/hyperlink" Target="http://www.teacherspayteachers.com/Product/Atoms-and-Periodic-Table-Homework-120000" TargetMode="External"/><Relationship Id="rId15" Type="http://schemas.openxmlformats.org/officeDocument/2006/relationships/hyperlink" Target="http://www.teacherspayteachers.com/Product/Ecology-Unit-Homework-Nonliving-Factors-and-Cycles-121337" TargetMode="External"/><Relationship Id="rId10" Type="http://schemas.openxmlformats.org/officeDocument/2006/relationships/hyperlink" Target="http://www.teacherspayteachers.com/Product/Taxonomy-and-Classification-Unit-Homework-123382" TargetMode="External"/><Relationship Id="rId4" Type="http://schemas.openxmlformats.org/officeDocument/2006/relationships/hyperlink" Target="http://www.teacherspayteachers.com/Product/Matter-Energy-and-the-Environment-Unit-Homework-120316" TargetMode="External"/><Relationship Id="rId9" Type="http://schemas.openxmlformats.org/officeDocument/2006/relationships/hyperlink" Target="http://www.teacherspayteachers.com/Product/Diseases-Unit-Homework-Virus-Bacteria-251512" TargetMode="External"/><Relationship Id="rId14" Type="http://schemas.openxmlformats.org/officeDocument/2006/relationships/hyperlink" Target="http://www.teacherspayteachers.com/Product/Ecology-Homework-Animal-Interactions-121333"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teacherspayteachers.com/Product/Physical-Science-Curriculum-596485" TargetMode="External"/><Relationship Id="rId7" Type="http://schemas.openxmlformats.org/officeDocument/2006/relationships/hyperlink" Target="http://www.teacherspayteachers.com/Product/Earth-Science-Curriculum-590950" TargetMode="External"/><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www.teacherspayteachers.com/Product/Life-Science-Curriculum-601267" TargetMode="External"/><Relationship Id="rId4" Type="http://schemas.openxmlformats.org/officeDocument/2006/relationships/image" Target="../media/image60.jpeg"/></Relationships>
</file>

<file path=ppt/slides/_rels/slide58.xml.rels><?xml version="1.0" encoding="UTF-8" standalone="yes"?>
<Relationships xmlns="http://schemas.openxmlformats.org/package/2006/relationships"><Relationship Id="rId8" Type="http://schemas.openxmlformats.org/officeDocument/2006/relationships/hyperlink" Target="http://www.teacherspayteachers.com/Product/Cells-Cellular-Organelles-Lesson-119087" TargetMode="External"/><Relationship Id="rId13" Type="http://schemas.openxmlformats.org/officeDocument/2006/relationships/hyperlink" Target="http://www.teacherspayteachers.com/Product/Cell-Unit-Homework-121344" TargetMode="External"/><Relationship Id="rId18" Type="http://schemas.openxmlformats.org/officeDocument/2006/relationships/hyperlink" Target="http://www.teacherspayteachers.com/Product/Cell-Division-Quiz-Game-Mitosis-Cancer-136725" TargetMode="External"/><Relationship Id="rId26" Type="http://schemas.openxmlformats.org/officeDocument/2006/relationships/hyperlink" Target="http://www.teacherspayteachers.com/Product/Anatomy-Organization-Skeletal-Muscular-Systems-Human-Body-Quiz-204924" TargetMode="External"/><Relationship Id="rId39" Type="http://schemas.openxmlformats.org/officeDocument/2006/relationships/hyperlink" Target="http://www.teacherspayteachers.com/Product/Human-Reproductive-System-Fertilization-Sperm-Egg-Lesson-153354" TargetMode="External"/><Relationship Id="rId3" Type="http://schemas.openxmlformats.org/officeDocument/2006/relationships/hyperlink" Target="http://www.teacherspayteachers.com/Product/Cell-Lesson-Cheek-and-Onion-Cell-Cell-Theory-251829" TargetMode="External"/><Relationship Id="rId21" Type="http://schemas.openxmlformats.org/officeDocument/2006/relationships/hyperlink" Target="http://www.teacherspayteachers.com/Product/DNA-and-Genetics-Flashcards-257600" TargetMode="External"/><Relationship Id="rId34" Type="http://schemas.openxmlformats.org/officeDocument/2006/relationships/hyperlink" Target="http://www.teacherspayteachers.com/Product/Heart-and-Lungs-Quiz-Game-153366" TargetMode="External"/><Relationship Id="rId42" Type="http://schemas.openxmlformats.org/officeDocument/2006/relationships/hyperlink" Target="http://www.teacherspayteachers.com/Product/Immune-System-HIV-AIDS-STDs-Lesson-Quiz-Game-251565" TargetMode="External"/><Relationship Id="rId7" Type="http://schemas.openxmlformats.org/officeDocument/2006/relationships/hyperlink" Target="http://www.teacherspayteachers.com/Product/Characteristics-of-Life-118825" TargetMode="External"/><Relationship Id="rId12" Type="http://schemas.openxmlformats.org/officeDocument/2006/relationships/hyperlink" Target="http://www.teacherspayteachers.com/Product/Cell-Flashcards-252236" TargetMode="External"/><Relationship Id="rId17" Type="http://schemas.openxmlformats.org/officeDocument/2006/relationships/hyperlink" Target="http://www.teacherspayteachers.com/Product/Mitosis-and-Meiosis-Lesson-119180" TargetMode="External"/><Relationship Id="rId25" Type="http://schemas.openxmlformats.org/officeDocument/2006/relationships/hyperlink" Target="http://www.teacherspayteachers.com/Product/Muscular-System-Lesson-151908" TargetMode="External"/><Relationship Id="rId33" Type="http://schemas.openxmlformats.org/officeDocument/2006/relationships/hyperlink" Target="http://www.teacherspayteachers.com/Product/Dangers-of-Smoking-Lesson-119186" TargetMode="External"/><Relationship Id="rId38" Type="http://schemas.openxmlformats.org/officeDocument/2006/relationships/hyperlink" Target="http://www.teacherspayteachers.com/Product/Endocrine-System-Hormones-Puberty-Lesson-153351"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DNA-Crossword-Puzzle-122148" TargetMode="External"/><Relationship Id="rId20" Type="http://schemas.openxmlformats.org/officeDocument/2006/relationships/hyperlink" Target="http://www.teacherspayteachers.com/Product/Genetics-Lesson-119195" TargetMode="External"/><Relationship Id="rId29" Type="http://schemas.openxmlformats.org/officeDocument/2006/relationships/hyperlink" Target="http://www.teacherspayteachers.com/Product/Eating-Healthy-Quiz-Game-Life-Molecules-472183" TargetMode="External"/><Relationship Id="rId41" Type="http://schemas.openxmlformats.org/officeDocument/2006/relationships/hyperlink" Target="http://www.teacherspayteachers.com/Product/Immune-System-Lesson-HIV-AIDS-STDs-119055"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Osmosis-Cell-Transport-Quiz-Game-659015" TargetMode="External"/><Relationship Id="rId11" Type="http://schemas.openxmlformats.org/officeDocument/2006/relationships/hyperlink" Target="http://www.teacherspayteachers.com/Product/Cell-Crossword-Puzzle-122105" TargetMode="External"/><Relationship Id="rId24" Type="http://schemas.openxmlformats.org/officeDocument/2006/relationships/hyperlink" Target="http://www.teacherspayteachers.com/Product/Skeletal-System-Lesson-151799" TargetMode="External"/><Relationship Id="rId32" Type="http://schemas.openxmlformats.org/officeDocument/2006/relationships/hyperlink" Target="http://www.teacherspayteachers.com/Product/Circulatory-and-Respiratory-System-Lesson-Heart-and-Lungs-152338" TargetMode="External"/><Relationship Id="rId37" Type="http://schemas.openxmlformats.org/officeDocument/2006/relationships/hyperlink" Target="http://www.teacherspayteachers.com/Product/Brain-Nervous-System-Quiz-Game-242578" TargetMode="External"/><Relationship Id="rId40" Type="http://schemas.openxmlformats.org/officeDocument/2006/relationships/hyperlink" Target="http://www.teacherspayteachers.com/Product/Endocrine-and-Reproductive-System-Quiz-Game-1040278" TargetMode="External"/><Relationship Id="rId45" Type="http://schemas.openxmlformats.org/officeDocument/2006/relationships/image" Target="../media/image47.png"/><Relationship Id="rId5" Type="http://schemas.openxmlformats.org/officeDocument/2006/relationships/hyperlink" Target="http://www.teacherspayteachers.com/Product/Osmosis-Lesson-Cell-Transport-125854" TargetMode="External"/><Relationship Id="rId15" Type="http://schemas.openxmlformats.org/officeDocument/2006/relationships/hyperlink" Target="http://www.teacherspayteachers.com/Product/DNA-Quiz-Game-1039981" TargetMode="External"/><Relationship Id="rId23" Type="http://schemas.openxmlformats.org/officeDocument/2006/relationships/hyperlink" Target="http://www.teacherspayteachers.com/Product/Human-Body-Levels-of-Organization-Cells-Tissues-Organs-Organ-Systems-15157" TargetMode="External"/><Relationship Id="rId28" Type="http://schemas.openxmlformats.org/officeDocument/2006/relationships/hyperlink" Target="http://www.teacherspayteachers.com/Product/Obesity-Dangers-of-Junk-and-Fast-Food-Eating-Disorders-Lesson-121483" TargetMode="External"/><Relationship Id="rId36" Type="http://schemas.openxmlformats.org/officeDocument/2006/relationships/hyperlink" Target="http://www.teacherspayteachers.com/Product/Nervous-System-Lesson-153223" TargetMode="External"/><Relationship Id="rId10" Type="http://schemas.openxmlformats.org/officeDocument/2006/relationships/hyperlink" Target="http://www.teacherspayteachers.com/Product/Cell-Organelles-Quiz-Game-659061" TargetMode="External"/><Relationship Id="rId19" Type="http://schemas.openxmlformats.org/officeDocument/2006/relationships/hyperlink" Target="http://www.teacherspayteachers.com/Product/Mitosis-and-Meiosis-Crossword-Puzzle-122156" TargetMode="External"/><Relationship Id="rId31" Type="http://schemas.openxmlformats.org/officeDocument/2006/relationships/hyperlink" Target="http://www.teacherspayteachers.com/Product/Digestive-System-Lesson-15" TargetMode="External"/><Relationship Id="rId44" Type="http://schemas.openxmlformats.org/officeDocument/2006/relationships/image" Target="../media/image60.jpeg"/><Relationship Id="rId4" Type="http://schemas.openxmlformats.org/officeDocument/2006/relationships/hyperlink" Target="http://www.teacherspayteachers.com/Product/Cell-Biology-Quiz-Game-119167" TargetMode="External"/><Relationship Id="rId9" Type="http://schemas.openxmlformats.org/officeDocument/2006/relationships/hyperlink" Target="http://www.teacherspayteachers.com/Product/Cell-Organelles-Visual-Quiz-119165" TargetMode="External"/><Relationship Id="rId14" Type="http://schemas.openxmlformats.org/officeDocument/2006/relationships/hyperlink" Target="http://www.teacherspayteachers.com/Product/DNA-Lesson-119178" TargetMode="External"/><Relationship Id="rId22" Type="http://schemas.openxmlformats.org/officeDocument/2006/relationships/hyperlink" Target="http://www.teacherspayteachers.com/Product/Genetics-Quiz-1040023" TargetMode="External"/><Relationship Id="rId27" Type="http://schemas.openxmlformats.org/officeDocument/2006/relationships/hyperlink" Target="http://www.teacherspayteachers.com/Product/Healthy-Eating-Molecules-of-Life-Lesson-121473" TargetMode="External"/><Relationship Id="rId30" Type="http://schemas.openxmlformats.org/officeDocument/2006/relationships/hyperlink" Target="http://www.teacherspayteachers.com/Product/Eating-Disorders-Lesson-Anabolic-Steroids-121508" TargetMode="External"/><Relationship Id="rId35" Type="http://schemas.openxmlformats.org/officeDocument/2006/relationships/hyperlink" Target="http://www.teacherspayteachers.com/Product/Excretory-System-Lesson-153207" TargetMode="External"/><Relationship Id="rId43" Type="http://schemas.openxmlformats.org/officeDocument/2006/relationships/hyperlink" Target="http://www.teacherspayteachers.com/Product/Anatomy-Unit-Crossword-Puzzle-and-Solution-1040387"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teacherspayteachers.com/Product/Immune-System-Lesson-HIV-AIDS-STDs-119055" TargetMode="External"/><Relationship Id="rId13" Type="http://schemas.openxmlformats.org/officeDocument/2006/relationships/hyperlink" Target="http://www.teacherspayteachers.com/Product/Taxonomy-and-Classification-Quiz-Game-1040599" TargetMode="External"/><Relationship Id="rId18" Type="http://schemas.openxmlformats.org/officeDocument/2006/relationships/hyperlink" Target="http://www.teacherspayteachers.com/Product/Animal-Kingdom-Quiz-Game-and-Mammals-1040661" TargetMode="External"/><Relationship Id="rId26" Type="http://schemas.openxmlformats.org/officeDocument/2006/relationships/hyperlink" Target="http://www.teacherspayteachers.com/Product/Plants-Lesson-Student-Plant-Projects-119385" TargetMode="External"/><Relationship Id="rId39" Type="http://schemas.openxmlformats.org/officeDocument/2006/relationships/hyperlink" Target="http://www.teacherspayteachers.com/Product/Evolution-and-Natural-Selection-Quiz-Game-257009" TargetMode="External"/><Relationship Id="rId3" Type="http://schemas.openxmlformats.org/officeDocument/2006/relationships/hyperlink" Target="http://www.teacherspayteachers.com/Product/Virus-Lesson-244431" TargetMode="External"/><Relationship Id="rId21" Type="http://schemas.openxmlformats.org/officeDocument/2006/relationships/hyperlink" Target="http://www.teacherspayteachers.com/Product/Plant-Kingdom-Lesson-247572" TargetMode="External"/><Relationship Id="rId34" Type="http://schemas.openxmlformats.org/officeDocument/2006/relationships/hyperlink" Target="http://www.teacherspayteachers.com/Product/Leaf-Identification-Lesson-Leaves-119533" TargetMode="External"/><Relationship Id="rId42" Type="http://schemas.openxmlformats.org/officeDocument/2006/relationships/hyperlink" Target="http://www.teacherspayteachers.com/Product/Geologic-Timescale-Lesson-History-of-the-Earth-118612" TargetMode="External"/><Relationship Id="rId47" Type="http://schemas.openxmlformats.org/officeDocument/2006/relationships/image" Target="../media/image47.png"/><Relationship Id="rId7" Type="http://schemas.openxmlformats.org/officeDocument/2006/relationships/hyperlink" Target="http://www.teacherspayteachers.com/Product/Parasites-Lesson-245148" TargetMode="External"/><Relationship Id="rId12" Type="http://schemas.openxmlformats.org/officeDocument/2006/relationships/hyperlink" Target="http://www.teacherspayteachers.com/Product/Taxonomy-and-Classification-Lesson-154266" TargetMode="External"/><Relationship Id="rId17" Type="http://schemas.openxmlformats.org/officeDocument/2006/relationships/hyperlink" Target="http://www.teacherspayteachers.com/Product/Mammals-Lesson-Mammalogy-119277" TargetMode="External"/><Relationship Id="rId25" Type="http://schemas.openxmlformats.org/officeDocument/2006/relationships/hyperlink" Target="http://www.teacherspayteachers.com/Product/Plant-Evolution-Non-vascular-Plants-Plant-Unit-Intro-and-Grow-Study-119389" TargetMode="External"/><Relationship Id="rId33" Type="http://schemas.openxmlformats.org/officeDocument/2006/relationships/hyperlink" Target="http://www.teacherspayteachers.com/Product/Plants-Crossword-Puzzle-261302" TargetMode="External"/><Relationship Id="rId38" Type="http://schemas.openxmlformats.org/officeDocument/2006/relationships/hyperlink" Target="http://www.teacherspayteachers.com/Product/Evolution-and-Natural-Selection-Lesson-118636" TargetMode="External"/><Relationship Id="rId46" Type="http://schemas.openxmlformats.org/officeDocument/2006/relationships/hyperlink" Target="http://www.teacherspayteachers.com/Product/Ecology-Plant-Succession-Quiz-Game-250241"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Phylums-Quiz-119268" TargetMode="External"/><Relationship Id="rId20" Type="http://schemas.openxmlformats.org/officeDocument/2006/relationships/hyperlink" Target="http://www.teacherspayteachers.com/Product/Fungi-Quiz-Game-246839" TargetMode="External"/><Relationship Id="rId29" Type="http://schemas.openxmlformats.org/officeDocument/2006/relationships/hyperlink" Target="http://www.teacherspayteachers.com/Product/Plants-Roots-Leaves-Photosynthesis-Lesson-119503" TargetMode="External"/><Relationship Id="rId41" Type="http://schemas.openxmlformats.org/officeDocument/2006/relationships/hyperlink" Target="http://www.teacherspayteachers.com/Product/Life-Origins-and-Human-Evolution-Quiz-Game-257038"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Bacteria-Quiz-Game-251553" TargetMode="External"/><Relationship Id="rId11" Type="http://schemas.openxmlformats.org/officeDocument/2006/relationships/image" Target="../media/image60.jpeg"/><Relationship Id="rId24" Type="http://schemas.openxmlformats.org/officeDocument/2006/relationships/hyperlink" Target="http://www.teacherspayteachers.com/Product/Taxonomy-and-Classification-Crossword-Puzzle-247438" TargetMode="External"/><Relationship Id="rId32" Type="http://schemas.openxmlformats.org/officeDocument/2006/relationships/hyperlink" Target="http://www.teacherspayteachers.com/Product/Plant-Hormones-Lesson-119494" TargetMode="External"/><Relationship Id="rId37" Type="http://schemas.openxmlformats.org/officeDocument/2006/relationships/hyperlink" Target="http://www.teacherspayteachers.com/Product/Flowers-Fruits-and-Plant-Life-Cycles-Review-Game-979340" TargetMode="External"/><Relationship Id="rId40" Type="http://schemas.openxmlformats.org/officeDocument/2006/relationships/hyperlink" Target="http://www.teacherspayteachers.com/Product/Human-Evolution-118856" TargetMode="External"/><Relationship Id="rId45" Type="http://schemas.openxmlformats.org/officeDocument/2006/relationships/hyperlink" Target="http://www.teacherspayteachers.com/Product/Plant-Succession-Lesson-Fire-Ecology-123500" TargetMode="External"/><Relationship Id="rId5" Type="http://schemas.openxmlformats.org/officeDocument/2006/relationships/hyperlink" Target="http://www.teacherspayteachers.com/Product/Bacteria-Lesson-119047" TargetMode="External"/><Relationship Id="rId15" Type="http://schemas.openxmlformats.org/officeDocument/2006/relationships/hyperlink" Target="http://www.teacherspayteachers.com/Product/Animals-Phylums-Lesson-119264" TargetMode="External"/><Relationship Id="rId23" Type="http://schemas.openxmlformats.org/officeDocument/2006/relationships/hyperlink" Target="http://www.teacherspayteachers.com/Product/Taxonomy-and-Classification-Visual-Quiz-Test-119372" TargetMode="External"/><Relationship Id="rId28" Type="http://schemas.openxmlformats.org/officeDocument/2006/relationships/hyperlink" Target="http://www.teacherspayteachers.com/Product/Plants-PowerPoint-Quiz-Game-261282" TargetMode="External"/><Relationship Id="rId36" Type="http://schemas.openxmlformats.org/officeDocument/2006/relationships/hyperlink" Target="http://www.teacherspayteachers.com/Product/Flowers-Fruits-and-Plant-Life-Cycles-119554" TargetMode="External"/><Relationship Id="rId10" Type="http://schemas.openxmlformats.org/officeDocument/2006/relationships/hyperlink" Target="http://www.teacherspayteachers.com/Product/Immune-System-HIV-AIDS-STDs-Lesson-Quiz-Game-251565" TargetMode="External"/><Relationship Id="rId19" Type="http://schemas.openxmlformats.org/officeDocument/2006/relationships/hyperlink" Target="http://www.teacherspayteachers.com/Product/Kingdom-Fungi-Lesson-119371" TargetMode="External"/><Relationship Id="rId31" Type="http://schemas.openxmlformats.org/officeDocument/2006/relationships/hyperlink" Target="http://www.teacherspayteachers.com/Product/Tree-Ring-Dating-Lesson-Dendrochronology-Plant-Vascular-System-980318" TargetMode="External"/><Relationship Id="rId44" Type="http://schemas.openxmlformats.org/officeDocument/2006/relationships/hyperlink" Target="http://www.teacherspayteachers.com/Product/Life-Origins-Miller-Urey-Experiment-Lesson-121905" TargetMode="External"/><Relationship Id="rId4" Type="http://schemas.openxmlformats.org/officeDocument/2006/relationships/hyperlink" Target="http://www.teacherspayteachers.com/Product/Virus-Quiz-Game-Viruses-251529" TargetMode="External"/><Relationship Id="rId9" Type="http://schemas.openxmlformats.org/officeDocument/2006/relationships/hyperlink" Target="http://www.teacherspayteachers.com/Product/Diseases-Crossword-Puzzle-Bacteria-and-Viruses-122085" TargetMode="External"/><Relationship Id="rId14" Type="http://schemas.openxmlformats.org/officeDocument/2006/relationships/hyperlink" Target="http://www.teacherspayteachers.com/Product/Kingdom-Protista-Protist-Lesson-119261" TargetMode="External"/><Relationship Id="rId22" Type="http://schemas.openxmlformats.org/officeDocument/2006/relationships/hyperlink" Target="http://www.teacherspayteachers.com/Product/Plants-Quiz-Game-261268" TargetMode="External"/><Relationship Id="rId27" Type="http://schemas.openxmlformats.org/officeDocument/2006/relationships/hyperlink" Target="http://www.teacherspayteachers.com/Product/Plants-Seed-Dispersal-Lesson-118183" TargetMode="External"/><Relationship Id="rId30" Type="http://schemas.openxmlformats.org/officeDocument/2006/relationships/hyperlink" Target="http://www.teacherspayteachers.com/Product/Seeds-Plants-Monocotyledons-Dicotyledons-Lesson-119463" TargetMode="External"/><Relationship Id="rId35" Type="http://schemas.openxmlformats.org/officeDocument/2006/relationships/hyperlink" Target="http://www.teacherspayteachers.com/Product/Botany-Unit-PowerPoint-Game-979322" TargetMode="External"/><Relationship Id="rId43" Type="http://schemas.openxmlformats.org/officeDocument/2006/relationships/hyperlink" Target="http://www.teacherspayteachers.com/Product/Timeline-of-Earth-Events-Quiz-Game-12591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www.teacherspayteachers.com/Product/Food-Web-Ecology-Crossword-Puzzle-245563" TargetMode="External"/><Relationship Id="rId13" Type="http://schemas.openxmlformats.org/officeDocument/2006/relationships/hyperlink" Target="http://www.teacherspayteachers.com/Product/Food-Web-Lesson-Predator-and-Prey-Cycles-117781" TargetMode="External"/><Relationship Id="rId18" Type="http://schemas.openxmlformats.org/officeDocument/2006/relationships/hyperlink" Target="http://www.teacherspayteachers.com/Product/Symbiosis-Lesson-117808" TargetMode="External"/><Relationship Id="rId26" Type="http://schemas.openxmlformats.org/officeDocument/2006/relationships/hyperlink" Target="http://www.teacherspayteachers.com/Product/Nitrogen-Cycle-Lesson-548507" TargetMode="External"/><Relationship Id="rId3" Type="http://schemas.openxmlformats.org/officeDocument/2006/relationships/hyperlink" Target="http://www.teacherspayteachers.com/Product/Food-Chain-Lesson-117698" TargetMode="External"/><Relationship Id="rId21" Type="http://schemas.openxmlformats.org/officeDocument/2006/relationships/hyperlink" Target="http://www.teacherspayteachers.com/Product/Ecology-Nonliving-Factor-Light-117980" TargetMode="External"/><Relationship Id="rId7" Type="http://schemas.openxmlformats.org/officeDocument/2006/relationships/hyperlink" Target="http://www.teacherspayteachers.com/Product/Food-Chain-Quiz-Game-786910" TargetMode="External"/><Relationship Id="rId12" Type="http://schemas.openxmlformats.org/officeDocument/2006/relationships/hyperlink" Target="http://www.teacherspayteachers.com/Product/Animal-Habitat-Lesson-159116" TargetMode="External"/><Relationship Id="rId17" Type="http://schemas.openxmlformats.org/officeDocument/2006/relationships/hyperlink" Target="http://www.teacherspayteachers.com/Product/Ecology-Camouflage-and-Mimicry-Quiz-Game-1041559" TargetMode="External"/><Relationship Id="rId25" Type="http://schemas.openxmlformats.org/officeDocument/2006/relationships/hyperlink" Target="http://www.teacherspayteachers.com/Product/Island-Biogeography-Lesson-118195" TargetMode="External"/><Relationship Id="rId2" Type="http://schemas.openxmlformats.org/officeDocument/2006/relationships/hyperlink" Target="http://www.teacherspayteachers.com/Product/Life-Science-Curriculum-601267" TargetMode="External"/><Relationship Id="rId16" Type="http://schemas.openxmlformats.org/officeDocument/2006/relationships/hyperlink" Target="http://www.teacherspayteachers.com/Product/Animal-Adaptations-Lesson-Camouflage-and-Mimicry-117796" TargetMode="External"/><Relationship Id="rId20" Type="http://schemas.openxmlformats.org/officeDocument/2006/relationships/hyperlink" Target="http://www.teacherspayteachers.com/Product/Ecology-Symbiosis-Quiz-Game-Invasive-Exotic-Species-1041611" TargetMode="External"/><Relationship Id="rId29" Type="http://schemas.openxmlformats.org/officeDocument/2006/relationships/hyperlink" Target="http://www.teacherspayteachers.com/Product/Ecology-Plant-Succession-Quiz-Game-250241"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nimal-Teeth-Lesson-117732" TargetMode="External"/><Relationship Id="rId11" Type="http://schemas.openxmlformats.org/officeDocument/2006/relationships/hyperlink" Target="http://www.teacherspayteachers.com/Product/Ecosystems-Levels-of-Organization-Lesson-117763" TargetMode="External"/><Relationship Id="rId24" Type="http://schemas.openxmlformats.org/officeDocument/2006/relationships/hyperlink" Target="http://www.teacherspayteachers.com/Product/Ecology-Quiz-Game-Nonliving-Factors-130723" TargetMode="External"/><Relationship Id="rId5" Type="http://schemas.openxmlformats.org/officeDocument/2006/relationships/hyperlink" Target="http://www.teacherspayteachers.com/Product/Biomass-Pyramid-Lesson-117746" TargetMode="External"/><Relationship Id="rId15" Type="http://schemas.openxmlformats.org/officeDocument/2006/relationships/hyperlink" Target="http://www.teacherspayteachers.com/Product/Community-Ecology-Lesson-Animal-Competition-117776" TargetMode="External"/><Relationship Id="rId23" Type="http://schemas.openxmlformats.org/officeDocument/2006/relationships/hyperlink" Target="http://www.teacherspayteachers.com/Product/Carbon-Cycle-Lesson-Photosynthesis-and-Cell-Respiration-118059" TargetMode="External"/><Relationship Id="rId28" Type="http://schemas.openxmlformats.org/officeDocument/2006/relationships/hyperlink" Target="http://www.teacherspayteachers.com/Product/Plant-Succession-Lesson-Fire-Ecology-123500" TargetMode="External"/><Relationship Id="rId10" Type="http://schemas.openxmlformats.org/officeDocument/2006/relationships/image" Target="../media/image60.jpeg"/><Relationship Id="rId19" Type="http://schemas.openxmlformats.org/officeDocument/2006/relationships/hyperlink" Target="http://www.teacherspayteachers.com/Product/Exotic-Species-Lesson-117844" TargetMode="External"/><Relationship Id="rId31" Type="http://schemas.openxmlformats.org/officeDocument/2006/relationships/image" Target="../media/image47.png"/><Relationship Id="rId4" Type="http://schemas.openxmlformats.org/officeDocument/2006/relationships/hyperlink" Target="http://www.teacherspayteachers.com/Product/Food-Chain-Lesson-Biomagnification-of-Pollution-117719" TargetMode="External"/><Relationship Id="rId9" Type="http://schemas.openxmlformats.org/officeDocument/2006/relationships/hyperlink" Target="http://www.teacherspayteachers.com/Product/Food-Chain-Game-158818" TargetMode="External"/><Relationship Id="rId14" Type="http://schemas.openxmlformats.org/officeDocument/2006/relationships/hyperlink" Target="http://www.teacherspayteachers.com/Product/Biodiversity-Lesson-Population-Sampling-117784" TargetMode="External"/><Relationship Id="rId22" Type="http://schemas.openxmlformats.org/officeDocument/2006/relationships/hyperlink" Target="http://www.teacherspayteachers.com/Product/Animals-and-Temperature-Lesson-117986" TargetMode="External"/><Relationship Id="rId27" Type="http://schemas.openxmlformats.org/officeDocument/2006/relationships/hyperlink" Target="http://www.teacherspayteachers.com/Product/Phosphorus-Cycle-and-Nutrient-Pollution-548711" TargetMode="External"/><Relationship Id="rId30" Type="http://schemas.openxmlformats.org/officeDocument/2006/relationships/hyperlink" Target="http://www.teacherspayteachers.com/Product/Ecology-Flashcards-245593" TargetMode="External"/></Relationships>
</file>

<file path=ppt/slides/_rels/slide61.xml.rels><?xml version="1.0" encoding="UTF-8" standalone="yes"?>
<Relationships xmlns="http://schemas.openxmlformats.org/package/2006/relationships"><Relationship Id="rId13" Type="http://schemas.openxmlformats.org/officeDocument/2006/relationships/hyperlink" Target="http://www.teacherspayteachers.com/Product/Newtons-Laws-of-Motion-and-Simple-Machines-Crossword-Puzzle-248980" TargetMode="External"/><Relationship Id="rId18" Type="http://schemas.openxmlformats.org/officeDocument/2006/relationships/hyperlink" Target="http://www.teacherspayteachers.com/Product/Gas-Laws-Quiz-Game-991864" TargetMode="External"/><Relationship Id="rId26" Type="http://schemas.openxmlformats.org/officeDocument/2006/relationships/hyperlink" Target="http://www.teacherspayteachers.com/Product/Electricity-and-Magnetism-Quiz-Game-991893" TargetMode="External"/><Relationship Id="rId39" Type="http://schemas.openxmlformats.org/officeDocument/2006/relationships/hyperlink" Target="http://www.teacherspayteachers.com/Product/Periodic-Table-of-the-Elements-Lesson-119755" TargetMode="External"/><Relationship Id="rId3" Type="http://schemas.openxmlformats.org/officeDocument/2006/relationships/hyperlink" Target="http://www.teacherspayteachers.com/Product/Physical-Science-Curriculum-596485" TargetMode="External"/><Relationship Id="rId21" Type="http://schemas.openxmlformats.org/officeDocument/2006/relationships/hyperlink" Target="http://www.teacherspayteachers.com/Product/Heat-Transfer-Convection-Conduction-Radiation-Lesson-121518" TargetMode="External"/><Relationship Id="rId34" Type="http://schemas.openxmlformats.org/officeDocument/2006/relationships/hyperlink" Target="http://www.teacherspayteachers.com/Product/Electron-Orbitals-Molecules-Atomic-Theory-Lesson-119597" TargetMode="External"/><Relationship Id="rId42" Type="http://schemas.openxmlformats.org/officeDocument/2006/relationships/hyperlink" Target="http://www.teacherspayteachers.com/Product/Magnification-and-Microscopes-Lesson-119800" TargetMode="External"/><Relationship Id="rId47" Type="http://schemas.openxmlformats.org/officeDocument/2006/relationships/hyperlink" Target="http://www.teacherspayteachers.com/Product/Science-Skills-Unit-Flash-Cards-249875" TargetMode="External"/><Relationship Id="rId50" Type="http://schemas.openxmlformats.org/officeDocument/2006/relationships/hyperlink" Target="http://www.teacherspayteachers.com/Product/Science-Skills-Unit-Homework-11" TargetMode="External"/><Relationship Id="rId7" Type="http://schemas.openxmlformats.org/officeDocument/2006/relationships/hyperlink" Target="http://www.teacherspayteachers.com/Product/Kinetic-and-Potential-Energy-Lesson-467125" TargetMode="External"/><Relationship Id="rId12" Type="http://schemas.openxmlformats.org/officeDocument/2006/relationships/hyperlink" Target="http://www.teacherspayteachers.com/Product/Laws-of-Motion-and-Simple-Machines-Unit-Flash-Cards-249016" TargetMode="External"/><Relationship Id="rId17" Type="http://schemas.openxmlformats.org/officeDocument/2006/relationships/hyperlink" Target="http://www.teacherspayteachers.com/Product/Gas-Laws-Lesson-120130" TargetMode="External"/><Relationship Id="rId25" Type="http://schemas.openxmlformats.org/officeDocument/2006/relationships/hyperlink" Target="http://www.teacherspayteachers.com/Product/Electricity-and-Magnetism-Lesson-120296" TargetMode="External"/><Relationship Id="rId33" Type="http://schemas.openxmlformats.org/officeDocument/2006/relationships/hyperlink" Target="http://www.teacherspayteachers.com/Product/Atoms-Quiz-Game-119777" TargetMode="External"/><Relationship Id="rId38" Type="http://schemas.openxmlformats.org/officeDocument/2006/relationships/hyperlink" Target="http://www.teacherspayteachers.com/Product/Atoms-and-Periodic-Table-Homework-120000" TargetMode="External"/><Relationship Id="rId46" Type="http://schemas.openxmlformats.org/officeDocument/2006/relationships/hyperlink" Target="http://www.teacherspayteachers.com/Product/Scientific-Method-Lesson-Observation-Skills-119971" TargetMode="External"/><Relationship Id="rId2" Type="http://schemas.openxmlformats.org/officeDocument/2006/relationships/image" Target="../media/image59.jpeg"/><Relationship Id="rId16" Type="http://schemas.openxmlformats.org/officeDocument/2006/relationships/hyperlink" Target="http://www.teacherspayteachers.com/Product/States-of-Matter-Phase-Change-Quiz-Game-248232" TargetMode="External"/><Relationship Id="rId20" Type="http://schemas.openxmlformats.org/officeDocument/2006/relationships/hyperlink" Target="http://www.teacherspayteachers.com/Product/Forms-of-Energy-Lesson-120135" TargetMode="External"/><Relationship Id="rId29" Type="http://schemas.openxmlformats.org/officeDocument/2006/relationships/hyperlink" Target="http://www.teacherspayteachers.com/Product/Environment-Unit-120302" TargetMode="External"/><Relationship Id="rId41" Type="http://schemas.openxmlformats.org/officeDocument/2006/relationships/hyperlink" Target="http://www.teacherspayteachers.com/Product/Lab-Safety-Lesson-119790"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Friction-Lesson-120065" TargetMode="External"/><Relationship Id="rId11" Type="http://schemas.openxmlformats.org/officeDocument/2006/relationships/hyperlink" Target="http://www.teacherspayteachers.com/Product/Simple-Machines-Quiz-Game-120082" TargetMode="External"/><Relationship Id="rId24" Type="http://schemas.openxmlformats.org/officeDocument/2006/relationships/hyperlink" Target="http://www.teacherspayteachers.com/Product/Electromagnetic-Spectrum-Visual-Quiz-991779" TargetMode="External"/><Relationship Id="rId32" Type="http://schemas.openxmlformats.org/officeDocument/2006/relationships/hyperlink" Target="http://www.teacherspayteachers.com/Product/Inside-the-Atom-Lesson-119582" TargetMode="External"/><Relationship Id="rId37" Type="http://schemas.openxmlformats.org/officeDocument/2006/relationships/hyperlink" Target="http://www.teacherspayteachers.com/Product/Atoms-and-Periodic-Table-of-the-Elements-Crossword-Puzzle-247905" TargetMode="External"/><Relationship Id="rId40" Type="http://schemas.openxmlformats.org/officeDocument/2006/relationships/hyperlink" Target="http://www.teacherspayteachers.com/Product/Periodic-Table-of-the-Elements-Quiz-Game-119761" TargetMode="External"/><Relationship Id="rId45" Type="http://schemas.openxmlformats.org/officeDocument/2006/relationships/hyperlink" Target="http://www.teacherspayteachers.com/Product/Volume-and-Density-Lesson-156703" TargetMode="External"/><Relationship Id="rId5" Type="http://schemas.openxmlformats.org/officeDocument/2006/relationships/hyperlink" Target="http://www.teacherspayteachers.com/Product/Newtons-Laws-of-Motion-Unit-Review-Game-Force-Mass-Friction-248940" TargetMode="External"/><Relationship Id="rId15" Type="http://schemas.openxmlformats.org/officeDocument/2006/relationships/hyperlink" Target="http://www.teacherspayteachers.com/Product/Matter-States-of-Matter-Phase-Change-Chemical-Change-Lesson-120117" TargetMode="External"/><Relationship Id="rId23" Type="http://schemas.openxmlformats.org/officeDocument/2006/relationships/hyperlink" Target="http://www.teacherspayteachers.com/Product/Electromagnetic-Spectrum-Quiz-Game-Energy-248245" TargetMode="External"/><Relationship Id="rId28" Type="http://schemas.openxmlformats.org/officeDocument/2006/relationships/hyperlink" Target="http://www.teacherspayteachers.com/Product/Matter-Energy-and-the-Environment-Unit-Homework-120316" TargetMode="External"/><Relationship Id="rId36" Type="http://schemas.openxmlformats.org/officeDocument/2006/relationships/hyperlink" Target="http://www.teacherspayteachers.com/Product/Atomic-Bonding-and-Balancing-Equations-Lesson-119672" TargetMode="External"/><Relationship Id="rId49" Type="http://schemas.openxmlformats.org/officeDocument/2006/relationships/hyperlink" Target="http://www.teacherspayteachers.com/Product/Science-Skills-Quiz-Game-119979" TargetMode="External"/><Relationship Id="rId10" Type="http://schemas.openxmlformats.org/officeDocument/2006/relationships/hyperlink" Target="http://www.teacherspayteachers.com/Product/Simple-Machines-Lesson-120076" TargetMode="External"/><Relationship Id="rId19" Type="http://schemas.openxmlformats.org/officeDocument/2006/relationships/hyperlink" Target="http://www.teacherspayteachers.com/Product/Viscosity-Lesson-122602" TargetMode="External"/><Relationship Id="rId31" Type="http://schemas.openxmlformats.org/officeDocument/2006/relationships/hyperlink" Target="http://www.teacherspayteachers.com/Product/Atoms-Lesson-Isotopes-Atomic-Number-Atomic-Mass-119570" TargetMode="External"/><Relationship Id="rId44" Type="http://schemas.openxmlformats.org/officeDocument/2006/relationships/hyperlink" Target="http://www.teacherspayteachers.com/Product/Scientific-Notation-Lesson-119816" TargetMode="External"/><Relationship Id="rId4" Type="http://schemas.openxmlformats.org/officeDocument/2006/relationships/hyperlink" Target="http://www.teacherspayteachers.com/Product/Newtons-Laws-of-Motion-and-Forces-in-Motion-Unit-120069" TargetMode="External"/><Relationship Id="rId9" Type="http://schemas.openxmlformats.org/officeDocument/2006/relationships/hyperlink" Target="http://www.teacherspayteachers.com/Product/Catapults-Lesson-Trajectory-120108" TargetMode="External"/><Relationship Id="rId14" Type="http://schemas.openxmlformats.org/officeDocument/2006/relationships/hyperlink" Target="http://www.teacherspayteachers.com/Product/Newtons-Laws-Forces-in-Motion-Simple-Machines-Unit-Homework-120084" TargetMode="External"/><Relationship Id="rId22" Type="http://schemas.openxmlformats.org/officeDocument/2006/relationships/hyperlink" Target="http://www.teacherspayteachers.com/Product/Electromagnetic-Spectrum-Lesson-Particles-Waves-120299" TargetMode="External"/><Relationship Id="rId27" Type="http://schemas.openxmlformats.org/officeDocument/2006/relationships/hyperlink" Target="http://www.teacherspayteachers.com/Product/Matter-and-Energy-Crossword-Puzzle-248357" TargetMode="External"/><Relationship Id="rId30" Type="http://schemas.openxmlformats.org/officeDocument/2006/relationships/hyperlink" Target="http://www.teacherspayteachers.com/Product/Environment-Quiz-Game-248258" TargetMode="External"/><Relationship Id="rId35" Type="http://schemas.openxmlformats.org/officeDocument/2006/relationships/hyperlink" Target="http://www.teacherspayteachers.com/Product/Atomic-Theory-Electron-Orbitals-Molecules-Quiz-Game-499934" TargetMode="External"/><Relationship Id="rId43" Type="http://schemas.openxmlformats.org/officeDocument/2006/relationships/hyperlink" Target="http://www.teacherspayteachers.com/Product/Metric-System-Lesson-119846" TargetMode="External"/><Relationship Id="rId48" Type="http://schemas.openxmlformats.org/officeDocument/2006/relationships/hyperlink" Target="http://www.teacherspayteachers.com/Product/Science-Skills-Crossword-Puzzle-249866" TargetMode="External"/><Relationship Id="rId8" Type="http://schemas.openxmlformats.org/officeDocument/2006/relationships/hyperlink" Target="http://www.teacherspayteachers.com/Product/Forces-in-Motion-Quiz-Kinetic-and-Potential-Energy-Velocity-Speed-859796" TargetMode="External"/><Relationship Id="rId51" Type="http://schemas.openxmlformats.org/officeDocument/2006/relationships/image" Target="../media/image47.png"/></Relationships>
</file>

<file path=ppt/slides/_rels/slide62.xml.rels><?xml version="1.0" encoding="UTF-8" standalone="yes"?>
<Relationships xmlns="http://schemas.openxmlformats.org/package/2006/relationships"><Relationship Id="rId8" Type="http://schemas.openxmlformats.org/officeDocument/2006/relationships/hyperlink" Target="http://www.teacherspayteachers.com/Product/Volcanoes-Quiz-Game-125885" TargetMode="External"/><Relationship Id="rId13" Type="http://schemas.openxmlformats.org/officeDocument/2006/relationships/hyperlink" Target="http://www.teacherspayteachers.com/Product/Minerals-Quiz-Game-125882" TargetMode="External"/><Relationship Id="rId18" Type="http://schemas.openxmlformats.org/officeDocument/2006/relationships/hyperlink" Target="http://www.teacherspayteachers.com/Product/Rocks-and-the-Rock-Cycle-Lesson-124705" TargetMode="External"/><Relationship Id="rId26" Type="http://schemas.openxmlformats.org/officeDocument/2006/relationships/hyperlink" Target="http://www.teacherspayteachers.com/Product/Solar-System-and-the-Sun-Quiz-Game-237819" TargetMode="External"/><Relationship Id="rId39" Type="http://schemas.openxmlformats.org/officeDocument/2006/relationships/hyperlink" Target="http://www.teacherspayteachers.com/Product/Galaxy-Lesson-Hubble-Space-Telescope-120392" TargetMode="External"/><Relationship Id="rId3" Type="http://schemas.openxmlformats.org/officeDocument/2006/relationships/hyperlink" Target="http://www.teacherspayteachers.com/Product/Continental-Drift-Plate-Tectonics-Earth-Core-Plate-Boundaries-121532" TargetMode="External"/><Relationship Id="rId21" Type="http://schemas.openxmlformats.org/officeDocument/2006/relationships/hyperlink" Target="http://www.teacherspayteachers.com/Product/Timeline-of-Earth-Events-Quiz-Game-125913" TargetMode="External"/><Relationship Id="rId34" Type="http://schemas.openxmlformats.org/officeDocument/2006/relationships/hyperlink" Target="http://www.teacherspayteachers.com/Product/Mission-to-the-Moon-Apollo-Lesson-522692" TargetMode="External"/><Relationship Id="rId42" Type="http://schemas.openxmlformats.org/officeDocument/2006/relationships/image" Target="../media/image61.jpeg"/><Relationship Id="rId7" Type="http://schemas.openxmlformats.org/officeDocument/2006/relationships/hyperlink" Target="http://www.teacherspayteachers.com/Product/Types-of-Volcanoes-Lesson-1033167" TargetMode="External"/><Relationship Id="rId12" Type="http://schemas.openxmlformats.org/officeDocument/2006/relationships/hyperlink" Target="http://www.teacherspayteachers.com/Product/Minerals-Lesson-124662" TargetMode="External"/><Relationship Id="rId17" Type="http://schemas.openxmlformats.org/officeDocument/2006/relationships/hyperlink" Target="http://www.teacherspayteachers.com/Product/Types-of-Rocks-Visual-Quiz-Igneous-Metamophic-Sedimentary-1033469" TargetMode="External"/><Relationship Id="rId25" Type="http://schemas.openxmlformats.org/officeDocument/2006/relationships/hyperlink" Target="http://www.teacherspayteachers.com/Product/Sun-Lesson-120324" TargetMode="External"/><Relationship Id="rId33" Type="http://schemas.openxmlformats.org/officeDocument/2006/relationships/hyperlink" Target="http://www.teacherspayteachers.com/Product/Rocketry-and-Asteroid-Belt-Quiz-Game-802907" TargetMode="External"/><Relationship Id="rId38" Type="http://schemas.openxmlformats.org/officeDocument/2006/relationships/hyperlink" Target="http://www.teacherspayteachers.com/Product/Beyond-the-Solar-System-Galaxies-Black-Holes-Constellations-Quiz-1039226"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Rocks-and-Mineral-Flashcards-124631" TargetMode="External"/><Relationship Id="rId20" Type="http://schemas.openxmlformats.org/officeDocument/2006/relationships/hyperlink" Target="http://www.teacherspayteachers.com/Product/Geologic-Timescale-Lesson-History-of-the-Earth-118612" TargetMode="External"/><Relationship Id="rId29" Type="http://schemas.openxmlformats.org/officeDocument/2006/relationships/hyperlink" Target="http://www.teacherspayteachers.com/Product/Inner-Planets-Mercury-Venus-Earth-Mars-Quiz-Game-120397" TargetMode="External"/><Relationship Id="rId41" Type="http://schemas.openxmlformats.org/officeDocument/2006/relationships/hyperlink" Target="http://www.teacherspayteachers.com/Product/Astronomy-Unit-in-Spanish-937915"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Volcanoes-Lesson-122600" TargetMode="External"/><Relationship Id="rId11" Type="http://schemas.openxmlformats.org/officeDocument/2006/relationships/hyperlink" Target="http://www.teacherspayteachers.com/Product/Rock-Deformation-Shearing-Tension-Compression-1033275" TargetMode="External"/><Relationship Id="rId24" Type="http://schemas.openxmlformats.org/officeDocument/2006/relationships/hyperlink" Target="http://www.teacherspayteachers.com/Product/Solar-System-and-the-Sun-Lesson-120320" TargetMode="External"/><Relationship Id="rId32" Type="http://schemas.openxmlformats.org/officeDocument/2006/relationships/hyperlink" Target="http://www.teacherspayteachers.com/Product/Asteroid-Belt-Meteors-Meteorites-Lesson-237561" TargetMode="External"/><Relationship Id="rId37" Type="http://schemas.openxmlformats.org/officeDocument/2006/relationships/hyperlink" Target="http://www.teacherspayteachers.com/Product/Beyond-Solar-System-Galaxies-Big-Bang-Lesson-120391" TargetMode="External"/><Relationship Id="rId40" Type="http://schemas.openxmlformats.org/officeDocument/2006/relationships/hyperlink" Target="http://www.teacherspayteachers.com/Product/Astronomy-Crossword-Puzzle-500885" TargetMode="External"/><Relationship Id="rId5" Type="http://schemas.openxmlformats.org/officeDocument/2006/relationships/hyperlink" Target="http://www.teacherspayteachers.com/Product/Plate-Boundaries-Visual-Quiz-1033158" TargetMode="External"/><Relationship Id="rId15" Type="http://schemas.openxmlformats.org/officeDocument/2006/relationships/hyperlink" Target="http://www.teacherspayteachers.com/Product/Rocks-Rock-Cycle-and-Minerals-Lesson-Bundle-1032970" TargetMode="External"/><Relationship Id="rId23" Type="http://schemas.openxmlformats.org/officeDocument/2006/relationships/hyperlink" Target="http://www.teacherspayteachers.com/Product/Geology-Unit-Homework-121562" TargetMode="External"/><Relationship Id="rId28" Type="http://schemas.openxmlformats.org/officeDocument/2006/relationships/hyperlink" Target="http://www.teacherspayteachers.com/Product/Planets-Lesson-Mercury-Venus-Earth-Mars-120333" TargetMode="External"/><Relationship Id="rId36" Type="http://schemas.openxmlformats.org/officeDocument/2006/relationships/hyperlink" Target="http://www.teacherspayteachers.com/Product/Planets-Quiz-Game-Jupiter-Saturn-Uranus-Neptune-120401" TargetMode="External"/><Relationship Id="rId10" Type="http://schemas.openxmlformats.org/officeDocument/2006/relationships/hyperlink" Target="http://www.teacherspayteachers.com/Product/Earthquakes-Quiz-Game-125895" TargetMode="External"/><Relationship Id="rId19" Type="http://schemas.openxmlformats.org/officeDocument/2006/relationships/hyperlink" Target="http://www.teacherspayteachers.com/Product/Rocks-Quiz-Game-Rock-Cycle-242780" TargetMode="External"/><Relationship Id="rId31" Type="http://schemas.openxmlformats.org/officeDocument/2006/relationships/hyperlink" Target="http://www.teacherspayteachers.com/Product/Rocketry-Lesson-120383" TargetMode="External"/><Relationship Id="rId44" Type="http://schemas.openxmlformats.org/officeDocument/2006/relationships/image" Target="../media/image47.png"/><Relationship Id="rId4" Type="http://schemas.openxmlformats.org/officeDocument/2006/relationships/hyperlink" Target="http://www.teacherspayteachers.com/Product/Dynamic-Earth-Geology-Quiz-Game-125898" TargetMode="External"/><Relationship Id="rId9" Type="http://schemas.openxmlformats.org/officeDocument/2006/relationships/hyperlink" Target="http://www.teacherspayteachers.com/Product/Earthquakes-Lesson-123730" TargetMode="External"/><Relationship Id="rId14" Type="http://schemas.openxmlformats.org/officeDocument/2006/relationships/hyperlink" Target="http://www.teacherspayteachers.com/Product/Rock-or-Mineral-PowerPoint-Quiz-1033190" TargetMode="External"/><Relationship Id="rId22" Type="http://schemas.openxmlformats.org/officeDocument/2006/relationships/hyperlink" Target="http://www.teacherspayteachers.com/Product/Geology-Crossword-Puzzle-122032" TargetMode="External"/><Relationship Id="rId27" Type="http://schemas.openxmlformats.org/officeDocument/2006/relationships/hyperlink" Target="http://www.teacherspayteachers.com/Product/Solar-and-Lunar-Eclipse-Lesson-120330" TargetMode="External"/><Relationship Id="rId30" Type="http://schemas.openxmlformats.org/officeDocument/2006/relationships/hyperlink" Target="http://www.teacherspayteachers.com/Product/Moon-Phases-of-the-Moon-with-OREOS-Tides-Seasons-Lesson-120339" TargetMode="External"/><Relationship Id="rId35" Type="http://schemas.openxmlformats.org/officeDocument/2006/relationships/hyperlink" Target="http://www.teacherspayteachers.com/Product/Outer-Planets-Lesson-Jupiter-Saturn-Uranus-Neptune-120386" TargetMode="External"/><Relationship Id="rId43" Type="http://schemas.openxmlformats.org/officeDocument/2006/relationships/image" Target="../media/image62.png"/></Relationships>
</file>

<file path=ppt/slides/_rels/slide63.xml.rels><?xml version="1.0" encoding="UTF-8" standalone="yes"?>
<Relationships xmlns="http://schemas.openxmlformats.org/package/2006/relationships"><Relationship Id="rId8" Type="http://schemas.openxmlformats.org/officeDocument/2006/relationships/hyperlink" Target="http://www.teacherspayteachers.com/Product/Seasons-Lesson-Axial-Tilt-120455" TargetMode="External"/><Relationship Id="rId13" Type="http://schemas.openxmlformats.org/officeDocument/2006/relationships/hyperlink" Target="http://www.teacherspayteachers.com/Product/Mechanical-and-Chemical-Weathering-Lesson-120698" TargetMode="External"/><Relationship Id="rId18" Type="http://schemas.openxmlformats.org/officeDocument/2006/relationships/hyperlink" Target="http://www.teacherspayteachers.com/Product/Soil-Science-Erosion-Particles-Weathering-Flash-Cards-243991" TargetMode="External"/><Relationship Id="rId26" Type="http://schemas.openxmlformats.org/officeDocument/2006/relationships/image" Target="../media/image62.png"/><Relationship Id="rId3" Type="http://schemas.openxmlformats.org/officeDocument/2006/relationships/hyperlink" Target="http://www.teacherspayteachers.com/Product/Atmosphere-Lesson-120429" TargetMode="External"/><Relationship Id="rId21" Type="http://schemas.openxmlformats.org/officeDocument/2006/relationships/hyperlink" Target="http://www.teacherspayteachers.com/Product/Ice-Ages-and-Glaciers-Quiz-Game-120956" TargetMode="External"/><Relationship Id="rId7" Type="http://schemas.openxmlformats.org/officeDocument/2006/relationships/hyperlink" Target="http://www.teacherspayteachers.com/Product/Severe-Weather-Lesson-Hurricane-Tornado-132627" TargetMode="External"/><Relationship Id="rId12" Type="http://schemas.openxmlformats.org/officeDocument/2006/relationships/hyperlink" Target="http://www.teacherspayteachers.com/Product/Water-Cycle-and-Clouds-Lesson-120467" TargetMode="External"/><Relationship Id="rId17" Type="http://schemas.openxmlformats.org/officeDocument/2006/relationships/hyperlink" Target="http://www.teacherspayteachers.com/Product/Soil-Science-Erosion-Particles-Soil-Conservation-Review-Game-243051" TargetMode="External"/><Relationship Id="rId25" Type="http://schemas.openxmlformats.org/officeDocument/2006/relationships/image" Target="../media/image61.jpeg"/><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Erosion-Lesson-Soil-Conservation-120739" TargetMode="External"/><Relationship Id="rId20" Type="http://schemas.openxmlformats.org/officeDocument/2006/relationships/hyperlink" Target="http://www.teacherspayteachers.com/Product/Ice-Ages-Lesson-Glaciers-Glacial-Landforms-12076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ir-Pressure-and-Winds-Lesson-120441" TargetMode="External"/><Relationship Id="rId11" Type="http://schemas.openxmlformats.org/officeDocument/2006/relationships/hyperlink" Target="http://www.teacherspayteachers.com/Product/Weather-and-Oceans-Water-Cycle-Clouds-Quiz-Game-905612" TargetMode="External"/><Relationship Id="rId24" Type="http://schemas.openxmlformats.org/officeDocument/2006/relationships/hyperlink" Target="http://www.teacherspayteachers.com/Product/Soil-Science-Erosion-Ice-Ages-and-Glaciers-Unit-Homework-120894" TargetMode="External"/><Relationship Id="rId5" Type="http://schemas.openxmlformats.org/officeDocument/2006/relationships/hyperlink" Target="http://www.teacherspayteachers.com/Product/Atmophere-Quiz-Game-Air-Pressure-238003" TargetMode="External"/><Relationship Id="rId15" Type="http://schemas.openxmlformats.org/officeDocument/2006/relationships/hyperlink" Target="http://www.teacherspayteachers.com/Product/Soil-Science-Unit-120703" TargetMode="External"/><Relationship Id="rId23" Type="http://schemas.openxmlformats.org/officeDocument/2006/relationships/hyperlink" Target="http://www.teacherspayteachers.com/Product/Ice-Ages-Glaciers-Glacial-Landforms-Flash-Cards-244015" TargetMode="External"/><Relationship Id="rId10" Type="http://schemas.openxmlformats.org/officeDocument/2006/relationships/hyperlink" Target="http://www.teacherspayteachers.com/Product/Wind-Global-Winds-Wind-Chill-Lesson-120445" TargetMode="External"/><Relationship Id="rId19" Type="http://schemas.openxmlformats.org/officeDocument/2006/relationships/hyperlink" Target="http://www.teacherspayteachers.com/Product/Weathering-and-Soil-Crossword-Puzzle-243093" TargetMode="External"/><Relationship Id="rId4" Type="http://schemas.openxmlformats.org/officeDocument/2006/relationships/hyperlink" Target="http://www.teacherspayteachers.com/Product/Air-Pollution-Lesson-Ozone-Layer-Skin-Cancer-120438" TargetMode="External"/><Relationship Id="rId9" Type="http://schemas.openxmlformats.org/officeDocument/2006/relationships/hyperlink" Target="http://www.teacherspayteachers.com/Product/Weather-Winds-Seasons-Temperature-Quiz-Game-905562" TargetMode="External"/><Relationship Id="rId14" Type="http://schemas.openxmlformats.org/officeDocument/2006/relationships/hyperlink" Target="http://www.teacherspayteachers.com/Product/Mechanical-and-Chemical-Weathering-Quiz-Game-120905" TargetMode="External"/><Relationship Id="rId22" Type="http://schemas.openxmlformats.org/officeDocument/2006/relationships/hyperlink" Target="http://www.teacherspayteachers.com/Product/Ice-Ages-Glaciers-Glacial-Landforms-Crossword-Puzzle-243971" TargetMode="External"/><Relationship Id="rId27" Type="http://schemas.openxmlformats.org/officeDocument/2006/relationships/image" Target="../media/image47.png"/></Relationships>
</file>

<file path=ppt/slides/_rels/slide64.xml.rels><?xml version="1.0" encoding="UTF-8" standalone="yes"?>
<Relationships xmlns="http://schemas.openxmlformats.org/package/2006/relationships"><Relationship Id="rId8" Type="http://schemas.openxmlformats.org/officeDocument/2006/relationships/hyperlink" Target="http://www.teacherspayteachers.com/Product/Water-Unit-Homework-120697" TargetMode="External"/><Relationship Id="rId13" Type="http://schemas.openxmlformats.org/officeDocument/2006/relationships/hyperlink" Target="http://www.teacherspayteachers.com/Product/Salmon-Lesson-121185" TargetMode="External"/><Relationship Id="rId18" Type="http://schemas.openxmlformats.org/officeDocument/2006/relationships/image" Target="../media/image61.jpeg"/><Relationship Id="rId3" Type="http://schemas.openxmlformats.org/officeDocument/2006/relationships/hyperlink" Target="http://www.teacherspayteachers.com/Product/Water-Use-Water-Conservation-Water-on-Earth-Lesson-120610" TargetMode="External"/><Relationship Id="rId7" Type="http://schemas.openxmlformats.org/officeDocument/2006/relationships/hyperlink" Target="http://www.teacherspayteachers.com/Product/Water-Quiz-Game-239492" TargetMode="External"/><Relationship Id="rId12" Type="http://schemas.openxmlformats.org/officeDocument/2006/relationships/hyperlink" Target="http://www.teacherspayteachers.com/Product/Lake-Turnover-Lesson-121279" TargetMode="External"/><Relationship Id="rId17" Type="http://schemas.openxmlformats.org/officeDocument/2006/relationships/hyperlink" Target="http://www.teacherspayteachers.com/Product/Rivers-Lakes-and-Water-Quality-Unit-Homework-121275" TargetMode="External"/><Relationship Id="rId2" Type="http://schemas.openxmlformats.org/officeDocument/2006/relationships/hyperlink" Target="http://www.teacherspayteachers.com/Product/Earth-Science-Curriculum-590950" TargetMode="External"/><Relationship Id="rId16" Type="http://schemas.openxmlformats.org/officeDocument/2006/relationships/hyperlink" Target="http://www.teacherspayteachers.com/Product/Rivers-Lakes-and-Water-Qualiy-Unit-Crossword-Puzzle-241618" TargetMode="External"/><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www.teacherspayteachers.com/Product/Water-Cycle-Lesson-118050" TargetMode="External"/><Relationship Id="rId11" Type="http://schemas.openxmlformats.org/officeDocument/2006/relationships/hyperlink" Target="http://www.teacherspayteachers.com/Product/Benthic-Macroinvertebrates-Lesson-121154" TargetMode="External"/><Relationship Id="rId5" Type="http://schemas.openxmlformats.org/officeDocument/2006/relationships/hyperlink" Target="http://www.teacherspayteachers.com/Product/Properties-of-Water-Lesson-120635" TargetMode="External"/><Relationship Id="rId15" Type="http://schemas.openxmlformats.org/officeDocument/2006/relationships/hyperlink" Target="http://www.teacherspayteachers.com/Product/Rivers-Lakes-and-Water-Quality-Quiz-Game-121284" TargetMode="External"/><Relationship Id="rId10" Type="http://schemas.openxmlformats.org/officeDocument/2006/relationships/hyperlink" Target="http://www.teacherspayteachers.com/Product/Flooding-Lesson-Dam-Role-Playing-Project-121170" TargetMode="External"/><Relationship Id="rId19" Type="http://schemas.openxmlformats.org/officeDocument/2006/relationships/image" Target="../media/image62.png"/><Relationship Id="rId4" Type="http://schemas.openxmlformats.org/officeDocument/2006/relationships/hyperlink" Target="http://www.teacherspayteachers.com/Product/Groundwater-Lesson-Groundwater-Pollution-120619" TargetMode="External"/><Relationship Id="rId9" Type="http://schemas.openxmlformats.org/officeDocument/2006/relationships/hyperlink" Target="http://www.teacherspayteachers.com/Product/Rivers-and-Watersheds-Unit-121118" TargetMode="External"/><Relationship Id="rId14" Type="http://schemas.openxmlformats.org/officeDocument/2006/relationships/hyperlink" Target="http://www.teacherspayteachers.com/Product/Fish-Lesson-Fashion-A-Fish-Project-121257" TargetMode="External"/></Relationships>
</file>

<file path=ppt/slides/_rels/slide6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www.teacherspayteachers.com/Product/Astronomy-Unit-237876" TargetMode="External"/><Relationship Id="rId7" Type="http://schemas.openxmlformats.org/officeDocument/2006/relationships/hyperlink" Target="http://www.teacherspayteachers.com/Product/Rivers-Lakes-Water-Quality-Unit-110106" TargetMode="External"/><Relationship Id="rId2" Type="http://schemas.openxmlformats.org/officeDocument/2006/relationships/hyperlink" Target="http://www.teacherspayteachers.com/Product/Geology-Unit-11010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110217" TargetMode="External"/><Relationship Id="rId5" Type="http://schemas.openxmlformats.org/officeDocument/2006/relationships/hyperlink" Target="http://www.teacherspayteachers.com/Product/Weathering-Soil-Science-Erosion-Soil-Conservation-Ice-Ages-Glaciers-Unit-110228" TargetMode="External"/><Relationship Id="rId4" Type="http://schemas.openxmlformats.org/officeDocument/2006/relationships/hyperlink" Target="http://www.teacherspayteachers.com/Product/Weather-and-Climate-Unit-110223"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www.teacherspayteachers.com/Product/Cell-Biology-Unit-110344" TargetMode="External"/><Relationship Id="rId13" Type="http://schemas.openxmlformats.org/officeDocument/2006/relationships/hyperlink" Target="http://www.teacherspayteachers.com/Product/Ecology-Unit-Food-Chains-and-Food-Webs-117616" TargetMode="External"/><Relationship Id="rId3" Type="http://schemas.openxmlformats.org/officeDocument/2006/relationships/hyperlink" Target="http://www.teacherspayteachers.com/Product/Newtons-Laws-of-Motion-Forces-in-Motion-Simple-Machines-Unit-110094" TargetMode="External"/><Relationship Id="rId7" Type="http://schemas.openxmlformats.org/officeDocument/2006/relationships/hyperlink" Target="http://www.teacherspayteachers.com/Product/DNA-and-Genetics-Unit-110347" TargetMode="External"/><Relationship Id="rId12" Type="http://schemas.openxmlformats.org/officeDocument/2006/relationships/hyperlink" Target="http://www.teacherspayteachers.com/Product/Botany-Unit-Plant-Unit-117629" TargetMode="External"/><Relationship Id="rId2" Type="http://schemas.openxmlformats.org/officeDocument/2006/relationships/hyperlink" Target="http://www.teacherspayteachers.com/Product/Science-Skills-Unit-110098" TargetMode="Externa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www.teacherspayteachers.com/Product/Anatomy-Human-Body-and-Health-Unit-151807" TargetMode="External"/><Relationship Id="rId11" Type="http://schemas.openxmlformats.org/officeDocument/2006/relationships/hyperlink" Target="http://www.teacherspayteachers.com/Product/Evolution-and-Natural-Selection-Unit-Change-Unit-110342" TargetMode="External"/><Relationship Id="rId5" Type="http://schemas.openxmlformats.org/officeDocument/2006/relationships/hyperlink" Target="http://www.teacherspayteachers.com/Product/Atoms-Molecules-Periodic-Table-of-the-Elements-Unit-110095" TargetMode="External"/><Relationship Id="rId15" Type="http://schemas.openxmlformats.org/officeDocument/2006/relationships/hyperlink" Target="http://www.teacherspayteachers.com/Product/Ecology-Unit-Nonliving-Factors-Cycles-117624" TargetMode="External"/><Relationship Id="rId10" Type="http://schemas.openxmlformats.org/officeDocument/2006/relationships/hyperlink" Target="http://www.teacherspayteachers.com/Product/Taxonomy-and-Classification-Unit-121605" TargetMode="External"/><Relationship Id="rId4" Type="http://schemas.openxmlformats.org/officeDocument/2006/relationships/hyperlink" Target="http://www.teacherspayteachers.com/Product/Matter-Energy-and-the-Environment-Unit-110058" TargetMode="External"/><Relationship Id="rId9" Type="http://schemas.openxmlformats.org/officeDocument/2006/relationships/hyperlink" Target="http://www.teacherspayteachers.com/Product/Virus-Bacteria-Parasites-Diseases-Unit-841420" TargetMode="External"/><Relationship Id="rId14" Type="http://schemas.openxmlformats.org/officeDocument/2006/relationships/hyperlink" Target="http://www.teacherspayteachers.com/Product/Ecology-Unit-Animal-Interactions-11762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mailto:ryemurf@gmail.com" TargetMode="External"/><Relationship Id="rId2" Type="http://schemas.openxmlformats.org/officeDocument/2006/relationships/hyperlink" Target="http://www.teacherspayteachers.com/Product/Science-from-Murf-Curriculum-Tour-148474" TargetMode="Externa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63.jpeg"/></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teacherspayteachers.com/Product/Science-Curriculum-4-Years-20-Units-50000-Slides-HW-Much-More-119377" TargetMode="Externa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d6d7496a4c11a43baa2c8919a07cf8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7027"/>
          </a:xfrm>
          <a:prstGeom prst="rect">
            <a:avLst/>
          </a:prstGeom>
          <a:noFill/>
          <a:ln w="57150">
            <a:solidFill>
              <a:srgbClr val="99FF33"/>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21722" y="148683"/>
            <a:ext cx="9020419"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 Unit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633337" y="5867400"/>
            <a:ext cx="8207696"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Part III, IV Review Game</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0750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28600" y="228600"/>
            <a:ext cx="8382000" cy="1190625"/>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smtClean="0">
                <a:effectLst>
                  <a:outerShdw blurRad="38100" dist="38100" dir="2700000" algn="tl">
                    <a:srgbClr val="808080"/>
                  </a:outerShdw>
                </a:effectLst>
              </a:rPr>
              <a:t>This is the type of symbiosis seen below? </a:t>
            </a:r>
            <a:endParaRPr lang="en-US" dirty="0" smtClean="0">
              <a:effectLst>
                <a:outerShdw blurRad="38100" dist="38100" dir="2700000" algn="tl">
                  <a:srgbClr val="FFFFFF"/>
                </a:outerShdw>
              </a:effectLst>
            </a:endParaRPr>
          </a:p>
        </p:txBody>
      </p:sp>
      <p:pic>
        <p:nvPicPr>
          <p:cNvPr id="70659" name="Picture 6" descr="DeerTickFemale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763000" cy="5105400"/>
          </a:xfrm>
          <a:prstGeom prst="rect">
            <a:avLst/>
          </a:prstGeom>
          <a:noFill/>
          <a:ln w="381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06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sp>
        <p:nvSpPr>
          <p:cNvPr id="70661" name="WordArt 7"/>
          <p:cNvSpPr>
            <a:spLocks noChangeArrowheads="1" noChangeShapeType="1" noTextEdit="1"/>
          </p:cNvSpPr>
          <p:nvPr/>
        </p:nvSpPr>
        <p:spPr bwMode="auto">
          <a:xfrm>
            <a:off x="533400" y="1600200"/>
            <a:ext cx="723900" cy="1219200"/>
          </a:xfrm>
          <a:prstGeom prst="rect">
            <a:avLst/>
          </a:prstGeom>
        </p:spPr>
        <p:txBody>
          <a:bodyPr wrap="none" fromWordArt="1">
            <a:prstTxWarp prst="textPlain">
              <a:avLst>
                <a:gd name="adj" fmla="val 50000"/>
              </a:avLst>
            </a:prstTxWarp>
          </a:bodyPr>
          <a:lstStyle/>
          <a:p>
            <a:pPr algn="ctr">
              <a:buNone/>
            </a:pPr>
            <a:r>
              <a:rPr lang="en-US" kern="10" spc="720" dirty="0">
                <a:ln w="28575">
                  <a:solidFill>
                    <a:schemeClr val="bg1">
                      <a:lumMod val="85000"/>
                      <a:lumOff val="15000"/>
                    </a:schemeClr>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611086"/>
            <a:ext cx="1238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31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152400" y="152400"/>
            <a:ext cx="8229600" cy="5745163"/>
          </a:xfrm>
        </p:spPr>
        <p:txBody>
          <a:bodyPr/>
          <a:lstStyle/>
          <a:p>
            <a:pPr eaLnBrk="1" hangingPunct="1"/>
            <a:r>
              <a:rPr lang="en-US" dirty="0" smtClean="0">
                <a:solidFill>
                  <a:srgbClr val="66FFCC"/>
                </a:solidFill>
              </a:rPr>
              <a:t>True or False.  </a:t>
            </a:r>
          </a:p>
          <a:p>
            <a:pPr lvl="1" eaLnBrk="1" hangingPunct="1"/>
            <a:r>
              <a:rPr lang="en-US" dirty="0" smtClean="0">
                <a:solidFill>
                  <a:srgbClr val="9966FF"/>
                </a:solidFill>
              </a:rPr>
              <a:t>Parasitism is one of the most successful modes of life displayed by any living organism?</a:t>
            </a:r>
          </a:p>
          <a:p>
            <a:pPr lvl="1" eaLnBrk="1" hangingPunct="1"/>
            <a:r>
              <a:rPr lang="en-US" dirty="0" smtClean="0">
                <a:solidFill>
                  <a:srgbClr val="FF9933"/>
                </a:solidFill>
              </a:rPr>
              <a:t>For every species on earth, they may host a handful of unique parasites.</a:t>
            </a:r>
          </a:p>
        </p:txBody>
      </p:sp>
      <p:pic>
        <p:nvPicPr>
          <p:cNvPr id="53251" name="Picture 5" descr="Paras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458200" cy="4362450"/>
          </a:xfrm>
          <a:prstGeom prst="rect">
            <a:avLst/>
          </a:prstGeom>
          <a:noFill/>
          <a:ln w="76200" cmpd="tri">
            <a:solidFill>
              <a:srgbClr val="FF9933"/>
            </a:solidFill>
            <a:miter lim="800000"/>
            <a:headEnd/>
            <a:tailEnd/>
          </a:ln>
          <a:extLst>
            <a:ext uri="{909E8E84-426E-40DD-AFC4-6F175D3DCCD1}">
              <a14:hiddenFill xmlns:a14="http://schemas.microsoft.com/office/drawing/2010/main">
                <a:solidFill>
                  <a:srgbClr val="FFFFFF"/>
                </a:solidFill>
              </a14:hiddenFill>
            </a:ext>
          </a:extLst>
        </p:spPr>
      </p:pic>
      <p:sp>
        <p:nvSpPr>
          <p:cNvPr id="342027" name="Rectangle 11"/>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a:latin typeface="Verdana" pitchFamily="34" charset="0"/>
              </a:rPr>
              <a:t>Copyright © 2010 Ryan P. Murphy</a:t>
            </a:r>
            <a:endParaRPr lang="en-US" sz="3200" b="0">
              <a:effectLst>
                <a:outerShdw blurRad="38100" dist="38100" dir="2700000" algn="tl">
                  <a:srgbClr val="336699"/>
                </a:outerShdw>
              </a:effectLst>
              <a:latin typeface="Tahoma" charset="0"/>
            </a:endParaRPr>
          </a:p>
        </p:txBody>
      </p:sp>
      <p:sp>
        <p:nvSpPr>
          <p:cNvPr id="2" name="Rectangle 1"/>
          <p:cNvSpPr/>
          <p:nvPr/>
        </p:nvSpPr>
        <p:spPr>
          <a:xfrm>
            <a:off x="7924800" y="32749"/>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27364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4294967295"/>
          </p:nvPr>
        </p:nvSpPr>
        <p:spPr>
          <a:xfrm>
            <a:off x="260350" y="118268"/>
            <a:ext cx="8229600" cy="5745163"/>
          </a:xfrm>
        </p:spPr>
        <p:txBody>
          <a:bodyPr/>
          <a:lstStyle/>
          <a:p>
            <a:pPr eaLnBrk="1" hangingPunct="1"/>
            <a:r>
              <a:rPr lang="en-US" dirty="0" smtClean="0">
                <a:solidFill>
                  <a:schemeClr val="accent1">
                    <a:lumMod val="60000"/>
                    <a:lumOff val="40000"/>
                  </a:schemeClr>
                </a:solidFill>
              </a:rPr>
              <a:t>True or False. </a:t>
            </a:r>
            <a:r>
              <a:rPr lang="en-US" dirty="0" smtClean="0">
                <a:solidFill>
                  <a:srgbClr val="FFCC99"/>
                </a:solidFill>
              </a:rPr>
              <a:t>Parasite life cycles can often be complicated and go through a number and variety of organisms?</a:t>
            </a:r>
          </a:p>
          <a:p>
            <a:pPr eaLnBrk="1" hangingPunct="1"/>
            <a:r>
              <a:rPr lang="en-US" dirty="0" smtClean="0"/>
              <a:t>Most parasites have very complicated life cycles, </a:t>
            </a:r>
            <a:r>
              <a:rPr lang="en-US" dirty="0" smtClean="0">
                <a:solidFill>
                  <a:srgbClr val="FF99FF"/>
                </a:solidFill>
              </a:rPr>
              <a:t>often going through a number of different species before finding a host.</a:t>
            </a:r>
          </a:p>
        </p:txBody>
      </p:sp>
      <p:pic>
        <p:nvPicPr>
          <p:cNvPr id="60419" name="Picture 5" descr="ab370-04_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686800" cy="474345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343051" name="Rectangle 11"/>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a:latin typeface="Verdana" pitchFamily="34" charset="0"/>
              </a:rPr>
              <a:t>Copyright © 2010 Ryan P. Murphy</a:t>
            </a:r>
            <a:endParaRPr lang="en-US" sz="3200" b="0">
              <a:effectLst>
                <a:outerShdw blurRad="38100" dist="38100" dir="2700000" algn="tl">
                  <a:srgbClr val="336699"/>
                </a:outerShdw>
              </a:effectLst>
              <a:latin typeface="Tahoma" charset="0"/>
            </a:endParaRPr>
          </a:p>
        </p:txBody>
      </p:sp>
      <p:sp>
        <p:nvSpPr>
          <p:cNvPr id="60421" name="Freeform 5"/>
          <p:cNvSpPr>
            <a:spLocks/>
          </p:cNvSpPr>
          <p:nvPr/>
        </p:nvSpPr>
        <p:spPr bwMode="auto">
          <a:xfrm>
            <a:off x="1292225" y="2706688"/>
            <a:ext cx="6165850" cy="2779712"/>
          </a:xfrm>
          <a:custGeom>
            <a:avLst/>
            <a:gdLst>
              <a:gd name="T0" fmla="*/ 2147483647 w 3884"/>
              <a:gd name="T1" fmla="*/ 2147483647 h 1751"/>
              <a:gd name="T2" fmla="*/ 2147483647 w 3884"/>
              <a:gd name="T3" fmla="*/ 2147483647 h 1751"/>
              <a:gd name="T4" fmla="*/ 2147483647 w 3884"/>
              <a:gd name="T5" fmla="*/ 2147483647 h 1751"/>
              <a:gd name="T6" fmla="*/ 2147483647 w 3884"/>
              <a:gd name="T7" fmla="*/ 2147483647 h 1751"/>
              <a:gd name="T8" fmla="*/ 2147483647 w 3884"/>
              <a:gd name="T9" fmla="*/ 2147483647 h 1751"/>
              <a:gd name="T10" fmla="*/ 2147483647 w 3884"/>
              <a:gd name="T11" fmla="*/ 2147483647 h 1751"/>
              <a:gd name="T12" fmla="*/ 2147483647 w 3884"/>
              <a:gd name="T13" fmla="*/ 2147483647 h 1751"/>
              <a:gd name="T14" fmla="*/ 2147483647 w 3884"/>
              <a:gd name="T15" fmla="*/ 2147483647 h 1751"/>
              <a:gd name="T16" fmla="*/ 2147483647 w 3884"/>
              <a:gd name="T17" fmla="*/ 2147483647 h 1751"/>
              <a:gd name="T18" fmla="*/ 2147483647 w 3884"/>
              <a:gd name="T19" fmla="*/ 2147483647 h 1751"/>
              <a:gd name="T20" fmla="*/ 2147483647 w 3884"/>
              <a:gd name="T21" fmla="*/ 2147483647 h 1751"/>
              <a:gd name="T22" fmla="*/ 2147483647 w 3884"/>
              <a:gd name="T23" fmla="*/ 2147483647 h 1751"/>
              <a:gd name="T24" fmla="*/ 2147483647 w 3884"/>
              <a:gd name="T25" fmla="*/ 2147483647 h 1751"/>
              <a:gd name="T26" fmla="*/ 2147483647 w 3884"/>
              <a:gd name="T27" fmla="*/ 2147483647 h 1751"/>
              <a:gd name="T28" fmla="*/ 2147483647 w 3884"/>
              <a:gd name="T29" fmla="*/ 2147483647 h 1751"/>
              <a:gd name="T30" fmla="*/ 2147483647 w 3884"/>
              <a:gd name="T31" fmla="*/ 2147483647 h 1751"/>
              <a:gd name="T32" fmla="*/ 2147483647 w 3884"/>
              <a:gd name="T33" fmla="*/ 2147483647 h 1751"/>
              <a:gd name="T34" fmla="*/ 2147483647 w 3884"/>
              <a:gd name="T35" fmla="*/ 2147483647 h 1751"/>
              <a:gd name="T36" fmla="*/ 2147483647 w 3884"/>
              <a:gd name="T37" fmla="*/ 2147483647 h 1751"/>
              <a:gd name="T38" fmla="*/ 2147483647 w 3884"/>
              <a:gd name="T39" fmla="*/ 2147483647 h 1751"/>
              <a:gd name="T40" fmla="*/ 2147483647 w 3884"/>
              <a:gd name="T41" fmla="*/ 2147483647 h 1751"/>
              <a:gd name="T42" fmla="*/ 2147483647 w 3884"/>
              <a:gd name="T43" fmla="*/ 2147483647 h 1751"/>
              <a:gd name="T44" fmla="*/ 2147483647 w 3884"/>
              <a:gd name="T45" fmla="*/ 2147483647 h 1751"/>
              <a:gd name="T46" fmla="*/ 2147483647 w 3884"/>
              <a:gd name="T47" fmla="*/ 2147483647 h 1751"/>
              <a:gd name="T48" fmla="*/ 2147483647 w 3884"/>
              <a:gd name="T49" fmla="*/ 2147483647 h 1751"/>
              <a:gd name="T50" fmla="*/ 2147483647 w 3884"/>
              <a:gd name="T51" fmla="*/ 2147483647 h 1751"/>
              <a:gd name="T52" fmla="*/ 2147483647 w 3884"/>
              <a:gd name="T53" fmla="*/ 2147483647 h 1751"/>
              <a:gd name="T54" fmla="*/ 2147483647 w 3884"/>
              <a:gd name="T55" fmla="*/ 2147483647 h 1751"/>
              <a:gd name="T56" fmla="*/ 2147483647 w 3884"/>
              <a:gd name="T57" fmla="*/ 2147483647 h 1751"/>
              <a:gd name="T58" fmla="*/ 2147483647 w 3884"/>
              <a:gd name="T59" fmla="*/ 2147483647 h 1751"/>
              <a:gd name="T60" fmla="*/ 2147483647 w 3884"/>
              <a:gd name="T61" fmla="*/ 2147483647 h 1751"/>
              <a:gd name="T62" fmla="*/ 2147483647 w 3884"/>
              <a:gd name="T63" fmla="*/ 2147483647 h 1751"/>
              <a:gd name="T64" fmla="*/ 2147483647 w 3884"/>
              <a:gd name="T65" fmla="*/ 2147483647 h 1751"/>
              <a:gd name="T66" fmla="*/ 2147483647 w 3884"/>
              <a:gd name="T67" fmla="*/ 2147483647 h 1751"/>
              <a:gd name="T68" fmla="*/ 2147483647 w 3884"/>
              <a:gd name="T69" fmla="*/ 2147483647 h 1751"/>
              <a:gd name="T70" fmla="*/ 2147483647 w 3884"/>
              <a:gd name="T71" fmla="*/ 2147483647 h 1751"/>
              <a:gd name="T72" fmla="*/ 2147483647 w 3884"/>
              <a:gd name="T73" fmla="*/ 2147483647 h 1751"/>
              <a:gd name="T74" fmla="*/ 2147483647 w 3884"/>
              <a:gd name="T75" fmla="*/ 2147483647 h 1751"/>
              <a:gd name="T76" fmla="*/ 2147483647 w 3884"/>
              <a:gd name="T77" fmla="*/ 2147483647 h 1751"/>
              <a:gd name="T78" fmla="*/ 2147483647 w 3884"/>
              <a:gd name="T79" fmla="*/ 2147483647 h 1751"/>
              <a:gd name="T80" fmla="*/ 2147483647 w 3884"/>
              <a:gd name="T81" fmla="*/ 2147483647 h 1751"/>
              <a:gd name="T82" fmla="*/ 2147483647 w 3884"/>
              <a:gd name="T83" fmla="*/ 2147483647 h 1751"/>
              <a:gd name="T84" fmla="*/ 2147483647 w 3884"/>
              <a:gd name="T85" fmla="*/ 2147483647 h 1751"/>
              <a:gd name="T86" fmla="*/ 2147483647 w 3884"/>
              <a:gd name="T87" fmla="*/ 2147483647 h 1751"/>
              <a:gd name="T88" fmla="*/ 2147483647 w 3884"/>
              <a:gd name="T89" fmla="*/ 2147483647 h 1751"/>
              <a:gd name="T90" fmla="*/ 2147483647 w 3884"/>
              <a:gd name="T91" fmla="*/ 2147483647 h 1751"/>
              <a:gd name="T92" fmla="*/ 2147483647 w 3884"/>
              <a:gd name="T93" fmla="*/ 2147483647 h 1751"/>
              <a:gd name="T94" fmla="*/ 2147483647 w 3884"/>
              <a:gd name="T95" fmla="*/ 2147483647 h 1751"/>
              <a:gd name="T96" fmla="*/ 2147483647 w 3884"/>
              <a:gd name="T97" fmla="*/ 2147483647 h 1751"/>
              <a:gd name="T98" fmla="*/ 2147483647 w 3884"/>
              <a:gd name="T99" fmla="*/ 2147483647 h 1751"/>
              <a:gd name="T100" fmla="*/ 2147483647 w 3884"/>
              <a:gd name="T101" fmla="*/ 2147483647 h 1751"/>
              <a:gd name="T102" fmla="*/ 2147483647 w 3884"/>
              <a:gd name="T103" fmla="*/ 2147483647 h 1751"/>
              <a:gd name="T104" fmla="*/ 2147483647 w 3884"/>
              <a:gd name="T105" fmla="*/ 2147483647 h 1751"/>
              <a:gd name="T106" fmla="*/ 2147483647 w 3884"/>
              <a:gd name="T107" fmla="*/ 2147483647 h 1751"/>
              <a:gd name="T108" fmla="*/ 2147483647 w 3884"/>
              <a:gd name="T109" fmla="*/ 2147483647 h 1751"/>
              <a:gd name="T110" fmla="*/ 2147483647 w 3884"/>
              <a:gd name="T111" fmla="*/ 2147483647 h 1751"/>
              <a:gd name="T112" fmla="*/ 2147483647 w 3884"/>
              <a:gd name="T113" fmla="*/ 2147483647 h 17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4"/>
              <a:gd name="T172" fmla="*/ 0 h 1751"/>
              <a:gd name="T173" fmla="*/ 3884 w 3884"/>
              <a:gd name="T174" fmla="*/ 1751 h 17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4" h="1751">
                <a:moveTo>
                  <a:pt x="824" y="57"/>
                </a:moveTo>
                <a:cubicBezTo>
                  <a:pt x="765" y="76"/>
                  <a:pt x="703" y="83"/>
                  <a:pt x="643" y="102"/>
                </a:cubicBezTo>
                <a:cubicBezTo>
                  <a:pt x="618" y="180"/>
                  <a:pt x="653" y="89"/>
                  <a:pt x="598" y="170"/>
                </a:cubicBezTo>
                <a:cubicBezTo>
                  <a:pt x="584" y="191"/>
                  <a:pt x="578" y="217"/>
                  <a:pt x="564" y="238"/>
                </a:cubicBezTo>
                <a:cubicBezTo>
                  <a:pt x="530" y="406"/>
                  <a:pt x="524" y="597"/>
                  <a:pt x="620" y="746"/>
                </a:cubicBezTo>
                <a:cubicBezTo>
                  <a:pt x="627" y="773"/>
                  <a:pt x="643" y="798"/>
                  <a:pt x="643" y="825"/>
                </a:cubicBezTo>
                <a:cubicBezTo>
                  <a:pt x="643" y="923"/>
                  <a:pt x="639" y="1021"/>
                  <a:pt x="632" y="1119"/>
                </a:cubicBezTo>
                <a:cubicBezTo>
                  <a:pt x="631" y="1131"/>
                  <a:pt x="628" y="1144"/>
                  <a:pt x="620" y="1152"/>
                </a:cubicBezTo>
                <a:cubicBezTo>
                  <a:pt x="533" y="1237"/>
                  <a:pt x="116" y="1230"/>
                  <a:pt x="90" y="1231"/>
                </a:cubicBezTo>
                <a:cubicBezTo>
                  <a:pt x="0" y="1263"/>
                  <a:pt x="50" y="1233"/>
                  <a:pt x="67" y="1423"/>
                </a:cubicBezTo>
                <a:cubicBezTo>
                  <a:pt x="70" y="1453"/>
                  <a:pt x="78" y="1536"/>
                  <a:pt x="112" y="1559"/>
                </a:cubicBezTo>
                <a:cubicBezTo>
                  <a:pt x="150" y="1585"/>
                  <a:pt x="202" y="1576"/>
                  <a:pt x="248" y="1582"/>
                </a:cubicBezTo>
                <a:cubicBezTo>
                  <a:pt x="315" y="1604"/>
                  <a:pt x="260" y="1587"/>
                  <a:pt x="372" y="1615"/>
                </a:cubicBezTo>
                <a:cubicBezTo>
                  <a:pt x="387" y="1619"/>
                  <a:pt x="417" y="1627"/>
                  <a:pt x="417" y="1627"/>
                </a:cubicBezTo>
                <a:cubicBezTo>
                  <a:pt x="548" y="1712"/>
                  <a:pt x="341" y="1583"/>
                  <a:pt x="496" y="1661"/>
                </a:cubicBezTo>
                <a:cubicBezTo>
                  <a:pt x="608" y="1718"/>
                  <a:pt x="520" y="1698"/>
                  <a:pt x="609" y="1717"/>
                </a:cubicBezTo>
                <a:cubicBezTo>
                  <a:pt x="628" y="1721"/>
                  <a:pt x="647" y="1724"/>
                  <a:pt x="666" y="1728"/>
                </a:cubicBezTo>
                <a:cubicBezTo>
                  <a:pt x="696" y="1735"/>
                  <a:pt x="756" y="1751"/>
                  <a:pt x="756" y="1751"/>
                </a:cubicBezTo>
                <a:cubicBezTo>
                  <a:pt x="1004" y="1743"/>
                  <a:pt x="1253" y="1736"/>
                  <a:pt x="1501" y="1728"/>
                </a:cubicBezTo>
                <a:cubicBezTo>
                  <a:pt x="1525" y="1727"/>
                  <a:pt x="1569" y="1706"/>
                  <a:pt x="1569" y="1706"/>
                </a:cubicBezTo>
                <a:cubicBezTo>
                  <a:pt x="1599" y="1662"/>
                  <a:pt x="1632" y="1643"/>
                  <a:pt x="1682" y="1627"/>
                </a:cubicBezTo>
                <a:cubicBezTo>
                  <a:pt x="1761" y="1574"/>
                  <a:pt x="1787" y="1580"/>
                  <a:pt x="1897" y="1570"/>
                </a:cubicBezTo>
                <a:cubicBezTo>
                  <a:pt x="2203" y="1580"/>
                  <a:pt x="2506" y="1567"/>
                  <a:pt x="2811" y="1582"/>
                </a:cubicBezTo>
                <a:cubicBezTo>
                  <a:pt x="2902" y="1593"/>
                  <a:pt x="2990" y="1607"/>
                  <a:pt x="3082" y="1615"/>
                </a:cubicBezTo>
                <a:cubicBezTo>
                  <a:pt x="3241" y="1671"/>
                  <a:pt x="3330" y="1633"/>
                  <a:pt x="3546" y="1627"/>
                </a:cubicBezTo>
                <a:cubicBezTo>
                  <a:pt x="3601" y="1607"/>
                  <a:pt x="3652" y="1596"/>
                  <a:pt x="3704" y="1570"/>
                </a:cubicBezTo>
                <a:cubicBezTo>
                  <a:pt x="3749" y="1548"/>
                  <a:pt x="3769" y="1508"/>
                  <a:pt x="3817" y="1491"/>
                </a:cubicBezTo>
                <a:cubicBezTo>
                  <a:pt x="3827" y="1475"/>
                  <a:pt x="3859" y="1434"/>
                  <a:pt x="3850" y="1412"/>
                </a:cubicBezTo>
                <a:cubicBezTo>
                  <a:pt x="3846" y="1401"/>
                  <a:pt x="3828" y="1405"/>
                  <a:pt x="3817" y="1401"/>
                </a:cubicBezTo>
                <a:cubicBezTo>
                  <a:pt x="3772" y="1335"/>
                  <a:pt x="3822" y="1392"/>
                  <a:pt x="3749" y="1356"/>
                </a:cubicBezTo>
                <a:cubicBezTo>
                  <a:pt x="3725" y="1344"/>
                  <a:pt x="3681" y="1311"/>
                  <a:pt x="3681" y="1311"/>
                </a:cubicBezTo>
                <a:cubicBezTo>
                  <a:pt x="3656" y="1234"/>
                  <a:pt x="3690" y="1215"/>
                  <a:pt x="3749" y="1175"/>
                </a:cubicBezTo>
                <a:cubicBezTo>
                  <a:pt x="3789" y="1113"/>
                  <a:pt x="3779" y="1082"/>
                  <a:pt x="3862" y="1062"/>
                </a:cubicBezTo>
                <a:cubicBezTo>
                  <a:pt x="3830" y="971"/>
                  <a:pt x="3834" y="928"/>
                  <a:pt x="3850" y="814"/>
                </a:cubicBezTo>
                <a:cubicBezTo>
                  <a:pt x="3853" y="790"/>
                  <a:pt x="3865" y="769"/>
                  <a:pt x="3873" y="746"/>
                </a:cubicBezTo>
                <a:cubicBezTo>
                  <a:pt x="3877" y="735"/>
                  <a:pt x="3884" y="712"/>
                  <a:pt x="3884" y="712"/>
                </a:cubicBezTo>
                <a:cubicBezTo>
                  <a:pt x="3880" y="653"/>
                  <a:pt x="3876" y="543"/>
                  <a:pt x="3862" y="475"/>
                </a:cubicBezTo>
                <a:cubicBezTo>
                  <a:pt x="3860" y="463"/>
                  <a:pt x="3858" y="449"/>
                  <a:pt x="3850" y="441"/>
                </a:cubicBezTo>
                <a:cubicBezTo>
                  <a:pt x="3806" y="397"/>
                  <a:pt x="3788" y="397"/>
                  <a:pt x="3738" y="384"/>
                </a:cubicBezTo>
                <a:cubicBezTo>
                  <a:pt x="3623" y="308"/>
                  <a:pt x="3632" y="328"/>
                  <a:pt x="3455" y="317"/>
                </a:cubicBezTo>
                <a:cubicBezTo>
                  <a:pt x="3419" y="304"/>
                  <a:pt x="3390" y="284"/>
                  <a:pt x="3354" y="271"/>
                </a:cubicBezTo>
                <a:cubicBezTo>
                  <a:pt x="3328" y="246"/>
                  <a:pt x="3285" y="200"/>
                  <a:pt x="3252" y="192"/>
                </a:cubicBezTo>
                <a:cubicBezTo>
                  <a:pt x="3222" y="185"/>
                  <a:pt x="3162" y="170"/>
                  <a:pt x="3162" y="170"/>
                </a:cubicBezTo>
                <a:cubicBezTo>
                  <a:pt x="3094" y="178"/>
                  <a:pt x="3027" y="175"/>
                  <a:pt x="2970" y="215"/>
                </a:cubicBezTo>
                <a:cubicBezTo>
                  <a:pt x="2938" y="308"/>
                  <a:pt x="2944" y="259"/>
                  <a:pt x="2958" y="362"/>
                </a:cubicBezTo>
                <a:cubicBezTo>
                  <a:pt x="2952" y="490"/>
                  <a:pt x="2963" y="693"/>
                  <a:pt x="2834" y="780"/>
                </a:cubicBezTo>
                <a:cubicBezTo>
                  <a:pt x="2785" y="776"/>
                  <a:pt x="2736" y="775"/>
                  <a:pt x="2687" y="768"/>
                </a:cubicBezTo>
                <a:cubicBezTo>
                  <a:pt x="2608" y="756"/>
                  <a:pt x="2587" y="730"/>
                  <a:pt x="2529" y="689"/>
                </a:cubicBezTo>
                <a:cubicBezTo>
                  <a:pt x="2504" y="671"/>
                  <a:pt x="2475" y="661"/>
                  <a:pt x="2450" y="644"/>
                </a:cubicBezTo>
                <a:cubicBezTo>
                  <a:pt x="2365" y="648"/>
                  <a:pt x="2178" y="653"/>
                  <a:pt x="2077" y="667"/>
                </a:cubicBezTo>
                <a:cubicBezTo>
                  <a:pt x="2024" y="674"/>
                  <a:pt x="1971" y="699"/>
                  <a:pt x="1919" y="712"/>
                </a:cubicBezTo>
                <a:cubicBezTo>
                  <a:pt x="1769" y="704"/>
                  <a:pt x="1716" y="745"/>
                  <a:pt x="1648" y="644"/>
                </a:cubicBezTo>
                <a:cubicBezTo>
                  <a:pt x="1629" y="585"/>
                  <a:pt x="1644" y="620"/>
                  <a:pt x="1592" y="543"/>
                </a:cubicBezTo>
                <a:cubicBezTo>
                  <a:pt x="1584" y="532"/>
                  <a:pt x="1569" y="509"/>
                  <a:pt x="1569" y="509"/>
                </a:cubicBezTo>
                <a:cubicBezTo>
                  <a:pt x="1568" y="481"/>
                  <a:pt x="1580" y="328"/>
                  <a:pt x="1546" y="260"/>
                </a:cubicBezTo>
                <a:cubicBezTo>
                  <a:pt x="1519" y="206"/>
                  <a:pt x="1461" y="198"/>
                  <a:pt x="1422" y="159"/>
                </a:cubicBezTo>
                <a:cubicBezTo>
                  <a:pt x="1263" y="0"/>
                  <a:pt x="1047" y="62"/>
                  <a:pt x="824" y="57"/>
                </a:cubicBezTo>
                <a:close/>
              </a:path>
            </a:pathLst>
          </a:custGeom>
          <a:solidFill>
            <a:schemeClr val="tx1"/>
          </a:solidFill>
          <a:ln w="9525">
            <a:solidFill>
              <a:schemeClr val="tx1"/>
            </a:solidFill>
            <a:round/>
            <a:headEnd/>
            <a:tailEnd/>
          </a:ln>
        </p:spPr>
        <p:txBody>
          <a:bodyPr/>
          <a:lstStyle/>
          <a:p>
            <a:endParaRPr lang="en-US"/>
          </a:p>
        </p:txBody>
      </p:sp>
      <p:sp>
        <p:nvSpPr>
          <p:cNvPr id="60422" name="WordArt 6"/>
          <p:cNvSpPr>
            <a:spLocks noChangeArrowheads="1" noChangeShapeType="1" noTextEdit="1"/>
          </p:cNvSpPr>
          <p:nvPr/>
        </p:nvSpPr>
        <p:spPr bwMode="auto">
          <a:xfrm>
            <a:off x="6172200" y="3581400"/>
            <a:ext cx="1219200" cy="647700"/>
          </a:xfrm>
          <a:prstGeom prst="rect">
            <a:avLst/>
          </a:prstGeom>
        </p:spPr>
        <p:txBody>
          <a:bodyPr wrap="none" fromWordArt="1">
            <a:prstTxWarp prst="textPlain">
              <a:avLst>
                <a:gd name="adj" fmla="val 50000"/>
              </a:avLst>
            </a:prstTxWarp>
          </a:bodyPr>
          <a:lstStyle/>
          <a:p>
            <a:pPr algn="ctr"/>
            <a:r>
              <a:rPr lang="en-US" sz="3600" kern="10" spc="720">
                <a:ln w="9525">
                  <a:solidFill>
                    <a:srgbClr val="66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Eggs</a:t>
            </a:r>
          </a:p>
        </p:txBody>
      </p:sp>
      <p:sp>
        <p:nvSpPr>
          <p:cNvPr id="60423" name="WordArt 7"/>
          <p:cNvSpPr>
            <a:spLocks noChangeArrowheads="1" noChangeShapeType="1" noTextEdit="1"/>
          </p:cNvSpPr>
          <p:nvPr/>
        </p:nvSpPr>
        <p:spPr bwMode="auto">
          <a:xfrm>
            <a:off x="3657600" y="4724400"/>
            <a:ext cx="16954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Larvae</a:t>
            </a:r>
          </a:p>
        </p:txBody>
      </p:sp>
      <p:sp>
        <p:nvSpPr>
          <p:cNvPr id="60424" name="WordArt 8"/>
          <p:cNvSpPr>
            <a:spLocks noChangeArrowheads="1" noChangeShapeType="1" noTextEdit="1"/>
          </p:cNvSpPr>
          <p:nvPr/>
        </p:nvSpPr>
        <p:spPr bwMode="auto">
          <a:xfrm>
            <a:off x="1676400" y="4038600"/>
            <a:ext cx="11334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Rest</a:t>
            </a:r>
          </a:p>
        </p:txBody>
      </p:sp>
      <p:sp>
        <p:nvSpPr>
          <p:cNvPr id="60425" name="WordArt 9"/>
          <p:cNvSpPr>
            <a:spLocks noChangeArrowheads="1" noChangeShapeType="1" noTextEdit="1"/>
          </p:cNvSpPr>
          <p:nvPr/>
        </p:nvSpPr>
        <p:spPr bwMode="auto">
          <a:xfrm>
            <a:off x="4191000" y="2667000"/>
            <a:ext cx="11620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Host</a:t>
            </a:r>
          </a:p>
        </p:txBody>
      </p:sp>
      <p:sp>
        <p:nvSpPr>
          <p:cNvPr id="60426" name="Freeform 12"/>
          <p:cNvSpPr>
            <a:spLocks/>
          </p:cNvSpPr>
          <p:nvPr/>
        </p:nvSpPr>
        <p:spPr bwMode="auto">
          <a:xfrm>
            <a:off x="5810250" y="2654300"/>
            <a:ext cx="393700" cy="485775"/>
          </a:xfrm>
          <a:custGeom>
            <a:avLst/>
            <a:gdLst>
              <a:gd name="T0" fmla="*/ 2147483647 w 248"/>
              <a:gd name="T1" fmla="*/ 2147483647 h 306"/>
              <a:gd name="T2" fmla="*/ 2147483647 w 248"/>
              <a:gd name="T3" fmla="*/ 2147483647 h 306"/>
              <a:gd name="T4" fmla="*/ 2147483647 w 248"/>
              <a:gd name="T5" fmla="*/ 2147483647 h 306"/>
              <a:gd name="T6" fmla="*/ 2147483647 w 248"/>
              <a:gd name="T7" fmla="*/ 2147483647 h 306"/>
              <a:gd name="T8" fmla="*/ 2147483647 w 248"/>
              <a:gd name="T9" fmla="*/ 2147483647 h 306"/>
              <a:gd name="T10" fmla="*/ 2147483647 w 248"/>
              <a:gd name="T11" fmla="*/ 2147483647 h 306"/>
              <a:gd name="T12" fmla="*/ 2147483647 w 248"/>
              <a:gd name="T13" fmla="*/ 2147483647 h 306"/>
              <a:gd name="T14" fmla="*/ 2147483647 w 248"/>
              <a:gd name="T15" fmla="*/ 2147483647 h 306"/>
              <a:gd name="T16" fmla="*/ 2147483647 w 248"/>
              <a:gd name="T17" fmla="*/ 2147483647 h 306"/>
              <a:gd name="T18" fmla="*/ 2147483647 w 248"/>
              <a:gd name="T19" fmla="*/ 2147483647 h 306"/>
              <a:gd name="T20" fmla="*/ 2147483647 w 248"/>
              <a:gd name="T21" fmla="*/ 0 h 306"/>
              <a:gd name="T22" fmla="*/ 2147483647 w 248"/>
              <a:gd name="T23" fmla="*/ 2147483647 h 306"/>
              <a:gd name="T24" fmla="*/ 2147483647 w 248"/>
              <a:gd name="T25" fmla="*/ 2147483647 h 306"/>
              <a:gd name="T26" fmla="*/ 2147483647 w 248"/>
              <a:gd name="T27" fmla="*/ 2147483647 h 3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8"/>
              <a:gd name="T43" fmla="*/ 0 h 306"/>
              <a:gd name="T44" fmla="*/ 248 w 248"/>
              <a:gd name="T45" fmla="*/ 306 h 3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8" h="306">
                <a:moveTo>
                  <a:pt x="44" y="33"/>
                </a:moveTo>
                <a:cubicBezTo>
                  <a:pt x="48" y="63"/>
                  <a:pt x="33" y="103"/>
                  <a:pt x="56" y="124"/>
                </a:cubicBezTo>
                <a:cubicBezTo>
                  <a:pt x="81" y="147"/>
                  <a:pt x="128" y="117"/>
                  <a:pt x="157" y="135"/>
                </a:cubicBezTo>
                <a:cubicBezTo>
                  <a:pt x="185" y="153"/>
                  <a:pt x="112" y="214"/>
                  <a:pt x="112" y="214"/>
                </a:cubicBezTo>
                <a:cubicBezTo>
                  <a:pt x="116" y="240"/>
                  <a:pt x="105" y="274"/>
                  <a:pt x="124" y="293"/>
                </a:cubicBezTo>
                <a:cubicBezTo>
                  <a:pt x="137" y="306"/>
                  <a:pt x="161" y="285"/>
                  <a:pt x="180" y="282"/>
                </a:cubicBezTo>
                <a:cubicBezTo>
                  <a:pt x="203" y="278"/>
                  <a:pt x="225" y="275"/>
                  <a:pt x="248" y="271"/>
                </a:cubicBezTo>
                <a:cubicBezTo>
                  <a:pt x="241" y="239"/>
                  <a:pt x="234" y="201"/>
                  <a:pt x="225" y="169"/>
                </a:cubicBezTo>
                <a:cubicBezTo>
                  <a:pt x="222" y="158"/>
                  <a:pt x="224" y="142"/>
                  <a:pt x="214" y="135"/>
                </a:cubicBezTo>
                <a:cubicBezTo>
                  <a:pt x="198" y="124"/>
                  <a:pt x="176" y="128"/>
                  <a:pt x="157" y="124"/>
                </a:cubicBezTo>
                <a:cubicBezTo>
                  <a:pt x="188" y="37"/>
                  <a:pt x="113" y="17"/>
                  <a:pt x="44" y="0"/>
                </a:cubicBezTo>
                <a:cubicBezTo>
                  <a:pt x="32" y="36"/>
                  <a:pt x="0" y="112"/>
                  <a:pt x="33" y="146"/>
                </a:cubicBezTo>
                <a:cubicBezTo>
                  <a:pt x="44" y="157"/>
                  <a:pt x="63" y="154"/>
                  <a:pt x="78" y="158"/>
                </a:cubicBezTo>
                <a:cubicBezTo>
                  <a:pt x="91" y="120"/>
                  <a:pt x="90" y="136"/>
                  <a:pt x="90" y="112"/>
                </a:cubicBezTo>
              </a:path>
            </a:pathLst>
          </a:custGeom>
          <a:solidFill>
            <a:srgbClr val="663300"/>
          </a:solidFill>
          <a:ln w="9525">
            <a:solidFill>
              <a:schemeClr val="tx1"/>
            </a:solidFill>
            <a:round/>
            <a:headEnd/>
            <a:tailEnd/>
          </a:ln>
        </p:spPr>
        <p:txBody>
          <a:bodyPr/>
          <a:lstStyle/>
          <a:p>
            <a:endParaRPr lang="en-US"/>
          </a:p>
        </p:txBody>
      </p:sp>
      <p:sp>
        <p:nvSpPr>
          <p:cNvPr id="60427" name="Freeform 13"/>
          <p:cNvSpPr>
            <a:spLocks/>
          </p:cNvSpPr>
          <p:nvPr/>
        </p:nvSpPr>
        <p:spPr bwMode="auto">
          <a:xfrm>
            <a:off x="6007100" y="3187700"/>
            <a:ext cx="1254125" cy="327025"/>
          </a:xfrm>
          <a:custGeom>
            <a:avLst/>
            <a:gdLst>
              <a:gd name="T0" fmla="*/ 2147483647 w 790"/>
              <a:gd name="T1" fmla="*/ 2147483647 h 206"/>
              <a:gd name="T2" fmla="*/ 0 w 790"/>
              <a:gd name="T3" fmla="*/ 2147483647 h 206"/>
              <a:gd name="T4" fmla="*/ 2147483647 w 790"/>
              <a:gd name="T5" fmla="*/ 2147483647 h 206"/>
              <a:gd name="T6" fmla="*/ 2147483647 w 790"/>
              <a:gd name="T7" fmla="*/ 2147483647 h 206"/>
              <a:gd name="T8" fmla="*/ 2147483647 w 790"/>
              <a:gd name="T9" fmla="*/ 2147483647 h 206"/>
              <a:gd name="T10" fmla="*/ 2147483647 w 790"/>
              <a:gd name="T11" fmla="*/ 2147483647 h 206"/>
              <a:gd name="T12" fmla="*/ 2147483647 w 790"/>
              <a:gd name="T13" fmla="*/ 2147483647 h 206"/>
              <a:gd name="T14" fmla="*/ 2147483647 w 790"/>
              <a:gd name="T15" fmla="*/ 2147483647 h 206"/>
              <a:gd name="T16" fmla="*/ 2147483647 w 790"/>
              <a:gd name="T17" fmla="*/ 2147483647 h 206"/>
              <a:gd name="T18" fmla="*/ 2147483647 w 790"/>
              <a:gd name="T19" fmla="*/ 2147483647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0"/>
              <a:gd name="T31" fmla="*/ 0 h 206"/>
              <a:gd name="T32" fmla="*/ 790 w 790"/>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0" h="206">
                <a:moveTo>
                  <a:pt x="90" y="81"/>
                </a:moveTo>
                <a:cubicBezTo>
                  <a:pt x="9" y="108"/>
                  <a:pt x="35" y="84"/>
                  <a:pt x="0" y="138"/>
                </a:cubicBezTo>
                <a:cubicBezTo>
                  <a:pt x="18" y="194"/>
                  <a:pt x="35" y="191"/>
                  <a:pt x="90" y="206"/>
                </a:cubicBezTo>
                <a:cubicBezTo>
                  <a:pt x="515" y="175"/>
                  <a:pt x="300" y="187"/>
                  <a:pt x="734" y="172"/>
                </a:cubicBezTo>
                <a:cubicBezTo>
                  <a:pt x="790" y="0"/>
                  <a:pt x="496" y="39"/>
                  <a:pt x="429" y="36"/>
                </a:cubicBezTo>
                <a:cubicBezTo>
                  <a:pt x="372" y="40"/>
                  <a:pt x="314" y="35"/>
                  <a:pt x="259" y="48"/>
                </a:cubicBezTo>
                <a:cubicBezTo>
                  <a:pt x="246" y="51"/>
                  <a:pt x="246" y="72"/>
                  <a:pt x="237" y="81"/>
                </a:cubicBezTo>
                <a:cubicBezTo>
                  <a:pt x="214" y="104"/>
                  <a:pt x="198" y="106"/>
                  <a:pt x="169" y="115"/>
                </a:cubicBezTo>
                <a:cubicBezTo>
                  <a:pt x="158" y="126"/>
                  <a:pt x="150" y="144"/>
                  <a:pt x="135" y="149"/>
                </a:cubicBezTo>
                <a:cubicBezTo>
                  <a:pt x="91" y="164"/>
                  <a:pt x="90" y="104"/>
                  <a:pt x="90" y="81"/>
                </a:cubicBezTo>
                <a:close/>
              </a:path>
            </a:pathLst>
          </a:custGeom>
          <a:solidFill>
            <a:srgbClr val="663300"/>
          </a:solidFill>
          <a:ln w="9525">
            <a:solidFill>
              <a:schemeClr val="tx1"/>
            </a:solidFill>
            <a:round/>
            <a:headEnd/>
            <a:tailEnd/>
          </a:ln>
        </p:spPr>
        <p:txBody>
          <a:bodyPr/>
          <a:lstStyle/>
          <a:p>
            <a:endParaRPr lang="en-US"/>
          </a:p>
        </p:txBody>
      </p:sp>
      <p:sp>
        <p:nvSpPr>
          <p:cNvPr id="60428" name="Oval 14"/>
          <p:cNvSpPr>
            <a:spLocks noChangeArrowheads="1"/>
          </p:cNvSpPr>
          <p:nvPr/>
        </p:nvSpPr>
        <p:spPr bwMode="auto">
          <a:xfrm>
            <a:off x="6553200" y="3276600"/>
            <a:ext cx="152400" cy="76200"/>
          </a:xfrm>
          <a:prstGeom prst="ellipse">
            <a:avLst/>
          </a:prstGeom>
          <a:solidFill>
            <a:schemeClr val="bg1"/>
          </a:solidFill>
          <a:ln w="9525">
            <a:solidFill>
              <a:schemeClr val="tx1"/>
            </a:solidFill>
            <a:round/>
            <a:headEnd/>
            <a:tailEnd/>
          </a:ln>
        </p:spPr>
        <p:txBody>
          <a:bodyPr wrap="none" anchor="ctr"/>
          <a:lstStyle/>
          <a:p>
            <a:endParaRPr lang="en-US" b="0"/>
          </a:p>
        </p:txBody>
      </p:sp>
      <p:sp>
        <p:nvSpPr>
          <p:cNvPr id="60429" name="Oval 15"/>
          <p:cNvSpPr>
            <a:spLocks noChangeArrowheads="1"/>
          </p:cNvSpPr>
          <p:nvPr/>
        </p:nvSpPr>
        <p:spPr bwMode="auto">
          <a:xfrm>
            <a:off x="6858000" y="3276600"/>
            <a:ext cx="152400" cy="76200"/>
          </a:xfrm>
          <a:prstGeom prst="ellipse">
            <a:avLst/>
          </a:prstGeom>
          <a:solidFill>
            <a:schemeClr val="bg1"/>
          </a:solidFill>
          <a:ln w="9525">
            <a:solidFill>
              <a:schemeClr val="tx1"/>
            </a:solidFill>
            <a:round/>
            <a:headEnd/>
            <a:tailEnd/>
          </a:ln>
        </p:spPr>
        <p:txBody>
          <a:bodyPr wrap="none" anchor="ctr"/>
          <a:lstStyle/>
          <a:p>
            <a:endParaRPr lang="en-US" b="0"/>
          </a:p>
        </p:txBody>
      </p:sp>
      <p:sp>
        <p:nvSpPr>
          <p:cNvPr id="60430" name="Oval 16"/>
          <p:cNvSpPr>
            <a:spLocks noChangeArrowheads="1"/>
          </p:cNvSpPr>
          <p:nvPr/>
        </p:nvSpPr>
        <p:spPr bwMode="auto">
          <a:xfrm>
            <a:off x="6705600" y="3352800"/>
            <a:ext cx="152400" cy="76200"/>
          </a:xfrm>
          <a:prstGeom prst="ellipse">
            <a:avLst/>
          </a:prstGeom>
          <a:solidFill>
            <a:schemeClr val="bg1"/>
          </a:solidFill>
          <a:ln w="9525">
            <a:solidFill>
              <a:schemeClr val="tx1"/>
            </a:solidFill>
            <a:round/>
            <a:headEnd/>
            <a:tailEnd/>
          </a:ln>
        </p:spPr>
        <p:txBody>
          <a:bodyPr wrap="none" anchor="ctr"/>
          <a:lstStyle/>
          <a:p>
            <a:endParaRPr lang="en-US" b="0"/>
          </a:p>
        </p:txBody>
      </p:sp>
      <p:sp>
        <p:nvSpPr>
          <p:cNvPr id="60431" name="Oval 17"/>
          <p:cNvSpPr>
            <a:spLocks noChangeArrowheads="1"/>
          </p:cNvSpPr>
          <p:nvPr/>
        </p:nvSpPr>
        <p:spPr bwMode="auto">
          <a:xfrm>
            <a:off x="6400800" y="3352800"/>
            <a:ext cx="152400" cy="76200"/>
          </a:xfrm>
          <a:prstGeom prst="ellipse">
            <a:avLst/>
          </a:prstGeom>
          <a:solidFill>
            <a:schemeClr val="bg1"/>
          </a:solidFill>
          <a:ln w="9525">
            <a:solidFill>
              <a:schemeClr val="tx1"/>
            </a:solidFill>
            <a:round/>
            <a:headEnd/>
            <a:tailEnd/>
          </a:ln>
        </p:spPr>
        <p:txBody>
          <a:bodyPr wrap="none" anchor="ctr"/>
          <a:lstStyle/>
          <a:p>
            <a:endParaRPr lang="en-US" b="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361" y="5845969"/>
            <a:ext cx="605451" cy="475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502273"/>
            <a:ext cx="12477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descr="tapeworm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52600"/>
            <a:ext cx="8686800" cy="4743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785349"/>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52693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4294967295"/>
          </p:nvPr>
        </p:nvSpPr>
        <p:spPr>
          <a:xfrm>
            <a:off x="260350" y="118268"/>
            <a:ext cx="8578850" cy="5745163"/>
          </a:xfrm>
        </p:spPr>
        <p:txBody>
          <a:bodyPr/>
          <a:lstStyle/>
          <a:p>
            <a:pPr eaLnBrk="1" hangingPunct="1"/>
            <a:r>
              <a:rPr lang="en-US" dirty="0" smtClean="0">
                <a:solidFill>
                  <a:srgbClr val="FF99FF"/>
                </a:solidFill>
              </a:rPr>
              <a:t>Which is an </a:t>
            </a:r>
            <a:r>
              <a:rPr lang="en-US" dirty="0" err="1" smtClean="0">
                <a:solidFill>
                  <a:srgbClr val="FF99FF"/>
                </a:solidFill>
              </a:rPr>
              <a:t>endoparasite</a:t>
            </a:r>
            <a:r>
              <a:rPr lang="en-US" dirty="0" smtClean="0">
                <a:solidFill>
                  <a:srgbClr val="FF99FF"/>
                </a:solidFill>
              </a:rPr>
              <a:t>, and which is an </a:t>
            </a:r>
            <a:r>
              <a:rPr lang="en-US" dirty="0" err="1" smtClean="0">
                <a:solidFill>
                  <a:srgbClr val="FF99FF"/>
                </a:solidFill>
              </a:rPr>
              <a:t>ectoparasite</a:t>
            </a:r>
            <a:r>
              <a:rPr lang="en-US" dirty="0" smtClean="0">
                <a:solidFill>
                  <a:srgbClr val="FF99FF"/>
                </a:solidFill>
              </a:rPr>
              <a:t>?</a:t>
            </a:r>
          </a:p>
        </p:txBody>
      </p:sp>
      <p:sp>
        <p:nvSpPr>
          <p:cNvPr id="343051" name="Rectangle 11"/>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a:latin typeface="Verdana" pitchFamily="34" charset="0"/>
              </a:rPr>
              <a:t>Copyright © 2010 Ryan P. Murphy</a:t>
            </a:r>
            <a:endParaRPr lang="en-US" sz="3200" b="0">
              <a:effectLst>
                <a:outerShdw blurRad="38100" dist="38100" dir="2700000" algn="tl">
                  <a:srgbClr val="336699"/>
                </a:outerShdw>
              </a:effectLst>
              <a:latin typeface="Tahoma" charset="0"/>
            </a:endParaRPr>
          </a:p>
        </p:txBody>
      </p:sp>
      <p:pic>
        <p:nvPicPr>
          <p:cNvPr id="21" name="Picture 5" descr="tick-on-skin-7448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962400" cy="5257800"/>
          </a:xfrm>
          <a:prstGeom prst="rect">
            <a:avLst/>
          </a:prstGeom>
          <a:noFill/>
          <a:ln w="76200">
            <a:solidFill>
              <a:srgbClr val="9900FF"/>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5" descr="round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19200"/>
            <a:ext cx="4571999" cy="5257800"/>
          </a:xfrm>
          <a:prstGeom prst="rect">
            <a:avLst/>
          </a:prstGeom>
          <a:noFill/>
          <a:ln w="5715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946864" y="1236921"/>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228600" y="1219200"/>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343400" y="1219200"/>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2073257"/>
            <a:ext cx="152400"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246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546462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GET</a:t>
                      </a:r>
                      <a:r>
                        <a:rPr lang="en-US" baseline="0" dirty="0" smtClean="0"/>
                        <a:t> AWAY</a:t>
                      </a:r>
                      <a:endParaRPr lang="en-US" dirty="0"/>
                    </a:p>
                  </a:txBody>
                  <a:tcPr>
                    <a:noFill/>
                  </a:tcPr>
                </a:tc>
                <a:tc>
                  <a:txBody>
                    <a:bodyPr/>
                    <a:lstStyle/>
                    <a:p>
                      <a:pPr algn="ctr"/>
                      <a:r>
                        <a:rPr lang="en-US" dirty="0" smtClean="0"/>
                        <a:t>BY</a:t>
                      </a:r>
                      <a:r>
                        <a:rPr lang="en-US" baseline="0" dirty="0" smtClean="0"/>
                        <a:t> MY SIDE</a:t>
                      </a:r>
                      <a:endParaRPr lang="en-US" dirty="0"/>
                    </a:p>
                  </a:txBody>
                  <a:tcPr>
                    <a:noFill/>
                  </a:tcPr>
                </a:tc>
                <a:tc>
                  <a:txBody>
                    <a:bodyPr/>
                    <a:lstStyle/>
                    <a:p>
                      <a:pPr algn="ctr"/>
                      <a:r>
                        <a:rPr lang="en-US" dirty="0" smtClean="0"/>
                        <a:t>STRANGE PETS</a:t>
                      </a:r>
                    </a:p>
                  </a:txBody>
                  <a:tcPr>
                    <a:noFill/>
                  </a:tcPr>
                </a:tc>
                <a:tc>
                  <a:txBody>
                    <a:bodyPr/>
                    <a:lstStyle/>
                    <a:p>
                      <a:pPr algn="ctr"/>
                      <a:r>
                        <a:rPr lang="en-US" baseline="0" dirty="0" smtClean="0"/>
                        <a:t>NOT FROM HERE</a:t>
                      </a:r>
                      <a:br>
                        <a:rPr lang="en-US" baseline="0" dirty="0" smtClean="0"/>
                      </a:br>
                      <a:endParaRPr lang="en-US" dirty="0"/>
                    </a:p>
                  </a:txBody>
                  <a:tcPr>
                    <a:noFill/>
                  </a:tcPr>
                </a:tc>
                <a:tc>
                  <a:txBody>
                    <a:bodyPr/>
                    <a:lstStyle/>
                    <a:p>
                      <a:pPr algn="ctr"/>
                      <a:r>
                        <a:rPr lang="en-US" dirty="0" smtClean="0"/>
                        <a:t>-Bonus-</a:t>
                      </a:r>
                    </a:p>
                    <a:p>
                      <a:pPr algn="ctr"/>
                      <a:r>
                        <a:rPr lang="en-US" dirty="0" smtClean="0"/>
                        <a:t>FOREIGN</a:t>
                      </a:r>
                      <a:r>
                        <a:rPr lang="en-US" baseline="0" dirty="0" smtClean="0"/>
                        <a:t> FILMS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1154391" y="237456"/>
            <a:ext cx="4434227"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52069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427376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GET</a:t>
                      </a:r>
                      <a:r>
                        <a:rPr lang="en-US" baseline="0" dirty="0" smtClean="0"/>
                        <a:t> AWAY</a:t>
                      </a:r>
                      <a:endParaRPr lang="en-US" dirty="0"/>
                    </a:p>
                  </a:txBody>
                  <a:tcPr>
                    <a:noFill/>
                  </a:tcPr>
                </a:tc>
                <a:tc>
                  <a:txBody>
                    <a:bodyPr/>
                    <a:lstStyle/>
                    <a:p>
                      <a:pPr algn="ctr"/>
                      <a:r>
                        <a:rPr lang="en-US" dirty="0" smtClean="0">
                          <a:solidFill>
                            <a:srgbClr val="9966FF"/>
                          </a:solidFill>
                        </a:rPr>
                        <a:t>BY</a:t>
                      </a:r>
                      <a:r>
                        <a:rPr lang="en-US" baseline="0" dirty="0" smtClean="0">
                          <a:solidFill>
                            <a:srgbClr val="9966FF"/>
                          </a:solidFill>
                        </a:rPr>
                        <a:t> MY SIDE</a:t>
                      </a:r>
                      <a:endParaRPr lang="en-US" dirty="0">
                        <a:solidFill>
                          <a:srgbClr val="9966FF"/>
                        </a:solidFill>
                      </a:endParaRPr>
                    </a:p>
                  </a:txBody>
                  <a:tcPr>
                    <a:noFill/>
                  </a:tcPr>
                </a:tc>
                <a:tc>
                  <a:txBody>
                    <a:bodyPr/>
                    <a:lstStyle/>
                    <a:p>
                      <a:pPr algn="ctr"/>
                      <a:r>
                        <a:rPr lang="en-US" dirty="0" smtClean="0"/>
                        <a:t>STRANGE PETS</a:t>
                      </a:r>
                    </a:p>
                  </a:txBody>
                  <a:tcPr>
                    <a:noFill/>
                  </a:tcPr>
                </a:tc>
                <a:tc>
                  <a:txBody>
                    <a:bodyPr/>
                    <a:lstStyle/>
                    <a:p>
                      <a:pPr algn="ctr"/>
                      <a:r>
                        <a:rPr lang="en-US" baseline="0" dirty="0" smtClean="0"/>
                        <a:t>NOT FROM HERE</a:t>
                      </a:r>
                      <a:br>
                        <a:rPr lang="en-US" baseline="0" dirty="0" smtClean="0"/>
                      </a:br>
                      <a:endParaRPr lang="en-US" dirty="0"/>
                    </a:p>
                  </a:txBody>
                  <a:tcPr>
                    <a:noFill/>
                  </a:tcPr>
                </a:tc>
                <a:tc>
                  <a:txBody>
                    <a:bodyPr/>
                    <a:lstStyle/>
                    <a:p>
                      <a:pPr algn="ctr"/>
                      <a:r>
                        <a:rPr lang="en-US" dirty="0" smtClean="0"/>
                        <a:t>-Bonus-</a:t>
                      </a:r>
                    </a:p>
                    <a:p>
                      <a:pPr algn="ctr"/>
                      <a:r>
                        <a:rPr lang="en-US" dirty="0" smtClean="0"/>
                        <a:t>FOREIGN</a:t>
                      </a:r>
                      <a:r>
                        <a:rPr lang="en-US" baseline="0" dirty="0" smtClean="0"/>
                        <a:t> FILMS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1154391" y="237456"/>
            <a:ext cx="4434227"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852069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152400" y="52258"/>
            <a:ext cx="8763000" cy="5821363"/>
          </a:xfrm>
        </p:spPr>
        <p:txBody>
          <a:bodyPr/>
          <a:lstStyle/>
          <a:p>
            <a:r>
              <a:rPr lang="en-US" dirty="0" smtClean="0">
                <a:solidFill>
                  <a:srgbClr val="FFFFCC"/>
                </a:solidFill>
              </a:rPr>
              <a:t>This is the name for a unique type of parasitism </a:t>
            </a:r>
            <a:r>
              <a:rPr lang="en-US" dirty="0">
                <a:solidFill>
                  <a:srgbClr val="FFFFCC"/>
                </a:solidFill>
              </a:rPr>
              <a:t>seen in birds </a:t>
            </a:r>
            <a:r>
              <a:rPr lang="en-US" dirty="0" smtClean="0">
                <a:solidFill>
                  <a:srgbClr val="FFFFCC"/>
                </a:solidFill>
              </a:rPr>
              <a:t>that </a:t>
            </a:r>
            <a:r>
              <a:rPr lang="en-US" dirty="0">
                <a:solidFill>
                  <a:srgbClr val="FFFFCC"/>
                </a:solidFill>
              </a:rPr>
              <a:t>involves the laying of eggs in the nests of other </a:t>
            </a:r>
            <a:r>
              <a:rPr lang="en-US" dirty="0" smtClean="0">
                <a:solidFill>
                  <a:srgbClr val="FFFFCC"/>
                </a:solidFill>
              </a:rPr>
              <a:t>birds.</a:t>
            </a:r>
          </a:p>
          <a:p>
            <a:pPr lvl="1"/>
            <a:r>
              <a:rPr lang="en-US" dirty="0" smtClean="0">
                <a:solidFill>
                  <a:srgbClr val="FF5050"/>
                </a:solidFill>
              </a:rPr>
              <a:t>The </a:t>
            </a:r>
            <a:r>
              <a:rPr lang="en-US" dirty="0">
                <a:solidFill>
                  <a:srgbClr val="FF5050"/>
                </a:solidFill>
              </a:rPr>
              <a:t>eggs are left under the </a:t>
            </a:r>
            <a:r>
              <a:rPr lang="en-US" dirty="0" smtClean="0">
                <a:solidFill>
                  <a:srgbClr val="FF5050"/>
                </a:solidFill>
              </a:rPr>
              <a:t>parental </a:t>
            </a:r>
            <a:r>
              <a:rPr lang="en-US" dirty="0">
                <a:solidFill>
                  <a:srgbClr val="FF5050"/>
                </a:solidFill>
              </a:rPr>
              <a:t>care of the host parents. </a:t>
            </a:r>
            <a:endParaRPr lang="en-US" dirty="0" smtClean="0">
              <a:solidFill>
                <a:srgbClr val="FF5050"/>
              </a:solidFill>
            </a:endParaRPr>
          </a:p>
        </p:txBody>
      </p:sp>
      <p:pic>
        <p:nvPicPr>
          <p:cNvPr id="168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610600" cy="3886200"/>
          </a:xfrm>
          <a:prstGeom prst="rect">
            <a:avLst/>
          </a:prstGeom>
          <a:solidFill>
            <a:srgbClr val="9900FF"/>
          </a:solidFill>
          <a:ln w="76200">
            <a:solidFill>
              <a:srgbClr val="9900FF"/>
            </a:solidFill>
            <a:miter lim="800000"/>
            <a:headEnd/>
            <a:tailEnd/>
          </a:ln>
        </p:spPr>
      </p:pic>
      <p:sp>
        <p:nvSpPr>
          <p:cNvPr id="2" name="Rectangle 1"/>
          <p:cNvSpPr/>
          <p:nvPr/>
        </p:nvSpPr>
        <p:spPr>
          <a:xfrm>
            <a:off x="304800" y="2657219"/>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78861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idx="1"/>
          </p:nvPr>
        </p:nvSpPr>
        <p:spPr>
          <a:xfrm>
            <a:off x="228600" y="152400"/>
            <a:ext cx="8686800" cy="5821363"/>
          </a:xfrm>
        </p:spPr>
        <p:txBody>
          <a:bodyPr/>
          <a:lstStyle/>
          <a:p>
            <a:pPr eaLnBrk="1" hangingPunct="1"/>
            <a:r>
              <a:rPr lang="en-US" dirty="0" smtClean="0">
                <a:solidFill>
                  <a:srgbClr val="CC9900"/>
                </a:solidFill>
              </a:rPr>
              <a:t>Name this jawless fish (Parasite)</a:t>
            </a:r>
          </a:p>
          <a:p>
            <a:pPr lvl="1" eaLnBrk="1" hangingPunct="1"/>
            <a:r>
              <a:rPr lang="en-US" dirty="0" smtClean="0">
                <a:solidFill>
                  <a:schemeClr val="accent1">
                    <a:lumMod val="20000"/>
                    <a:lumOff val="80000"/>
                  </a:schemeClr>
                </a:solidFill>
              </a:rPr>
              <a:t>They attach to fish with a sucker and bore a hole into flesh with their tongue.</a:t>
            </a:r>
          </a:p>
        </p:txBody>
      </p:sp>
      <p:pic>
        <p:nvPicPr>
          <p:cNvPr id="149507" name="Picture 5" descr="sea_lamp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686800" cy="4648200"/>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37786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a:latin typeface="Verdana" pitchFamily="34" charset="0"/>
              </a:rPr>
              <a:t>Copyright © 2010 Ryan P. Murphy</a:t>
            </a:r>
            <a:endParaRPr lang="en-US" sz="3200" b="0">
              <a:effectLst>
                <a:outerShdw blurRad="38100" dist="38100" dir="2700000" algn="tl">
                  <a:srgbClr val="336699"/>
                </a:outerShdw>
              </a:effectLst>
              <a:latin typeface="Tahoma" charset="0"/>
            </a:endParaRPr>
          </a:p>
        </p:txBody>
      </p:sp>
      <p:sp>
        <p:nvSpPr>
          <p:cNvPr id="2" name="Rectangle 1"/>
          <p:cNvSpPr/>
          <p:nvPr/>
        </p:nvSpPr>
        <p:spPr>
          <a:xfrm>
            <a:off x="233916" y="19050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CC9900"/>
                  </a:solidFill>
                  <a:prstDash val="solid"/>
                  <a:miter lim="800000"/>
                </a:ln>
                <a:solidFill>
                  <a:srgbClr val="996633"/>
                </a:solidFill>
                <a:effectLst>
                  <a:outerShdw blurRad="50800" algn="tl" rotWithShape="0">
                    <a:srgbClr val="000000"/>
                  </a:outerShdw>
                </a:effectLst>
              </a:rPr>
              <a:t>7</a:t>
            </a:r>
            <a:endParaRPr lang="en-US" b="1" cap="none" spc="0" dirty="0">
              <a:ln w="17780" cmpd="sng">
                <a:solidFill>
                  <a:srgbClr val="CC9900"/>
                </a:solidFill>
                <a:prstDash val="solid"/>
                <a:miter lim="800000"/>
              </a:ln>
              <a:solidFill>
                <a:srgbClr val="996633"/>
              </a:solidFill>
              <a:effectLst>
                <a:outerShdw blurRad="50800" algn="tl" rotWithShape="0">
                  <a:srgbClr val="000000"/>
                </a:outerShdw>
              </a:effectLst>
            </a:endParaRPr>
          </a:p>
        </p:txBody>
      </p:sp>
    </p:spTree>
    <p:extLst>
      <p:ext uri="{BB962C8B-B14F-4D97-AF65-F5344CB8AC3E}">
        <p14:creationId xmlns:p14="http://schemas.microsoft.com/office/powerpoint/2010/main" val="1333905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body" idx="1"/>
          </p:nvPr>
        </p:nvSpPr>
        <p:spPr>
          <a:xfrm>
            <a:off x="228600" y="152400"/>
            <a:ext cx="8458200" cy="5973763"/>
          </a:xfrm>
        </p:spPr>
        <p:txBody>
          <a:bodyPr/>
          <a:lstStyle/>
          <a:p>
            <a:r>
              <a:rPr lang="en-US" dirty="0" smtClean="0"/>
              <a:t>This is the type of evolution of two or more species, each adapting to changes in the other. </a:t>
            </a:r>
          </a:p>
        </p:txBody>
      </p:sp>
      <p:pic>
        <p:nvPicPr>
          <p:cNvPr id="232451" name="Picture 3" descr="http://mrbarlow.files.wordpress.com/2009/05/bee_on_fl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10600" cy="4757738"/>
          </a:xfrm>
          <a:prstGeom prst="rect">
            <a:avLst/>
          </a:prstGeom>
          <a:noFill/>
          <a:ln w="7620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772400" y="1753451"/>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63484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a:xfrm>
            <a:off x="228600" y="228600"/>
            <a:ext cx="8458200" cy="5902325"/>
          </a:xfrm>
        </p:spPr>
        <p:txBody>
          <a:bodyPr/>
          <a:lstStyle/>
          <a:p>
            <a:pPr marL="0" indent="0">
              <a:buNone/>
            </a:pPr>
            <a:r>
              <a:rPr lang="en-US" dirty="0" smtClean="0"/>
              <a:t>Which is which ecological relationship? </a:t>
            </a:r>
          </a:p>
          <a:p>
            <a:pPr marL="457200" lvl="1" indent="0">
              <a:buNone/>
            </a:pPr>
            <a:r>
              <a:rPr lang="en-US" dirty="0" smtClean="0">
                <a:solidFill>
                  <a:schemeClr val="bg1"/>
                </a:solidFill>
              </a:rPr>
              <a:t>A.) </a:t>
            </a:r>
            <a:r>
              <a:rPr lang="en-US" dirty="0" smtClean="0">
                <a:solidFill>
                  <a:srgbClr val="FF99FF"/>
                </a:solidFill>
              </a:rPr>
              <a:t>Predator/prey and parasite/host </a:t>
            </a:r>
          </a:p>
          <a:p>
            <a:pPr marL="457200" lvl="1" indent="0">
              <a:buNone/>
            </a:pPr>
            <a:r>
              <a:rPr lang="en-US" dirty="0" smtClean="0">
                <a:solidFill>
                  <a:schemeClr val="bg1"/>
                </a:solidFill>
              </a:rPr>
              <a:t>B.) </a:t>
            </a:r>
            <a:r>
              <a:rPr lang="en-US" dirty="0" smtClean="0">
                <a:solidFill>
                  <a:srgbClr val="FFCC99"/>
                </a:solidFill>
              </a:rPr>
              <a:t>Competitive species </a:t>
            </a:r>
          </a:p>
          <a:p>
            <a:pPr marL="457200" lvl="1" indent="0">
              <a:buNone/>
            </a:pPr>
            <a:r>
              <a:rPr lang="en-US" dirty="0" smtClean="0">
                <a:solidFill>
                  <a:schemeClr val="bg1"/>
                </a:solidFill>
              </a:rPr>
              <a:t>C.) </a:t>
            </a:r>
            <a:r>
              <a:rPr lang="en-US" dirty="0" smtClean="0">
                <a:solidFill>
                  <a:schemeClr val="accent1">
                    <a:lumMod val="40000"/>
                    <a:lumOff val="60000"/>
                  </a:schemeClr>
                </a:solidFill>
              </a:rPr>
              <a:t>Mutualistic species </a:t>
            </a:r>
          </a:p>
          <a:p>
            <a:pPr marL="609600" indent="-609600"/>
            <a:endParaRPr lang="en-US" dirty="0" smtClean="0"/>
          </a:p>
        </p:txBody>
      </p:sp>
      <p:pic>
        <p:nvPicPr>
          <p:cNvPr id="241667" name="Picture 3" descr="http://3.bp.blogspot.com/_EqQZrgoXvqM/Si_9he78MjI/AAAAAAAACqM/QETYDiAb-Hc/s400/Cheetah+gaz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14600"/>
            <a:ext cx="2819400" cy="40386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41668" name="Picture 4" descr="http://1.bp.blogspot.com/--W6EuGKlLxc/TtxV_XwaClI/AAAAAAAACmQ/O3aBSeU_ds8/s1600/Biochemical-coevolu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14600"/>
            <a:ext cx="2743200" cy="40386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41669" name="Picture 5" descr="http://upload.wikimedia.org/wikipedia/commons/thumb/0/01/Leafcutter_ants_transporting_leaves.jpg/180px-Leafcutter_ants_transporting_leav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4600"/>
            <a:ext cx="2590800" cy="4038600"/>
          </a:xfrm>
          <a:prstGeom prst="rect">
            <a:avLst/>
          </a:prstGeom>
          <a:noFill/>
          <a:ln w="5715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41671" name="Picture 7" descr="http://schaechter.asmblog.org/.a/6a00d8341c5e1453ef0120a7d5aa9b970b-30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105400"/>
            <a:ext cx="1600200" cy="1327753"/>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41673" name="Picture 9" descr="http://www.uiowa.edu/~cemrf/archive/sem/large/Leaf-Cutting-Ant-Fungus.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5501" y="5462476"/>
            <a:ext cx="772932" cy="61359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01000" y="152400"/>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228600" y="2514600"/>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048000" y="2515451"/>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6019800" y="2517154"/>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47202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490567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GET</a:t>
                      </a:r>
                      <a:r>
                        <a:rPr lang="en-US" baseline="0" dirty="0" smtClean="0"/>
                        <a:t> OFF ME</a:t>
                      </a:r>
                      <a:endParaRPr lang="en-US" dirty="0"/>
                    </a:p>
                  </a:txBody>
                  <a:tcPr>
                    <a:noFill/>
                  </a:tcPr>
                </a:tc>
                <a:tc>
                  <a:txBody>
                    <a:bodyPr/>
                    <a:lstStyle/>
                    <a:p>
                      <a:pPr algn="ctr"/>
                      <a:r>
                        <a:rPr lang="en-US" dirty="0" smtClean="0"/>
                        <a:t>BY</a:t>
                      </a:r>
                      <a:r>
                        <a:rPr lang="en-US" baseline="0" dirty="0" smtClean="0"/>
                        <a:t> MY SIDE</a:t>
                      </a:r>
                      <a:endParaRPr lang="en-US" dirty="0"/>
                    </a:p>
                  </a:txBody>
                  <a:tcPr>
                    <a:noFill/>
                  </a:tcPr>
                </a:tc>
                <a:tc>
                  <a:txBody>
                    <a:bodyPr/>
                    <a:lstStyle/>
                    <a:p>
                      <a:pPr algn="ctr"/>
                      <a:r>
                        <a:rPr lang="en-US" dirty="0" smtClean="0"/>
                        <a:t>STRANGE PETS</a:t>
                      </a:r>
                    </a:p>
                  </a:txBody>
                  <a:tcPr>
                    <a:noFill/>
                  </a:tcPr>
                </a:tc>
                <a:tc>
                  <a:txBody>
                    <a:bodyPr/>
                    <a:lstStyle/>
                    <a:p>
                      <a:pPr algn="ctr"/>
                      <a:r>
                        <a:rPr lang="en-US" baseline="0" dirty="0" smtClean="0"/>
                        <a:t>NOT FROM HERE</a:t>
                      </a:r>
                      <a:br>
                        <a:rPr lang="en-US" baseline="0" dirty="0" smtClean="0"/>
                      </a:br>
                      <a:endParaRPr lang="en-US" dirty="0"/>
                    </a:p>
                  </a:txBody>
                  <a:tcPr>
                    <a:noFill/>
                  </a:tcPr>
                </a:tc>
                <a:tc>
                  <a:txBody>
                    <a:bodyPr/>
                    <a:lstStyle/>
                    <a:p>
                      <a:pPr algn="ctr"/>
                      <a:r>
                        <a:rPr lang="en-US" dirty="0" smtClean="0"/>
                        <a:t>-Bonus-</a:t>
                      </a:r>
                    </a:p>
                    <a:p>
                      <a:pPr algn="ctr"/>
                      <a:r>
                        <a:rPr lang="en-US" dirty="0" smtClean="0"/>
                        <a:t>FOREIGN</a:t>
                      </a:r>
                      <a:r>
                        <a:rPr lang="en-US" baseline="0" dirty="0" smtClean="0"/>
                        <a:t> FILMS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381000" y="237455"/>
            <a:ext cx="6857968"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III, IV 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280942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04800"/>
            <a:ext cx="8305800" cy="5821363"/>
          </a:xfrm>
        </p:spPr>
        <p:txBody>
          <a:bodyPr/>
          <a:lstStyle/>
          <a:p>
            <a:pPr>
              <a:defRPr/>
            </a:pPr>
            <a:r>
              <a:rPr lang="en-US" dirty="0" smtClean="0"/>
              <a:t>This is the type of mutualism where both species help feed each other.  </a:t>
            </a:r>
          </a:p>
          <a:p>
            <a:pPr lvl="1">
              <a:defRPr/>
            </a:pPr>
            <a:r>
              <a:rPr lang="en-US" dirty="0" smtClean="0"/>
              <a:t>Usually nutrient related.</a:t>
            </a:r>
          </a:p>
          <a:p>
            <a:pPr>
              <a:defRPr/>
            </a:pPr>
            <a:endParaRPr lang="en-US" dirty="0" smtClean="0"/>
          </a:p>
        </p:txBody>
      </p:sp>
      <p:pic>
        <p:nvPicPr>
          <p:cNvPr id="279555" name="Content Placeholder 3" descr="entomology_tour_3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42672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9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343400" cy="449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129326" y="19812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34289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8067500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GET</a:t>
                      </a:r>
                      <a:r>
                        <a:rPr lang="en-US" baseline="0" dirty="0" smtClean="0"/>
                        <a:t> AWAY</a:t>
                      </a:r>
                      <a:endParaRPr lang="en-US" dirty="0"/>
                    </a:p>
                  </a:txBody>
                  <a:tcPr>
                    <a:noFill/>
                  </a:tcPr>
                </a:tc>
                <a:tc>
                  <a:txBody>
                    <a:bodyPr/>
                    <a:lstStyle/>
                    <a:p>
                      <a:pPr algn="ctr"/>
                      <a:r>
                        <a:rPr lang="en-US" dirty="0" smtClean="0"/>
                        <a:t>BY</a:t>
                      </a:r>
                      <a:r>
                        <a:rPr lang="en-US" baseline="0" dirty="0" smtClean="0"/>
                        <a:t> MY SIDE</a:t>
                      </a:r>
                      <a:endParaRPr lang="en-US" dirty="0"/>
                    </a:p>
                  </a:txBody>
                  <a:tcPr>
                    <a:noFill/>
                  </a:tcPr>
                </a:tc>
                <a:tc>
                  <a:txBody>
                    <a:bodyPr/>
                    <a:lstStyle/>
                    <a:p>
                      <a:pPr algn="ctr"/>
                      <a:r>
                        <a:rPr lang="en-US" dirty="0" smtClean="0"/>
                        <a:t>STRANGE PETS</a:t>
                      </a:r>
                    </a:p>
                  </a:txBody>
                  <a:tcPr>
                    <a:noFill/>
                  </a:tcPr>
                </a:tc>
                <a:tc>
                  <a:txBody>
                    <a:bodyPr/>
                    <a:lstStyle/>
                    <a:p>
                      <a:pPr algn="ctr"/>
                      <a:r>
                        <a:rPr lang="en-US" baseline="0" dirty="0" smtClean="0"/>
                        <a:t>NOT FROM HERE</a:t>
                      </a:r>
                      <a:br>
                        <a:rPr lang="en-US" baseline="0" dirty="0" smtClean="0"/>
                      </a:br>
                      <a:endParaRPr lang="en-US" dirty="0"/>
                    </a:p>
                  </a:txBody>
                  <a:tcPr>
                    <a:noFill/>
                  </a:tcPr>
                </a:tc>
                <a:tc>
                  <a:txBody>
                    <a:bodyPr/>
                    <a:lstStyle/>
                    <a:p>
                      <a:pPr algn="ctr"/>
                      <a:r>
                        <a:rPr lang="en-US" dirty="0" smtClean="0"/>
                        <a:t>-Bonus-</a:t>
                      </a:r>
                    </a:p>
                    <a:p>
                      <a:pPr algn="ctr"/>
                      <a:r>
                        <a:rPr lang="en-US" dirty="0" smtClean="0"/>
                        <a:t>FOREIGN</a:t>
                      </a:r>
                      <a:r>
                        <a:rPr lang="en-US" baseline="0" dirty="0" smtClean="0"/>
                        <a:t> FILMS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1154391" y="237456"/>
            <a:ext cx="4434227"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210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0698865"/>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GET</a:t>
                      </a:r>
                      <a:r>
                        <a:rPr lang="en-US" baseline="0" dirty="0" smtClean="0"/>
                        <a:t> AWAY</a:t>
                      </a:r>
                      <a:endParaRPr lang="en-US" dirty="0"/>
                    </a:p>
                  </a:txBody>
                  <a:tcPr>
                    <a:noFill/>
                  </a:tcPr>
                </a:tc>
                <a:tc>
                  <a:txBody>
                    <a:bodyPr/>
                    <a:lstStyle/>
                    <a:p>
                      <a:pPr algn="ctr"/>
                      <a:r>
                        <a:rPr lang="en-US" dirty="0" smtClean="0"/>
                        <a:t>BY</a:t>
                      </a:r>
                      <a:r>
                        <a:rPr lang="en-US" baseline="0" dirty="0" smtClean="0"/>
                        <a:t> MY SIDE</a:t>
                      </a:r>
                      <a:endParaRPr lang="en-US" dirty="0"/>
                    </a:p>
                  </a:txBody>
                  <a:tcPr>
                    <a:noFill/>
                  </a:tcPr>
                </a:tc>
                <a:tc>
                  <a:txBody>
                    <a:bodyPr/>
                    <a:lstStyle/>
                    <a:p>
                      <a:pPr algn="ctr"/>
                      <a:r>
                        <a:rPr lang="en-US" dirty="0" smtClean="0">
                          <a:solidFill>
                            <a:srgbClr val="FFCC99"/>
                          </a:solidFill>
                        </a:rPr>
                        <a:t>STRANGE PETS</a:t>
                      </a:r>
                    </a:p>
                  </a:txBody>
                  <a:tcPr>
                    <a:noFill/>
                  </a:tcPr>
                </a:tc>
                <a:tc>
                  <a:txBody>
                    <a:bodyPr/>
                    <a:lstStyle/>
                    <a:p>
                      <a:pPr algn="ctr"/>
                      <a:r>
                        <a:rPr lang="en-US" baseline="0" dirty="0" smtClean="0"/>
                        <a:t>NOT FROM HERE</a:t>
                      </a:r>
                      <a:br>
                        <a:rPr lang="en-US" baseline="0" dirty="0" smtClean="0"/>
                      </a:br>
                      <a:endParaRPr lang="en-US" dirty="0"/>
                    </a:p>
                  </a:txBody>
                  <a:tcPr>
                    <a:noFill/>
                  </a:tcPr>
                </a:tc>
                <a:tc>
                  <a:txBody>
                    <a:bodyPr/>
                    <a:lstStyle/>
                    <a:p>
                      <a:pPr algn="ctr"/>
                      <a:r>
                        <a:rPr lang="en-US" dirty="0" smtClean="0"/>
                        <a:t>-Bonus-</a:t>
                      </a:r>
                    </a:p>
                    <a:p>
                      <a:pPr algn="ctr"/>
                      <a:r>
                        <a:rPr lang="en-US" dirty="0" smtClean="0"/>
                        <a:t>FOREIGN</a:t>
                      </a:r>
                      <a:r>
                        <a:rPr lang="en-US" baseline="0" dirty="0" smtClean="0"/>
                        <a:t> FILMS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1154391" y="237456"/>
            <a:ext cx="4434227"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210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1091" name="Rectangle 3"/>
          <p:cNvSpPr>
            <a:spLocks noGrp="1" noChangeArrowheads="1"/>
          </p:cNvSpPr>
          <p:nvPr>
            <p:ph type="body" idx="1"/>
          </p:nvPr>
        </p:nvSpPr>
        <p:spPr>
          <a:xfrm>
            <a:off x="76200" y="76200"/>
            <a:ext cx="8839200" cy="5978525"/>
          </a:xfrm>
        </p:spPr>
        <p:txBody>
          <a:bodyPr/>
          <a:lstStyle/>
          <a:p>
            <a:pPr eaLnBrk="1" hangingPunct="1">
              <a:defRPr/>
            </a:pPr>
            <a:r>
              <a:rPr lang="en-US" dirty="0" smtClean="0">
                <a:solidFill>
                  <a:srgbClr val="FF5050"/>
                </a:solidFill>
              </a:rPr>
              <a:t>This is the type of mutualism where one species protects the other and gets some benefits for its help.</a:t>
            </a:r>
          </a:p>
        </p:txBody>
      </p:sp>
      <p:sp>
        <p:nvSpPr>
          <p:cNvPr id="4014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a:latin typeface="Verdana" pitchFamily="34" charset="0"/>
              </a:rPr>
              <a:t>Copyright © 2010 Ryan P. Murphy</a:t>
            </a:r>
            <a:endParaRPr lang="en-US" sz="3200" b="0">
              <a:effectLst>
                <a:outerShdw blurRad="38100" dist="38100" dir="2700000" algn="tl">
                  <a:srgbClr val="000000"/>
                </a:outerShdw>
              </a:effectLst>
              <a:latin typeface="Tahoma" charset="0"/>
            </a:endParaRPr>
          </a:p>
        </p:txBody>
      </p:sp>
      <p:pic>
        <p:nvPicPr>
          <p:cNvPr id="5" name="Picture 3" descr="fd6d7496a4c11a43baa2c8919a07cf8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34400" cy="4876800"/>
          </a:xfrm>
          <a:prstGeom prst="rect">
            <a:avLst/>
          </a:prstGeom>
          <a:noFill/>
          <a:ln w="57150">
            <a:solidFill>
              <a:srgbClr val="99FF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7526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812979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1091" name="Rectangle 3"/>
          <p:cNvSpPr>
            <a:spLocks noGrp="1" noChangeArrowheads="1"/>
          </p:cNvSpPr>
          <p:nvPr>
            <p:ph type="body" idx="1"/>
          </p:nvPr>
        </p:nvSpPr>
        <p:spPr>
          <a:xfrm>
            <a:off x="76200" y="76200"/>
            <a:ext cx="8839200" cy="5978525"/>
          </a:xfrm>
        </p:spPr>
        <p:txBody>
          <a:bodyPr/>
          <a:lstStyle/>
          <a:p>
            <a:pPr eaLnBrk="1" hangingPunct="1">
              <a:defRPr/>
            </a:pPr>
            <a:r>
              <a:rPr lang="en-US" dirty="0" smtClean="0">
                <a:solidFill>
                  <a:srgbClr val="669900"/>
                </a:solidFill>
              </a:rPr>
              <a:t>This is the type of mutualism where one species gets </a:t>
            </a:r>
            <a:r>
              <a:rPr lang="en-US" dirty="0">
                <a:solidFill>
                  <a:srgbClr val="669900"/>
                </a:solidFill>
              </a:rPr>
              <a:t>food and shelter, the other has parasites removed.</a:t>
            </a:r>
          </a:p>
          <a:p>
            <a:pPr eaLnBrk="1" hangingPunct="1">
              <a:defRPr/>
            </a:pPr>
            <a:endParaRPr lang="en-US" dirty="0" smtClean="0">
              <a:solidFill>
                <a:srgbClr val="FF5050"/>
              </a:solidFill>
            </a:endParaRPr>
          </a:p>
        </p:txBody>
      </p:sp>
      <p:sp>
        <p:nvSpPr>
          <p:cNvPr id="4014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a:latin typeface="Verdana" pitchFamily="34" charset="0"/>
              </a:rPr>
              <a:t>Copyright © 2010 Ryan P. Murphy</a:t>
            </a:r>
            <a:endParaRPr lang="en-US" sz="3200" b="0">
              <a:effectLst>
                <a:outerShdw blurRad="38100" dist="38100" dir="2700000" algn="tl">
                  <a:srgbClr val="000000"/>
                </a:outerShdw>
              </a:effectLst>
              <a:latin typeface="Tahoma" charset="0"/>
            </a:endParaRPr>
          </a:p>
        </p:txBody>
      </p:sp>
      <p:pic>
        <p:nvPicPr>
          <p:cNvPr id="6" name="Rectangl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648200"/>
          </a:xfrm>
          <a:prstGeom prst="rect">
            <a:avLst/>
          </a:prstGeom>
          <a:noFill/>
          <a:ln w="76200">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010596" y="1841205"/>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72026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1091" name="Rectangle 3"/>
          <p:cNvSpPr>
            <a:spLocks noGrp="1" noChangeArrowheads="1"/>
          </p:cNvSpPr>
          <p:nvPr>
            <p:ph type="body" idx="1"/>
          </p:nvPr>
        </p:nvSpPr>
        <p:spPr>
          <a:xfrm>
            <a:off x="76200" y="76200"/>
            <a:ext cx="8839200" cy="5978525"/>
          </a:xfrm>
        </p:spPr>
        <p:txBody>
          <a:bodyPr/>
          <a:lstStyle/>
          <a:p>
            <a:pPr eaLnBrk="1" hangingPunct="1">
              <a:defRPr/>
            </a:pPr>
            <a:r>
              <a:rPr lang="en-US" dirty="0" smtClean="0">
                <a:solidFill>
                  <a:srgbClr val="FFFFCC"/>
                </a:solidFill>
              </a:rPr>
              <a:t>This is the type of mutualism where one </a:t>
            </a:r>
            <a:r>
              <a:rPr lang="en-US" dirty="0">
                <a:solidFill>
                  <a:srgbClr val="FFFFCC"/>
                </a:solidFill>
              </a:rPr>
              <a:t>species receives food in exchange for moving the pollen or seeds of its partner. </a:t>
            </a:r>
            <a:endParaRPr lang="en-US" dirty="0" smtClean="0">
              <a:solidFill>
                <a:srgbClr val="FFFFCC"/>
              </a:solidFill>
            </a:endParaRPr>
          </a:p>
        </p:txBody>
      </p:sp>
      <p:sp>
        <p:nvSpPr>
          <p:cNvPr id="4014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a:latin typeface="Verdana" pitchFamily="34" charset="0"/>
              </a:rPr>
              <a:t>Copyright © 2010 Ryan P. Murphy</a:t>
            </a:r>
            <a:endParaRPr lang="en-US" sz="3200" b="0">
              <a:effectLst>
                <a:outerShdw blurRad="38100" dist="38100" dir="2700000" algn="tl">
                  <a:srgbClr val="000000"/>
                </a:outerShdw>
              </a:effectLst>
              <a:latin typeface="Tahoma" charset="0"/>
            </a:endParaRPr>
          </a:p>
        </p:txBody>
      </p:sp>
      <p:pic>
        <p:nvPicPr>
          <p:cNvPr id="7" name="Picture 4" descr="pseudomasaris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9688"/>
            <a:ext cx="8610600" cy="4717312"/>
          </a:xfrm>
          <a:prstGeom prst="rect">
            <a:avLst/>
          </a:prstGeom>
          <a:noFill/>
          <a:ln w="7620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010596" y="1759688"/>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62252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220686" y="647700"/>
            <a:ext cx="2133600" cy="838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7" name="Rectangle 6"/>
          <p:cNvSpPr/>
          <p:nvPr/>
        </p:nvSpPr>
        <p:spPr bwMode="auto">
          <a:xfrm>
            <a:off x="4343400" y="647700"/>
            <a:ext cx="2133600" cy="838200"/>
          </a:xfrm>
          <a:prstGeom prst="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6477000" y="647700"/>
            <a:ext cx="2133600" cy="838200"/>
          </a:xfrm>
          <a:prstGeom prst="rect">
            <a:avLst/>
          </a:prstGeom>
          <a:solidFill>
            <a:srgbClr val="66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2220686" y="1485900"/>
            <a:ext cx="2122714" cy="838200"/>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4354286" y="1485900"/>
            <a:ext cx="2133600" cy="838200"/>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6477000" y="1485900"/>
            <a:ext cx="2133600" cy="838200"/>
          </a:xfrm>
          <a:prstGeom prst="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2" name="Rectangle 11"/>
          <p:cNvSpPr/>
          <p:nvPr/>
        </p:nvSpPr>
        <p:spPr bwMode="auto">
          <a:xfrm>
            <a:off x="2220686" y="2313214"/>
            <a:ext cx="2133600" cy="849086"/>
          </a:xfrm>
          <a:prstGeom prst="rect">
            <a:avLst/>
          </a:prstGeom>
          <a:solidFill>
            <a:schemeClr val="tx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3" name="Rectangle 12"/>
          <p:cNvSpPr/>
          <p:nvPr/>
        </p:nvSpPr>
        <p:spPr bwMode="auto">
          <a:xfrm>
            <a:off x="4354286" y="2313214"/>
            <a:ext cx="2133600" cy="849086"/>
          </a:xfrm>
          <a:prstGeom prst="rect">
            <a:avLst/>
          </a:prstGeom>
          <a:solidFill>
            <a:schemeClr val="tx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4" name="Rectangle 13"/>
          <p:cNvSpPr/>
          <p:nvPr/>
        </p:nvSpPr>
        <p:spPr bwMode="auto">
          <a:xfrm>
            <a:off x="6487886" y="2324100"/>
            <a:ext cx="2133600" cy="8382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800" b="0" i="0" u="none" strike="noStrike" cap="none" normalizeH="0" baseline="0" smtClean="0">
              <a:ln>
                <a:noFill/>
              </a:ln>
              <a:solidFill>
                <a:schemeClr val="tx1"/>
              </a:solidFill>
              <a:effectLst/>
              <a:latin typeface="Tahoma" pitchFamily="34" charset="0"/>
            </a:endParaRPr>
          </a:p>
        </p:txBody>
      </p:sp>
      <p:sp>
        <p:nvSpPr>
          <p:cNvPr id="15" name="Rectangle 14"/>
          <p:cNvSpPr/>
          <p:nvPr/>
        </p:nvSpPr>
        <p:spPr>
          <a:xfrm>
            <a:off x="700641" y="457200"/>
            <a:ext cx="752129"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ectangle 15"/>
          <p:cNvSpPr/>
          <p:nvPr/>
        </p:nvSpPr>
        <p:spPr>
          <a:xfrm>
            <a:off x="858536" y="2334986"/>
            <a:ext cx="436337" cy="923330"/>
          </a:xfrm>
          <a:prstGeom prst="rect">
            <a:avLst/>
          </a:prstGeom>
          <a:noFill/>
        </p:spPr>
        <p:txBody>
          <a:bodyPr wrap="none" lIns="91440" tIns="45720" rIns="91440" bIns="45720">
            <a:spAutoFit/>
          </a:bodyPr>
          <a:lstStyle/>
          <a:p>
            <a:pPr algn="ctr">
              <a:buNone/>
            </a:pPr>
            <a:r>
              <a:rPr lang="en-US"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Rectangle 16"/>
          <p:cNvSpPr/>
          <p:nvPr/>
        </p:nvSpPr>
        <p:spPr>
          <a:xfrm>
            <a:off x="7500257" y="3603628"/>
            <a:ext cx="752129"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8" name="Rectangle 17"/>
          <p:cNvSpPr/>
          <p:nvPr/>
        </p:nvSpPr>
        <p:spPr>
          <a:xfrm>
            <a:off x="2690243" y="3505200"/>
            <a:ext cx="436337" cy="923330"/>
          </a:xfrm>
          <a:prstGeom prst="rect">
            <a:avLst/>
          </a:prstGeom>
          <a:noFill/>
        </p:spPr>
        <p:txBody>
          <a:bodyPr wrap="none" lIns="91440" tIns="45720" rIns="91440" bIns="45720">
            <a:spAutoFit/>
          </a:bodyPr>
          <a:lstStyle/>
          <a:p>
            <a:pPr algn="ctr">
              <a:buNone/>
            </a:pPr>
            <a:r>
              <a:rPr lang="en-US"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2380827" y="835967"/>
            <a:ext cx="1813317" cy="461665"/>
          </a:xfrm>
          <a:prstGeom prst="rect">
            <a:avLst/>
          </a:prstGeom>
          <a:noFill/>
        </p:spPr>
        <p:txBody>
          <a:bodyPr wrap="none" lIns="91440" tIns="45720" rIns="91440" bIns="45720">
            <a:spAutoFit/>
          </a:bodyPr>
          <a:lstStyle/>
          <a:p>
            <a:pPr algn="ctr">
              <a:buNone/>
            </a:pPr>
            <a:r>
              <a:rPr lang="en-US" sz="2400" b="1" cap="none" spc="0" dirty="0" smtClean="0">
                <a:ln w="17780" cmpd="sng">
                  <a:solidFill>
                    <a:sysClr val="windowText" lastClr="000000"/>
                  </a:solidFill>
                  <a:prstDash val="solid"/>
                  <a:miter lim="800000"/>
                </a:ln>
                <a:solidFill>
                  <a:srgbClr val="FF0000"/>
                </a:solidFill>
                <a:effectLst>
                  <a:outerShdw blurRad="50800" algn="tl" rotWithShape="0">
                    <a:srgbClr val="000000"/>
                  </a:outerShdw>
                </a:effectLst>
              </a:rPr>
              <a:t>Parasitism</a:t>
            </a:r>
            <a:endParaRPr lang="en-US" sz="2400" b="1" cap="none" spc="0" dirty="0">
              <a:ln w="17780" cmpd="sng">
                <a:solidFill>
                  <a:sysClr val="windowText" lastClr="000000"/>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5323114" y="2490282"/>
            <a:ext cx="4572000" cy="461665"/>
          </a:xfrm>
          <a:prstGeom prst="rect">
            <a:avLst/>
          </a:prstGeom>
        </p:spPr>
        <p:txBody>
          <a:bodyPr>
            <a:spAutoFit/>
          </a:bodyPr>
          <a:lstStyle/>
          <a:p>
            <a:pPr algn="ctr">
              <a:buNone/>
            </a:pPr>
            <a:r>
              <a:rPr lang="en-US" sz="2400" dirty="0">
                <a:ln w="17780" cmpd="sng">
                  <a:solidFill>
                    <a:sysClr val="windowText" lastClr="000000"/>
                  </a:solidFill>
                  <a:prstDash val="solid"/>
                  <a:miter lim="800000"/>
                </a:ln>
                <a:solidFill>
                  <a:srgbClr val="FF0000"/>
                </a:solidFill>
                <a:effectLst>
                  <a:outerShdw blurRad="50800" algn="tl" rotWithShape="0">
                    <a:srgbClr val="000000"/>
                  </a:outerShdw>
                </a:effectLst>
              </a:rPr>
              <a:t>Parasitism</a:t>
            </a:r>
          </a:p>
        </p:txBody>
      </p:sp>
      <p:sp>
        <p:nvSpPr>
          <p:cNvPr id="4" name="Rectangle 3"/>
          <p:cNvSpPr/>
          <p:nvPr/>
        </p:nvSpPr>
        <p:spPr>
          <a:xfrm>
            <a:off x="4354286" y="866745"/>
            <a:ext cx="2137124" cy="400110"/>
          </a:xfrm>
          <a:prstGeom prst="rect">
            <a:avLst/>
          </a:prstGeom>
          <a:noFill/>
        </p:spPr>
        <p:txBody>
          <a:bodyPr wrap="none" lIns="91440" tIns="45720" rIns="91440" bIns="45720">
            <a:spAutoFit/>
          </a:bodyPr>
          <a:lstStyle/>
          <a:p>
            <a:pPr algn="ctr">
              <a:buNone/>
            </a:pPr>
            <a:r>
              <a:rPr lang="en-US" sz="2000" b="1" cap="none" spc="0" dirty="0" smtClean="0">
                <a:ln w="6350" cmpd="sng">
                  <a:solidFill>
                    <a:sysClr val="windowText" lastClr="000000"/>
                  </a:solidFill>
                  <a:prstDash val="solid"/>
                  <a:miter lim="800000"/>
                </a:ln>
                <a:solidFill>
                  <a:srgbClr val="FFCCCC"/>
                </a:solidFill>
                <a:effectLst>
                  <a:outerShdw blurRad="50800" algn="tl" rotWithShape="0">
                    <a:srgbClr val="000000"/>
                  </a:outerShdw>
                </a:effectLst>
              </a:rPr>
              <a:t>Commensalism</a:t>
            </a:r>
            <a:endParaRPr lang="en-US" sz="2000" b="1" cap="none" spc="0" dirty="0">
              <a:ln w="6350" cmpd="sng">
                <a:solidFill>
                  <a:sysClr val="windowText" lastClr="000000"/>
                </a:solidFill>
                <a:prstDash val="solid"/>
                <a:miter lim="800000"/>
              </a:ln>
              <a:solidFill>
                <a:srgbClr val="FFCCCC"/>
              </a:solidFill>
              <a:effectLst>
                <a:outerShdw blurRad="50800" algn="tl" rotWithShape="0">
                  <a:srgbClr val="000000"/>
                </a:outerShdw>
              </a:effectLst>
            </a:endParaRPr>
          </a:p>
        </p:txBody>
      </p:sp>
      <p:sp>
        <p:nvSpPr>
          <p:cNvPr id="5" name="Rectangle 4"/>
          <p:cNvSpPr/>
          <p:nvPr/>
        </p:nvSpPr>
        <p:spPr>
          <a:xfrm>
            <a:off x="5293981" y="1704945"/>
            <a:ext cx="4572000" cy="400110"/>
          </a:xfrm>
          <a:prstGeom prst="rect">
            <a:avLst/>
          </a:prstGeom>
        </p:spPr>
        <p:txBody>
          <a:bodyPr>
            <a:spAutoFit/>
          </a:bodyPr>
          <a:lstStyle/>
          <a:p>
            <a:pPr algn="ctr">
              <a:buNone/>
            </a:pPr>
            <a:r>
              <a:rPr lang="en-US" sz="2000" dirty="0">
                <a:ln w="3175" cmpd="sng">
                  <a:solidFill>
                    <a:sysClr val="windowText" lastClr="000000"/>
                  </a:solidFill>
                  <a:prstDash val="solid"/>
                  <a:miter lim="800000"/>
                </a:ln>
                <a:solidFill>
                  <a:srgbClr val="FFCCCC"/>
                </a:solidFill>
                <a:effectLst>
                  <a:outerShdw blurRad="50800" algn="tl" rotWithShape="0">
                    <a:srgbClr val="000000"/>
                  </a:outerShdw>
                </a:effectLst>
              </a:rPr>
              <a:t>Commensalism</a:t>
            </a:r>
          </a:p>
        </p:txBody>
      </p:sp>
      <p:sp>
        <p:nvSpPr>
          <p:cNvPr id="21" name="Rectangle 20"/>
          <p:cNvSpPr/>
          <p:nvPr/>
        </p:nvSpPr>
        <p:spPr>
          <a:xfrm>
            <a:off x="6526711" y="805189"/>
            <a:ext cx="2073003" cy="523220"/>
          </a:xfrm>
          <a:prstGeom prst="rect">
            <a:avLst/>
          </a:prstGeom>
          <a:noFill/>
        </p:spPr>
        <p:txBody>
          <a:bodyPr wrap="none" lIns="91440" tIns="45720" rIns="91440" bIns="45720">
            <a:spAutoFit/>
          </a:bodyPr>
          <a:lstStyle/>
          <a:p>
            <a:pPr algn="ctr">
              <a:buNone/>
            </a:pPr>
            <a:r>
              <a:rPr lang="en-US" sz="2800" b="1" cap="none" spc="0" dirty="0" smtClean="0">
                <a:ln w="17780" cmpd="sng">
                  <a:solidFill>
                    <a:sysClr val="windowText" lastClr="000000"/>
                  </a:solidFill>
                  <a:prstDash val="solid"/>
                  <a:miter lim="800000"/>
                </a:ln>
                <a:solidFill>
                  <a:srgbClr val="66FF99"/>
                </a:solidFill>
                <a:effectLst>
                  <a:outerShdw blurRad="50800" algn="tl" rotWithShape="0">
                    <a:srgbClr val="000000"/>
                  </a:outerShdw>
                </a:effectLst>
              </a:rPr>
              <a:t>Mutualism</a:t>
            </a:r>
            <a:endParaRPr lang="en-US" sz="2800" b="1" cap="none" spc="0" dirty="0">
              <a:ln w="17780" cmpd="sng">
                <a:solidFill>
                  <a:sysClr val="windowText" lastClr="000000"/>
                </a:solidFill>
                <a:prstDash val="solid"/>
                <a:miter lim="800000"/>
              </a:ln>
              <a:solidFill>
                <a:srgbClr val="66FF99"/>
              </a:solidFill>
              <a:effectLst>
                <a:outerShdw blurRad="50800" algn="tl" rotWithShape="0">
                  <a:srgbClr val="000000"/>
                </a:outerShdw>
              </a:effectLst>
            </a:endParaRPr>
          </a:p>
        </p:txBody>
      </p:sp>
      <p:sp>
        <p:nvSpPr>
          <p:cNvPr id="22" name="TextBox 21"/>
          <p:cNvSpPr txBox="1"/>
          <p:nvPr/>
        </p:nvSpPr>
        <p:spPr>
          <a:xfrm>
            <a:off x="2514600" y="1704945"/>
            <a:ext cx="1524000" cy="461665"/>
          </a:xfrm>
          <a:prstGeom prst="rect">
            <a:avLst/>
          </a:prstGeom>
          <a:noFill/>
        </p:spPr>
        <p:txBody>
          <a:bodyPr wrap="square" rtlCol="0">
            <a:spAutoFit/>
          </a:bodyPr>
          <a:lstStyle/>
          <a:p>
            <a:pPr algn="ctr">
              <a:buNone/>
            </a:pPr>
            <a:r>
              <a:rPr lang="en-US" sz="2400" dirty="0" smtClean="0">
                <a:solidFill>
                  <a:schemeClr val="bg1"/>
                </a:solidFill>
              </a:rPr>
              <a:t>Neutral</a:t>
            </a:r>
            <a:endParaRPr lang="en-US" sz="2400" dirty="0">
              <a:solidFill>
                <a:schemeClr val="bg1"/>
              </a:solidFill>
            </a:endParaRPr>
          </a:p>
        </p:txBody>
      </p:sp>
      <p:sp>
        <p:nvSpPr>
          <p:cNvPr id="23" name="TextBox 22"/>
          <p:cNvSpPr txBox="1"/>
          <p:nvPr/>
        </p:nvSpPr>
        <p:spPr>
          <a:xfrm>
            <a:off x="4495800" y="1704945"/>
            <a:ext cx="1828800" cy="461665"/>
          </a:xfrm>
          <a:prstGeom prst="rect">
            <a:avLst/>
          </a:prstGeom>
          <a:noFill/>
        </p:spPr>
        <p:txBody>
          <a:bodyPr wrap="square" rtlCol="0">
            <a:spAutoFit/>
          </a:bodyPr>
          <a:lstStyle/>
          <a:p>
            <a:pPr algn="ctr">
              <a:buNone/>
            </a:pPr>
            <a:r>
              <a:rPr lang="en-US" sz="2400" dirty="0" smtClean="0">
                <a:solidFill>
                  <a:schemeClr val="bg1"/>
                </a:solidFill>
              </a:rPr>
              <a:t>Neutral</a:t>
            </a:r>
            <a:endParaRPr lang="en-US" sz="2400" dirty="0">
              <a:solidFill>
                <a:schemeClr val="bg1"/>
              </a:solidFill>
            </a:endParaRPr>
          </a:p>
        </p:txBody>
      </p:sp>
      <p:sp>
        <p:nvSpPr>
          <p:cNvPr id="24" name="TextBox 23"/>
          <p:cNvSpPr txBox="1"/>
          <p:nvPr/>
        </p:nvSpPr>
        <p:spPr>
          <a:xfrm>
            <a:off x="4582886" y="2490281"/>
            <a:ext cx="1676400" cy="461665"/>
          </a:xfrm>
          <a:prstGeom prst="rect">
            <a:avLst/>
          </a:prstGeom>
          <a:noFill/>
        </p:spPr>
        <p:txBody>
          <a:bodyPr wrap="square" rtlCol="0">
            <a:spAutoFit/>
          </a:bodyPr>
          <a:lstStyle/>
          <a:p>
            <a:pPr algn="ctr">
              <a:buNone/>
            </a:pPr>
            <a:r>
              <a:rPr lang="en-US" sz="2400" dirty="0" smtClean="0">
                <a:solidFill>
                  <a:schemeClr val="bg1"/>
                </a:solidFill>
              </a:rPr>
              <a:t>Neutral</a:t>
            </a:r>
            <a:endParaRPr lang="en-US" sz="2400" dirty="0">
              <a:solidFill>
                <a:schemeClr val="bg1"/>
              </a:solidFill>
            </a:endParaRPr>
          </a:p>
        </p:txBody>
      </p:sp>
      <p:sp>
        <p:nvSpPr>
          <p:cNvPr id="25" name="TextBox 24"/>
          <p:cNvSpPr txBox="1"/>
          <p:nvPr/>
        </p:nvSpPr>
        <p:spPr>
          <a:xfrm>
            <a:off x="2380827" y="2334986"/>
            <a:ext cx="1962573" cy="707886"/>
          </a:xfrm>
          <a:prstGeom prst="rect">
            <a:avLst/>
          </a:prstGeom>
          <a:noFill/>
        </p:spPr>
        <p:txBody>
          <a:bodyPr wrap="square" rtlCol="0">
            <a:spAutoFit/>
          </a:bodyPr>
          <a:lstStyle/>
          <a:p>
            <a:pPr algn="ctr">
              <a:buNone/>
            </a:pPr>
            <a:r>
              <a:rPr lang="en-US" sz="2000" dirty="0" smtClean="0">
                <a:solidFill>
                  <a:schemeClr val="bg1"/>
                </a:solidFill>
              </a:rPr>
              <a:t>Interspecific Competition?</a:t>
            </a:r>
            <a:endParaRPr lang="en-US" sz="2000" dirty="0">
              <a:solidFill>
                <a:schemeClr val="bg1"/>
              </a:solidFill>
            </a:endParaRPr>
          </a:p>
        </p:txBody>
      </p:sp>
      <p:sp>
        <p:nvSpPr>
          <p:cNvPr id="28" name="TextBox 27"/>
          <p:cNvSpPr txBox="1"/>
          <p:nvPr/>
        </p:nvSpPr>
        <p:spPr>
          <a:xfrm>
            <a:off x="304800" y="1266855"/>
            <a:ext cx="1676400" cy="338554"/>
          </a:xfrm>
          <a:prstGeom prst="rect">
            <a:avLst/>
          </a:prstGeom>
          <a:noFill/>
        </p:spPr>
        <p:txBody>
          <a:bodyPr wrap="square" rtlCol="0">
            <a:spAutoFit/>
          </a:bodyPr>
          <a:lstStyle/>
          <a:p>
            <a:pPr>
              <a:buNone/>
            </a:pPr>
            <a:r>
              <a:rPr lang="en-US" sz="1600" dirty="0" smtClean="0">
                <a:solidFill>
                  <a:srgbClr val="FF99FF"/>
                </a:solidFill>
              </a:rPr>
              <a:t>Shark</a:t>
            </a:r>
            <a:endParaRPr lang="en-US" sz="1600" dirty="0">
              <a:solidFill>
                <a:srgbClr val="FF99FF"/>
              </a:solidFill>
            </a:endParaRPr>
          </a:p>
        </p:txBody>
      </p:sp>
      <p:sp>
        <p:nvSpPr>
          <p:cNvPr id="29" name="TextBox 28"/>
          <p:cNvSpPr txBox="1"/>
          <p:nvPr/>
        </p:nvSpPr>
        <p:spPr>
          <a:xfrm>
            <a:off x="4437760" y="3281355"/>
            <a:ext cx="1837854" cy="369332"/>
          </a:xfrm>
          <a:prstGeom prst="rect">
            <a:avLst/>
          </a:prstGeom>
          <a:noFill/>
        </p:spPr>
        <p:txBody>
          <a:bodyPr wrap="square" rtlCol="0">
            <a:spAutoFit/>
          </a:bodyPr>
          <a:lstStyle/>
          <a:p>
            <a:pPr>
              <a:buNone/>
            </a:pPr>
            <a:r>
              <a:rPr lang="en-US" sz="1800" dirty="0" smtClean="0">
                <a:solidFill>
                  <a:srgbClr val="FF5050"/>
                </a:solidFill>
              </a:rPr>
              <a:t>Remora</a:t>
            </a:r>
            <a:endParaRPr lang="en-US" sz="1800" dirty="0">
              <a:solidFill>
                <a:srgbClr val="FF5050"/>
              </a:solidFill>
            </a:endParaRPr>
          </a:p>
        </p:txBody>
      </p:sp>
      <p:pic>
        <p:nvPicPr>
          <p:cNvPr id="30" name="Picture 4" descr="rem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53" y="1592035"/>
            <a:ext cx="1664247" cy="1096893"/>
          </a:xfrm>
          <a:prstGeom prst="rect">
            <a:avLst/>
          </a:prstGeom>
          <a:noFill/>
          <a:ln w="12700" cmpd="tri">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297712" y="1669312"/>
            <a:ext cx="1531088" cy="1020725"/>
          </a:xfrm>
          <a:custGeom>
            <a:avLst/>
            <a:gdLst>
              <a:gd name="connsiteX0" fmla="*/ 31897 w 1446028"/>
              <a:gd name="connsiteY0" fmla="*/ 0 h 1020725"/>
              <a:gd name="connsiteX1" fmla="*/ 85060 w 1446028"/>
              <a:gd name="connsiteY1" fmla="*/ 74428 h 1020725"/>
              <a:gd name="connsiteX2" fmla="*/ 106325 w 1446028"/>
              <a:gd name="connsiteY2" fmla="*/ 106325 h 1020725"/>
              <a:gd name="connsiteX3" fmla="*/ 191386 w 1446028"/>
              <a:gd name="connsiteY3" fmla="*/ 202018 h 1020725"/>
              <a:gd name="connsiteX4" fmla="*/ 935665 w 1446028"/>
              <a:gd name="connsiteY4" fmla="*/ 191386 h 1020725"/>
              <a:gd name="connsiteX5" fmla="*/ 1031358 w 1446028"/>
              <a:gd name="connsiteY5" fmla="*/ 223283 h 1020725"/>
              <a:gd name="connsiteX6" fmla="*/ 1095153 w 1446028"/>
              <a:gd name="connsiteY6" fmla="*/ 244548 h 1020725"/>
              <a:gd name="connsiteX7" fmla="*/ 1169581 w 1446028"/>
              <a:gd name="connsiteY7" fmla="*/ 265814 h 1020725"/>
              <a:gd name="connsiteX8" fmla="*/ 1233376 w 1446028"/>
              <a:gd name="connsiteY8" fmla="*/ 297711 h 1020725"/>
              <a:gd name="connsiteX9" fmla="*/ 1265274 w 1446028"/>
              <a:gd name="connsiteY9" fmla="*/ 318976 h 1020725"/>
              <a:gd name="connsiteX10" fmla="*/ 1297172 w 1446028"/>
              <a:gd name="connsiteY10" fmla="*/ 329609 h 1020725"/>
              <a:gd name="connsiteX11" fmla="*/ 1382232 w 1446028"/>
              <a:gd name="connsiteY11" fmla="*/ 350874 h 1020725"/>
              <a:gd name="connsiteX12" fmla="*/ 1414130 w 1446028"/>
              <a:gd name="connsiteY12" fmla="*/ 361507 h 1020725"/>
              <a:gd name="connsiteX13" fmla="*/ 1446028 w 1446028"/>
              <a:gd name="connsiteY13" fmla="*/ 382772 h 1020725"/>
              <a:gd name="connsiteX14" fmla="*/ 1414130 w 1446028"/>
              <a:gd name="connsiteY14" fmla="*/ 435935 h 1020725"/>
              <a:gd name="connsiteX15" fmla="*/ 1382232 w 1446028"/>
              <a:gd name="connsiteY15" fmla="*/ 446567 h 1020725"/>
              <a:gd name="connsiteX16" fmla="*/ 1339702 w 1446028"/>
              <a:gd name="connsiteY16" fmla="*/ 489097 h 1020725"/>
              <a:gd name="connsiteX17" fmla="*/ 1318437 w 1446028"/>
              <a:gd name="connsiteY17" fmla="*/ 520995 h 1020725"/>
              <a:gd name="connsiteX18" fmla="*/ 1254641 w 1446028"/>
              <a:gd name="connsiteY18" fmla="*/ 542260 h 1020725"/>
              <a:gd name="connsiteX19" fmla="*/ 1222744 w 1446028"/>
              <a:gd name="connsiteY19" fmla="*/ 552893 h 1020725"/>
              <a:gd name="connsiteX20" fmla="*/ 1190846 w 1446028"/>
              <a:gd name="connsiteY20" fmla="*/ 563525 h 1020725"/>
              <a:gd name="connsiteX21" fmla="*/ 1127051 w 1446028"/>
              <a:gd name="connsiteY21" fmla="*/ 606055 h 1020725"/>
              <a:gd name="connsiteX22" fmla="*/ 1105786 w 1446028"/>
              <a:gd name="connsiteY22" fmla="*/ 627321 h 1020725"/>
              <a:gd name="connsiteX23" fmla="*/ 1073888 w 1446028"/>
              <a:gd name="connsiteY23" fmla="*/ 637953 h 1020725"/>
              <a:gd name="connsiteX24" fmla="*/ 1041990 w 1446028"/>
              <a:gd name="connsiteY24" fmla="*/ 659218 h 1020725"/>
              <a:gd name="connsiteX25" fmla="*/ 978195 w 1446028"/>
              <a:gd name="connsiteY25" fmla="*/ 680483 h 1020725"/>
              <a:gd name="connsiteX26" fmla="*/ 946297 w 1446028"/>
              <a:gd name="connsiteY26" fmla="*/ 712381 h 1020725"/>
              <a:gd name="connsiteX27" fmla="*/ 882502 w 1446028"/>
              <a:gd name="connsiteY27" fmla="*/ 733646 h 1020725"/>
              <a:gd name="connsiteX28" fmla="*/ 797441 w 1446028"/>
              <a:gd name="connsiteY28" fmla="*/ 754911 h 1020725"/>
              <a:gd name="connsiteX29" fmla="*/ 701748 w 1446028"/>
              <a:gd name="connsiteY29" fmla="*/ 786809 h 1020725"/>
              <a:gd name="connsiteX30" fmla="*/ 669851 w 1446028"/>
              <a:gd name="connsiteY30" fmla="*/ 797441 h 1020725"/>
              <a:gd name="connsiteX31" fmla="*/ 659218 w 1446028"/>
              <a:gd name="connsiteY31" fmla="*/ 882502 h 1020725"/>
              <a:gd name="connsiteX32" fmla="*/ 637953 w 1446028"/>
              <a:gd name="connsiteY32" fmla="*/ 914400 h 1020725"/>
              <a:gd name="connsiteX33" fmla="*/ 606055 w 1446028"/>
              <a:gd name="connsiteY33" fmla="*/ 967562 h 1020725"/>
              <a:gd name="connsiteX34" fmla="*/ 563525 w 1446028"/>
              <a:gd name="connsiteY34" fmla="*/ 1020725 h 1020725"/>
              <a:gd name="connsiteX35" fmla="*/ 531628 w 1446028"/>
              <a:gd name="connsiteY35" fmla="*/ 999460 h 1020725"/>
              <a:gd name="connsiteX36" fmla="*/ 499730 w 1446028"/>
              <a:gd name="connsiteY36" fmla="*/ 903767 h 1020725"/>
              <a:gd name="connsiteX37" fmla="*/ 467832 w 1446028"/>
              <a:gd name="connsiteY37" fmla="*/ 871869 h 1020725"/>
              <a:gd name="connsiteX38" fmla="*/ 435935 w 1446028"/>
              <a:gd name="connsiteY38" fmla="*/ 850604 h 1020725"/>
              <a:gd name="connsiteX39" fmla="*/ 414669 w 1446028"/>
              <a:gd name="connsiteY39" fmla="*/ 829339 h 1020725"/>
              <a:gd name="connsiteX40" fmla="*/ 393404 w 1446028"/>
              <a:gd name="connsiteY40" fmla="*/ 797441 h 1020725"/>
              <a:gd name="connsiteX41" fmla="*/ 361507 w 1446028"/>
              <a:gd name="connsiteY41" fmla="*/ 786809 h 1020725"/>
              <a:gd name="connsiteX42" fmla="*/ 308344 w 1446028"/>
              <a:gd name="connsiteY42" fmla="*/ 797441 h 1020725"/>
              <a:gd name="connsiteX43" fmla="*/ 244548 w 1446028"/>
              <a:gd name="connsiteY43" fmla="*/ 808074 h 1020725"/>
              <a:gd name="connsiteX44" fmla="*/ 148855 w 1446028"/>
              <a:gd name="connsiteY44" fmla="*/ 839972 h 1020725"/>
              <a:gd name="connsiteX45" fmla="*/ 116958 w 1446028"/>
              <a:gd name="connsiteY45" fmla="*/ 850604 h 1020725"/>
              <a:gd name="connsiteX46" fmla="*/ 74428 w 1446028"/>
              <a:gd name="connsiteY46" fmla="*/ 861237 h 1020725"/>
              <a:gd name="connsiteX47" fmla="*/ 42530 w 1446028"/>
              <a:gd name="connsiteY47" fmla="*/ 871869 h 1020725"/>
              <a:gd name="connsiteX48" fmla="*/ 0 w 1446028"/>
              <a:gd name="connsiteY48" fmla="*/ 871869 h 102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6028" h="1020725">
                <a:moveTo>
                  <a:pt x="31897" y="0"/>
                </a:moveTo>
                <a:cubicBezTo>
                  <a:pt x="113329" y="135717"/>
                  <a:pt x="27656" y="2672"/>
                  <a:pt x="85060" y="74428"/>
                </a:cubicBezTo>
                <a:cubicBezTo>
                  <a:pt x="93043" y="84406"/>
                  <a:pt x="97835" y="96774"/>
                  <a:pt x="106325" y="106325"/>
                </a:cubicBezTo>
                <a:cubicBezTo>
                  <a:pt x="203434" y="215572"/>
                  <a:pt x="143124" y="129625"/>
                  <a:pt x="191386" y="202018"/>
                </a:cubicBezTo>
                <a:cubicBezTo>
                  <a:pt x="470395" y="109015"/>
                  <a:pt x="232768" y="180403"/>
                  <a:pt x="935665" y="191386"/>
                </a:cubicBezTo>
                <a:lnTo>
                  <a:pt x="1031358" y="223283"/>
                </a:lnTo>
                <a:lnTo>
                  <a:pt x="1095153" y="244548"/>
                </a:lnTo>
                <a:cubicBezTo>
                  <a:pt x="1108781" y="247955"/>
                  <a:pt x="1154327" y="258187"/>
                  <a:pt x="1169581" y="265814"/>
                </a:cubicBezTo>
                <a:cubicBezTo>
                  <a:pt x="1252022" y="307035"/>
                  <a:pt x="1153206" y="270989"/>
                  <a:pt x="1233376" y="297711"/>
                </a:cubicBezTo>
                <a:cubicBezTo>
                  <a:pt x="1244009" y="304799"/>
                  <a:pt x="1253844" y="313261"/>
                  <a:pt x="1265274" y="318976"/>
                </a:cubicBezTo>
                <a:cubicBezTo>
                  <a:pt x="1275299" y="323988"/>
                  <a:pt x="1286359" y="326660"/>
                  <a:pt x="1297172" y="329609"/>
                </a:cubicBezTo>
                <a:cubicBezTo>
                  <a:pt x="1325368" y="337299"/>
                  <a:pt x="1353879" y="343786"/>
                  <a:pt x="1382232" y="350874"/>
                </a:cubicBezTo>
                <a:cubicBezTo>
                  <a:pt x="1393105" y="353592"/>
                  <a:pt x="1404105" y="356495"/>
                  <a:pt x="1414130" y="361507"/>
                </a:cubicBezTo>
                <a:cubicBezTo>
                  <a:pt x="1425560" y="367222"/>
                  <a:pt x="1435395" y="375684"/>
                  <a:pt x="1446028" y="382772"/>
                </a:cubicBezTo>
                <a:cubicBezTo>
                  <a:pt x="1437665" y="407860"/>
                  <a:pt x="1438454" y="421341"/>
                  <a:pt x="1414130" y="435935"/>
                </a:cubicBezTo>
                <a:cubicBezTo>
                  <a:pt x="1404519" y="441701"/>
                  <a:pt x="1392865" y="443023"/>
                  <a:pt x="1382232" y="446567"/>
                </a:cubicBezTo>
                <a:cubicBezTo>
                  <a:pt x="1359035" y="516163"/>
                  <a:pt x="1391254" y="447856"/>
                  <a:pt x="1339702" y="489097"/>
                </a:cubicBezTo>
                <a:cubicBezTo>
                  <a:pt x="1329723" y="497080"/>
                  <a:pt x="1329273" y="514222"/>
                  <a:pt x="1318437" y="520995"/>
                </a:cubicBezTo>
                <a:cubicBezTo>
                  <a:pt x="1299429" y="532875"/>
                  <a:pt x="1275906" y="535171"/>
                  <a:pt x="1254641" y="542260"/>
                </a:cubicBezTo>
                <a:lnTo>
                  <a:pt x="1222744" y="552893"/>
                </a:lnTo>
                <a:lnTo>
                  <a:pt x="1190846" y="563525"/>
                </a:lnTo>
                <a:cubicBezTo>
                  <a:pt x="1169581" y="577702"/>
                  <a:pt x="1145122" y="587983"/>
                  <a:pt x="1127051" y="606055"/>
                </a:cubicBezTo>
                <a:cubicBezTo>
                  <a:pt x="1119963" y="613144"/>
                  <a:pt x="1114382" y="622163"/>
                  <a:pt x="1105786" y="627321"/>
                </a:cubicBezTo>
                <a:cubicBezTo>
                  <a:pt x="1096175" y="633087"/>
                  <a:pt x="1084521" y="634409"/>
                  <a:pt x="1073888" y="637953"/>
                </a:cubicBezTo>
                <a:cubicBezTo>
                  <a:pt x="1063255" y="645041"/>
                  <a:pt x="1053667" y="654028"/>
                  <a:pt x="1041990" y="659218"/>
                </a:cubicBezTo>
                <a:cubicBezTo>
                  <a:pt x="1021507" y="668322"/>
                  <a:pt x="978195" y="680483"/>
                  <a:pt x="978195" y="680483"/>
                </a:cubicBezTo>
                <a:cubicBezTo>
                  <a:pt x="967562" y="691116"/>
                  <a:pt x="959442" y="705078"/>
                  <a:pt x="946297" y="712381"/>
                </a:cubicBezTo>
                <a:cubicBezTo>
                  <a:pt x="926703" y="723267"/>
                  <a:pt x="903767" y="726558"/>
                  <a:pt x="882502" y="733646"/>
                </a:cubicBezTo>
                <a:cubicBezTo>
                  <a:pt x="785713" y="765909"/>
                  <a:pt x="938582" y="716419"/>
                  <a:pt x="797441" y="754911"/>
                </a:cubicBezTo>
                <a:cubicBezTo>
                  <a:pt x="797423" y="754916"/>
                  <a:pt x="717706" y="781490"/>
                  <a:pt x="701748" y="786809"/>
                </a:cubicBezTo>
                <a:lnTo>
                  <a:pt x="669851" y="797441"/>
                </a:lnTo>
                <a:cubicBezTo>
                  <a:pt x="666307" y="825795"/>
                  <a:pt x="666736" y="854935"/>
                  <a:pt x="659218" y="882502"/>
                </a:cubicBezTo>
                <a:cubicBezTo>
                  <a:pt x="655856" y="894831"/>
                  <a:pt x="643668" y="902970"/>
                  <a:pt x="637953" y="914400"/>
                </a:cubicBezTo>
                <a:cubicBezTo>
                  <a:pt x="610349" y="969608"/>
                  <a:pt x="647591" y="926028"/>
                  <a:pt x="606055" y="967562"/>
                </a:cubicBezTo>
                <a:cubicBezTo>
                  <a:pt x="599416" y="987480"/>
                  <a:pt x="595588" y="1020725"/>
                  <a:pt x="563525" y="1020725"/>
                </a:cubicBezTo>
                <a:cubicBezTo>
                  <a:pt x="550746" y="1020725"/>
                  <a:pt x="542260" y="1006548"/>
                  <a:pt x="531628" y="999460"/>
                </a:cubicBezTo>
                <a:lnTo>
                  <a:pt x="499730" y="903767"/>
                </a:lnTo>
                <a:cubicBezTo>
                  <a:pt x="494975" y="889502"/>
                  <a:pt x="479384" y="881495"/>
                  <a:pt x="467832" y="871869"/>
                </a:cubicBezTo>
                <a:cubicBezTo>
                  <a:pt x="458015" y="863688"/>
                  <a:pt x="445913" y="858587"/>
                  <a:pt x="435935" y="850604"/>
                </a:cubicBezTo>
                <a:cubicBezTo>
                  <a:pt x="428107" y="844342"/>
                  <a:pt x="420931" y="837167"/>
                  <a:pt x="414669" y="829339"/>
                </a:cubicBezTo>
                <a:cubicBezTo>
                  <a:pt x="406686" y="819360"/>
                  <a:pt x="403383" y="805424"/>
                  <a:pt x="393404" y="797441"/>
                </a:cubicBezTo>
                <a:cubicBezTo>
                  <a:pt x="384653" y="790440"/>
                  <a:pt x="372139" y="790353"/>
                  <a:pt x="361507" y="786809"/>
                </a:cubicBezTo>
                <a:lnTo>
                  <a:pt x="308344" y="797441"/>
                </a:lnTo>
                <a:cubicBezTo>
                  <a:pt x="287133" y="801297"/>
                  <a:pt x="265463" y="802845"/>
                  <a:pt x="244548" y="808074"/>
                </a:cubicBezTo>
                <a:cubicBezTo>
                  <a:pt x="244535" y="808077"/>
                  <a:pt x="164810" y="834654"/>
                  <a:pt x="148855" y="839972"/>
                </a:cubicBezTo>
                <a:cubicBezTo>
                  <a:pt x="138223" y="843516"/>
                  <a:pt x="127831" y="847886"/>
                  <a:pt x="116958" y="850604"/>
                </a:cubicBezTo>
                <a:cubicBezTo>
                  <a:pt x="102781" y="854148"/>
                  <a:pt x="88479" y="857223"/>
                  <a:pt x="74428" y="861237"/>
                </a:cubicBezTo>
                <a:cubicBezTo>
                  <a:pt x="63651" y="864316"/>
                  <a:pt x="53625" y="870284"/>
                  <a:pt x="42530" y="871869"/>
                </a:cubicBezTo>
                <a:cubicBezTo>
                  <a:pt x="28496" y="873874"/>
                  <a:pt x="14177" y="871869"/>
                  <a:pt x="0" y="871869"/>
                </a:cubicBezTo>
              </a:path>
            </a:pathLst>
          </a:custGeom>
          <a:noFill/>
          <a:ln w="19050" cap="flat" cmpd="sng" algn="ctr">
            <a:solidFill>
              <a:srgbClr val="FF99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31" name="Picture 4" descr="rem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146" y="3603628"/>
            <a:ext cx="1664247" cy="1096893"/>
          </a:xfrm>
          <a:prstGeom prst="rect">
            <a:avLst/>
          </a:prstGeom>
          <a:noFill/>
          <a:ln w="12700" cmpd="tri">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20" name="Oval 19"/>
          <p:cNvSpPr/>
          <p:nvPr/>
        </p:nvSpPr>
        <p:spPr bwMode="auto">
          <a:xfrm>
            <a:off x="4800600" y="4065293"/>
            <a:ext cx="838200" cy="461665"/>
          </a:xfrm>
          <a:prstGeom prst="ellipse">
            <a:avLst/>
          </a:prstGeom>
          <a:noFill/>
          <a:ln w="95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ectangle 25"/>
          <p:cNvSpPr/>
          <p:nvPr/>
        </p:nvSpPr>
        <p:spPr>
          <a:xfrm>
            <a:off x="1063256" y="0"/>
            <a:ext cx="7659469" cy="707886"/>
          </a:xfrm>
          <a:prstGeom prst="rect">
            <a:avLst/>
          </a:prstGeom>
          <a:noFill/>
        </p:spPr>
        <p:txBody>
          <a:bodyPr wrap="none" lIns="91440" tIns="45720" rIns="91440" bIns="45720">
            <a:spAutoFit/>
          </a:bodyPr>
          <a:lstStyle/>
          <a:p>
            <a:pPr algn="ctr">
              <a:buNone/>
            </a:pPr>
            <a:r>
              <a:rPr lang="en-US" sz="4000" b="1" cap="none" spc="0" dirty="0" smtClean="0">
                <a:ln w="17780" cmpd="sng">
                  <a:solidFill>
                    <a:schemeClr val="bg1">
                      <a:lumMod val="85000"/>
                      <a:lumOff val="15000"/>
                    </a:schemeClr>
                  </a:solidFill>
                  <a:prstDash val="solid"/>
                  <a:miter lim="800000"/>
                </a:ln>
                <a:solidFill>
                  <a:srgbClr val="9966FF"/>
                </a:solidFill>
                <a:effectLst>
                  <a:outerShdw blurRad="50800" algn="tl" rotWithShape="0">
                    <a:srgbClr val="000000"/>
                  </a:outerShdw>
                </a:effectLst>
              </a:rPr>
              <a:t>Name the type of Symbiosis?</a:t>
            </a:r>
            <a:endParaRPr lang="en-US" sz="4000" b="1" cap="none" spc="0" dirty="0">
              <a:ln w="17780" cmpd="sng">
                <a:solidFill>
                  <a:schemeClr val="bg1">
                    <a:lumMod val="85000"/>
                    <a:lumOff val="15000"/>
                  </a:schemeClr>
                </a:solidFill>
                <a:prstDash val="solid"/>
                <a:miter lim="800000"/>
              </a:ln>
              <a:solidFill>
                <a:srgbClr val="9966FF"/>
              </a:solidFill>
              <a:effectLst>
                <a:outerShdw blurRad="50800" algn="tl" rotWithShape="0">
                  <a:srgbClr val="000000"/>
                </a:outerShdw>
              </a:effectLst>
            </a:endParaRPr>
          </a:p>
        </p:txBody>
      </p:sp>
      <p:sp>
        <p:nvSpPr>
          <p:cNvPr id="27" name="Right Arrow 26"/>
          <p:cNvSpPr/>
          <p:nvPr/>
        </p:nvSpPr>
        <p:spPr bwMode="auto">
          <a:xfrm>
            <a:off x="1828800" y="1704945"/>
            <a:ext cx="685800" cy="400110"/>
          </a:xfrm>
          <a:prstGeom prst="rightArrow">
            <a:avLst/>
          </a:prstGeom>
          <a:solidFill>
            <a:srgbClr val="FF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2" name="AutoShape 2" descr="data:image/jpeg;base64,/9j/4AAQSkZJRgABAQAAAQABAAD/2wCEAAkGBhQSEBAREhASEhIQFBASEBAQFBAQDxUPFhAVFBUQGBcYHCYeFxkjGRIUHy8gIycpLS0sFh8xNTAqNSYrLCkBCQoKDgwOGg8PGjAlHyUvLyw1LDQtMi0sNC0tNSwsKioqLCw0KSwsKjQsLCkqLS8sLC4sLSwsLCwsLCwsMTQ0L//AABEIAOEA4QMBIgACEQEDEQH/xAAcAAEAAgMBAQEAAAAAAAAAAAAABQcEBggDAgH/xABMEAABAwIACQUIDgoDAQEAAAABAAIDBBEFBgcSITFBUWETcYGRsyIyNEJScnShFCMzQ1Ric4KSsbLB0eEVFhckNVOUosLTk9Lww2P/xAAbAQEAAgMBAQAAAAAAAAAAAAAABQYDBAcCAf/EADsRAAEDAgMDCQcCBQUAAAAAAAEAAgMEEQUhMRITQQYyM1FhcYGhsSJSkcHR4fAVchaCkuLxFCNistL/2gAMAwEAAhEDEQA/AK3REV1UCiIiIiIiIiIiIiIiIiIiIiIiIiIiIiIiIiIiIiIiIiIiIiIiIiIiIiIiIiIiIiIiIiIiIiIsnB2DZJ5BFDG6R7tTWi+jeTqA4nQvL3tY0uebAcTovoBJsFjLJoMGyzuzIYnyO8ljS4jibahxKs3FvJCxtn1j892vkIyQwcHP1u6Lc5VhUODo4miOGNsbRqZG0NHPYazxVCxPlxTQEx0bd47r0b9T4WHUVJQ4c92bzb1VRYKyQVMljM+OAbvdZOppzf7ltdBkhpGW5R00x23cI2dTAD61YUdC469HPrXuzB7dpJ9QVcfiHKLEMwd23s9n6vW62np4+F/P7LUqbEWhj1UcJ89pl+2Ss1mL9MNVLTjmiiH3LZW0rR4o6dK+hEPJHUFrnAsRlzmqST3uPrZZQ+MaNWsvwBTnXTQHniiP3LDqcSaJ/fUcA8xgjP8AZZbnyQ8kdQXwaZp8UdGhBgFfHnFUkHvcPS6bcZ1aq1rsklE++ZysJ2Zj89vU/O+tathXI5Oy5gmjmHkvBifzDW09JCu91A3ZceteElARqsfUVnZV8o8PzD943t9v19v4LG6Cnk4W8vsuZMKYEnpnZs8L4zsLh3J5nDQ7oKwV05U0jXNLJGBzXaHMe0OaRxB0FaHjHklhlu+ldyD/AOWbugJ+tnRccFP4by6gkdu65m7d1jNviNR5960pcOcM4zdU+iz8M4CmpZOTnjLHeKdbHDe1w0OCwF0CKVkrA+Mgg6EZj4qMLS02KIiLIviIiIiIiIiIiIiIiIiIiIiIi3PEHEE1jhNMC2maeZ0rhrY07Gja7oGm5GlX18FBAZ5zZo+JPUOs/miyRxukdstWFihiLLXOzvc4Gmz5iNZGtrB4x9Q9RujAeL0NJGI4Iw0aM52uR7vKc7afUNlln0lIGtbHGwNa0ANa0ANDRsA2BStPShunWd/4LkVVW1/KWUtHsQg6cPH3neQ7OM9FDHTDrcsaGhJ0u0Ddt/JZscQbqFl9orDQ4VTUQ/225+8dft4L455dqiIilF4REREREREREREXy9gOgi6w5qDa3qKzkUdW4bT1rbStz6+Px+uS9teW6LW8KYJjqI3RTxh7Dra4aQd4Otp4jSqdx0ycyUmdNDeWn1k65I/Ptrb8YdNtvQM9OHc+wqMngtdrhcHpBCrMM1fyal2oztwk5jh/a7tGvbovUkUdSLHIrl5FYmULJ3yOdVUrfatc0I973vb8TePF5tVdrreGYnBiUAngOXEcQeo9v+QoGaF0TtlyIiKRWJERERERERERERERZODcHPnmjhjF3yODWjZxJ3AC5PAFeXvaxpe42AzJ7F9AJNgp3EXE91dP3VxBFYzPGgndE0+UfUNO6970lIGtZHG0Na0BrGtFmhoFgBwssDF7ATKSnjgjGho7p1rF8h7554k9QsNi2Slp80adZ1/guL1tVLylr7NJELNO7r/c7yHdnYYIhTR/8ivqCANHHaV6OdYEk2A0knQLb1+rQcsGNIp6M0zXe3VYLLDW2D3xx5x3A847ldKSla3ZgiFhosMj7AuK3X9Jxfzovps/FP0nF/Oj+mz8VydbgOoJbgOoKd/Sh7/ktL/Wdi65a4EAg3B0gjSCN6/VFYq+AUXo1N2LFKqFcLEhbwNxdERF5X1ERERERERF4SV8bSQ6WMEawXtBHRdQePWNrcH0jpdBlfdlPGfGkI74jyW6z0DaFzbUzuke+R5L3yOc573aXOcTcuPG5UhS0RnBcTYLWmnEZsurP0nF/Oj+mz8V9CRkoIa5rrbWkOsehcmW4DqCuPIIPa67z4PsvX2swtjYXbZuOqy8xVJe8CysCeGxIP5EKk8o+JPsSTl4W/u8p0tGqKQ+L5p2btW69/VEOcLbdh4qDwlg5k0ckMrc5jwWvad33Eawd4C5tHLNyarxLHcwv1HZ1fuGoP3UhJG2pjsdQuZ0UpjJgF9HUyQP05pux+rPiPev+48QQotdohmZPG2WM3a4XB7Cq65pabFERFlXxERERERERFa2SHFvNY+te3un3jgvsYD3bxzkZvzTvVZYNoHTzRQs76V7WN4Em1+Ya+hdH4OoWxRRwxizY2tYwcALDpVA5cYmYKZtHGfak1/aPqcu4EKTw6HaeXnh6qRoYbnOOoaudSC+ImZoA3LRMcsrUFKHR05bU1GkdybwMPxnDvj8VvSQsWC4YaeBsLBdxzPefpotyaUX2iVseNeNkNBAZZTdxuIogRykj/JG4b3ah1A85YwYelrKiSomN3vOgDvWMHextGxoH3nWSvjDOGpqqV008hke7adQbsa0amtG4LBV3pKQQC5zKiJpzIbcEREW6tddS4q+A0Xo1N2LVKKLxV8BovRqbsWqUVNk5x71ON0CIiLwvSIiIiLyqqlsbHyPcGsja5z3O0ANAuSegL1VO5Zcds536Phd3LSDVOB1u1th6NDjxsNhWengMzw0LHJIGNuVpOPONrsIVbpTcRMuynjPixX1keU7WegbAteRFbGMDGhrdAoZzi43KK4sgnudd58H2XqnVcWQT3Ou8+D7L1p4h0DvD1Wem6QK11h18HjDp/FZi/HNuLb1SsQo21lO6F3HTsPA/nBTDHbJuqwyp4t8vS8uxvttLd2jW6Hx29HfdB3qll1BPD3zSLjSCDqIXOuNeBfYlZPB4rXXj4xO7pnPYG3OCsXIbEXFkmHy6szHdezh4HPxK1cRisRIOKiURF0hRKIiIiIiIi3vJDgrlKx8xGinZo+Uku0f2iRXZQx3dfdp6VXuSCgzKF8ttM0rzf4jAGAdYf1qysHs7knefUFx3EH/AKhyiIPNjy/p/vKsFO3d047fn9lQOPWO9XPUVNO6dzYY5poxFF7WwsbI5ozraX6ANZIWnKUxo8OrfSant3qLXXYWNawBosoJ5Jcbov0t220HUdisLEnJHNUls1UHQQaCGHRPIOAPeN4nTuG1fuWfB8cE9FDCxsccdOQxjRYAcq7rO0k6SsQqmOlETcyve5cGbZVdoiLaWFdS4q+A0Xo1N2LVKKLxV8BovRqbsWqUVNk5x71ON0CIiLwvSIix6+uZDFJNK4MjjaXvcdQaBfp5l9AvkEWu5Q8cRg+lLmkGea7Kdpse6tplI8loIPEkDaucpZS5xc4lznEuc5xu4uJuSTtJKmccMZ319U+d9w3vYY/IhB7lvPpJPEngoRWijptwzPU6/RRE8u8d2Ii2/FLEwzUdfXSt9qp4KjkQdGfUCJ3dczNfnW3ELUCtlsjXEgcFiLSACeKK4sgnudd58H2XqnVcWQT3Ou8+D7L1qYh0DvD1Wam6QK10RFWFLLBwhHpDt+gqo8s2CvBqkDyoHnrez/6K46xl2HhpWjZR6DlcG1GjTGGyt4ZjgXf253Wqft/p3KCKUaPIv/N7J881kkbvKdw6vkqGREXZVXURERERERF0DiJTZmDaNu+Jr/pkyf5Lc6VtmN5r9ela1i8y1HSjdBAOqJq2eLvW8w+pcVwI73EamY6knzdf5KyvFo2hUtJkhq6qsqZHllPC+onc1zyJJCx0riHNY07QfGIVg4r5NKSiLXtZy0w9+ms5wO9je9ZzgX4ra0XQJKyWQbJNh2LSbCxpvZFSWXfwyl+QPauV2qksu/hlL8ge1csuHdOPFeKnoyqzREVlUUupcVfAaL0am7FqlFF4q+A0Xo1N2LVKKmyc496nG6BERF4XpFSmWPHblZPYELva4XXqHA6HzDVHzM2/G81b1lMx09gUubG4eyZwWwjaxvjTHmvo4kbiueHOubnSTpJOk33qYw6mud67w+q0aqW3sBfilsVsXZK6qjp49GcbyPtcMiHfSHmvo3kgbVFAX0DbqA0ldD5MsS/YNLnSN/eagB029jfFh6L6eJO4KSq6jcMuNTotaCLeO7FmYxYMjp8D1cETc2OKkna0cBE7Sd5JuSdpJXNZXT2O38Nr/RqjsnLmErUwsktcT1rNV5EIriyCe513nwfZeqdVxZBPc67z4PsvWxiHQO8PVYqbpArXREVYUsvmRtwRvBWu4UpuUgmj/mRyM+kwj71sihXKkcqvYfDK3UX8rELZhzBC5gRelQyz3jc5w6iQvNdrBuLqsFERF9RERERdIYAfekpTvggPXE1bPF3reYfUtMxIqc/B1G7dCxnSwZh+ytwpnXY3m+rQuK4CN3iFTEdQT5OI+asr842leqIiuqwIqSy7+GUvyB7Vyu1Ull38MpfkD2rlIYd048VrVPRlVmiIrKopdS4q+A0Xo1N2LVKKLxV8BovRqbsWqUVNk5x71ON0CLEwthSOmgknldmxxNLnHbwA3kmwA2khZapvLphqTloKQG0XJidwGt0he9gvwaGG3nHcFlpod9IGLzK/YbdV/jPjFJW1UlRJoLjZjL3DIh3sY5vWSTtUUiBWxrQ0WChiSTcqzMjuJXLS+zpm+1QOtADqfOPH5mfa80q7VSGDstLoIo4YqCFkcTQ1jRK/QB83SdpO0lZP7epvgUX/ACv/AOqgqmmqZ3lxGXDMKQilijba6svHb+G1/o1R2TlzCVY+GMtEtRTzwGkjaJ45Ii4SPJAe0tuBm6darhb1BA+FpDwsFTI15GyiuLIJ7nXefB9l6p1bZiRlBfg1szWQMl5YsJL3OZbNBGwG/fLNWRukiLW6rHA4NeCV0aipn9vM3wKL/lf/ANVbOBMIGemp5y0NM0UUpaDcAvjDs0Hba6rk1NJCAXhSjJWv5qzVDOUw91gTuBWv19RycUsh8Rj3/RaT9yoHKv2nQxjXP5WW7BkCVzZVOu953ucetxXkiLtYFhZVgoiIvqIiIiK6skldn4PzL6YJZGW+K60gPW89Ssagd3NtxVIZHMKZlTNTk6JmBzfPjJ0D5rnH5quigks62/6x/wCK45WM/T+UbwebJn/Xn/3yVhgdvKcdny+ykERFbl4RUll38MpfkD2rldqpLLv4ZS/IHtXKQw7px4rWqejKrNERWVRS6lxV8BovRqbsWqUUXir4DRejU3YtUoqbJzj3qcboEVGZc/4hD6LH20yvNU/lfxXqqmuikgppZWCnY0uYLgOEspLeezh1rcw9wbNcngsFSCWZKpkWwfqBhD4DP9H80/UDCHwGf6P5qxb6P3h8VG7t3UtfRbB+oGEPgM/0fzT9QMIfAZ/o/mm+j94fFN27qWvopupxIro2PkfRzNZG1znuLdDWAXLjwAChF6a9ruabryWkaoiKRwVi7UVIcaenkmDCA8xi9idQPUV9Lg0XKAE5BRwXUOJ38OoPRaXsGLn79QMIfAZ/o/muhcV6d0dDRxvaWvZT07HtOtr2xNBaeIIUNib2ua3ZN81vUjSCbhZ1W+zDx0da0nKDXclg2qN9L2ckOeRwYfU4noW34Rk1N6T933qqMs2FLR09MDpc50zx8VozW9Zc76K5nIz9Qx+GAaMIv/L7R+ilHu3cDnfnUqqREXZlXERERERERFnYEwoaaohnbrie1xG9upzelpI6V0dSVQc1kjDdrg17HDUWkAg9RXMauDJLjHytO6lee7p9Md9ZgJ/xcbczmrnfLrDXSQMro+dHkf2nQ+B9SpTDpbOMZ4q12PuARtX0sGgm8U84/BZy84bWtradso10Pfx+vct17dk2RUll38MpfkD2rldqpLLv4ZS/IHtXKw4d048Vp1PRlVmiIrKopdS4q+A0Xo1N2LVKKLxV8BovRqbsWqUVNk5x71ON0CIiLwvSIiIiIiIihMdv4bX+jVHZOXMJXT2O38Nr/RqjsnLmEqewrmO71HVnOCK4sgnudd58H2XqnVcWQT3Ou8+D7L1s4h0DvD1WKm6QK11+Er9WLXTWGaNZ18ypldVspIHTO4eZ4BTDW7RssKaTOcT/AOsue8d8N+yq6aUG7Gnk4t3Js0AjgTnO+crWykYx+xaNzWm0tReKPeGkd3J0NNudwVFrU5DYe95kxKXV1wPjdx+Nh4Fa2Iy6RD86kREXTFEIiIiIiIiIs/AWGX0tRHPH30Z0t1BzDocw8CLj17FgIscsTJWGN4uCLEdh1X1pLTcLpXBOFGTwxzxOuyQBzTtG8HcQQQRvCn6efOHEawufsnOOnsSXkZT+7zHST73Jq5TzToB6Ds03dBPazgbg9RC4vNDLyarzG65hfoez/wBN0PX4hWKKQVMdxqFMLR8fcmxwlNFKKkQ8nGWZpjMl+7Lr3zxbWt1ilDhcL7V4p6jISxHXQrA9gcNlyp/9gbvh7f6c/wCxP2Bu+Ht/pz/sVwIt39QqPe8gsP8Apo+pYmCaHkYIIc7O5GKKPOtm3zGBuda5te2pZaItIm5uVsDJERF8RERERERERYOHMG+yKaop87M5eKSLPtnZuewtzrXF7X3qrv2Bu+Ht/pz/ALFb6LYiqZIRZhssb4mv5wVQfsDd8Pb/AE5/2LcsQMRTg1s7TOJuWdG64jMebmhwt3xv3y21fL3gC51JNXSOYd472eOgXxkDGm7RmvyWUNFz/wCKhquqDQ+R7g1rQXOcdADQLkngAF71E+ceGwKocqGO3Kk0UDrxtP7w8anvB9yHxQRp3kcNPP3CXlFXNpoMom5k9nFx9Gj7rbe9tOzadqtVxxxkNbVPl0iNvcQtOyIHQTxJuTz22KDRF2amp46aJsMQs1osFXXuL3Fx1KIiLOvKIiIiIiIiIiIiKxMneULkc2lqne1aBDM73v8A/Nx8jcfF5tVdoo7E8MgxKAwTjLgeIPWO3/BWWGZ0Ttpq6ignI0g/gQpKGoDho17RtVA4k5R30ubDPeSn1NOuSIfF8pvxdmzcbiwdhJkzGywyNex2lr2G45uB4Fcjljr+TU27lG3CTkeHh7rusH7qfjkjqW3Gq2FFhw1+x3WFltdfSNKtVHiFPWN2oXX7OI7x+BY3MLdV+oiLeXlEREREREREREREX4SsaauA0N0nfsWnV1sFIzamdb1PcF6a0u0XvLKGi5/NRs9QXHhsC8KqrDQ6SR4a1oJc9xDWgDaSdACqjHbKgZA6CjJbGbh9Rpa943M2tbx1nhtqYdXcoptxTN2YhqeHe4+jR91ke+OnbtO1UjlEyiBgfSUr/bNLZpmnvN8bD5e87NWvVVCIur4RhEGFQCGEd7uJPWfkOCgp53TO2nIiIpZYEREREREREREREREREREREUpgHGWejfnwSFt7Z7D3UT/Obt59fFRaLFNDHOwxytDmnUHML61xabhXVi3lSp6jNZP+7y6u7PtLjwf4vM63OVu0U+otdoOkEaQRv4rl9S+Bca6mktyM7mt/lu7uI/NOgc4sVzzEeQzS7e4fJsH3Te3g4Zjxv3qVixE6Si66UjwgdovxC92VjTttzqnMFZZtQqabnfAf8Hn/ACW10GUehlt+8iMnxZg6K3SRm+tQT/4gw7KWIvHXba825/FbjZKeTR1vJb614Oog8xX0tcpsJxSe5zRv8x7H/UVlB3OsH8VPZ7MkNj328iFl3AOhUyvwvA1kDnUPncSseoro49L5GM89zW/WU/itzso4c/3fKybi2pU26raNt+bSvCTCO4dJWo12UChiveqY47orzHm7gEetathTLMwXFPTucdj5iGNvvzW3J6wszJMfxDKCEsHXbZ83fJY3Pgj5zvzwVmyTF2s/gtRxjyj0tLdrXcvKPe4iC0Hc5+pvNpPBVThvHerqriSYtYfeova47biBpd84lQKmsP5DF799iUm0fdBPm45/ADvWnLiOVoh4/ZTmMmONRWu9tfmxg3bCy4iG4keMeJ6LKDRF0WnpoqaMRQtDWjgFFPe55u43KIiLOvKIiIiIiIiIiIiIiIiIiIiIiIiIiIiIiIiIiIiL0ZUvGp7hzOIXmi+EA6pderqt51veedzj968kRA0DRLoiIvqIiIiIiIiIiIiIiIiIiIiIiIiIiIiIiIiIiIiIiIiIiIiIiIiIiIiIiIiIiIiIiIiIiIiIiIiIiIiIiIiIiIiL/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AutoShape 4" descr="data:image/jpeg;base64,/9j/4AAQSkZJRgABAQAAAQABAAD/2wCEAAkGBhQSEBAREhASEhIQFBASEBAQFBAQDxUPFhAVFBUQGBcYHCYeFxkjGRIUHy8gIycpLS0sFh8xNTAqNSYrLCkBCQoKDgwOGg8PGjAlHyUvLyw1LDQtMi0sNC0tNSwsKioqLCw0KSwsKjQsLCkqLS8sLC4sLSwsLCwsLCwsMTQ0L//AABEIAOEA4QMBIgACEQEDEQH/xAAcAAEAAgMBAQEAAAAAAAAAAAAABQcEBggDAgH/xABMEAABAwIACQUIDgoDAQEAAAABAAIDBBEFBgcSITFBUWETcYGRsyIyNEJScnShFCMzQ1Ric4KSsbLB0eEVFhckNVOUosLTk9Lww2P/xAAbAQEAAgMBAQAAAAAAAAAAAAAABQYDBAcCAf/EADsRAAEDAgMDCQcCBQUAAAAAAAEAAgMEEQUhMRITQQYyM1FhcYGhsSJSkcHR4fAVchaCkuLxFCNistL/2gAMAwEAAhEDEQA/AK3REV1UCiIiIiIiIiIiIiIiIiIiIiIiIiIiIiIiIiIiIiIiIiIiIiIiIiIiIiIiIiIiIiIiIiIiIiIsnB2DZJ5BFDG6R7tTWi+jeTqA4nQvL3tY0uebAcTovoBJsFjLJoMGyzuzIYnyO8ljS4jibahxKs3FvJCxtn1j892vkIyQwcHP1u6Lc5VhUODo4miOGNsbRqZG0NHPYazxVCxPlxTQEx0bd47r0b9T4WHUVJQ4c92bzb1VRYKyQVMljM+OAbvdZOppzf7ltdBkhpGW5R00x23cI2dTAD61YUdC469HPrXuzB7dpJ9QVcfiHKLEMwd23s9n6vW62np4+F/P7LUqbEWhj1UcJ89pl+2Ss1mL9MNVLTjmiiH3LZW0rR4o6dK+hEPJHUFrnAsRlzmqST3uPrZZQ+MaNWsvwBTnXTQHniiP3LDqcSaJ/fUcA8xgjP8AZZbnyQ8kdQXwaZp8UdGhBgFfHnFUkHvcPS6bcZ1aq1rsklE++ZysJ2Zj89vU/O+tathXI5Oy5gmjmHkvBifzDW09JCu91A3ZceteElARqsfUVnZV8o8PzD943t9v19v4LG6Cnk4W8vsuZMKYEnpnZs8L4zsLh3J5nDQ7oKwV05U0jXNLJGBzXaHMe0OaRxB0FaHjHklhlu+ldyD/AOWbugJ+tnRccFP4by6gkdu65m7d1jNviNR5960pcOcM4zdU+iz8M4CmpZOTnjLHeKdbHDe1w0OCwF0CKVkrA+Mgg6EZj4qMLS02KIiLIviIiIiIiIiIiIiIiIiIiIiIi3PEHEE1jhNMC2maeZ0rhrY07Gja7oGm5GlX18FBAZ5zZo+JPUOs/miyRxukdstWFihiLLXOzvc4Gmz5iNZGtrB4x9Q9RujAeL0NJGI4Iw0aM52uR7vKc7afUNlln0lIGtbHGwNa0ANa0ANDRsA2BStPShunWd/4LkVVW1/KWUtHsQg6cPH3neQ7OM9FDHTDrcsaGhJ0u0Ddt/JZscQbqFl9orDQ4VTUQ/225+8dft4L455dqiIilF4REREREREREREXy9gOgi6w5qDa3qKzkUdW4bT1rbStz6+Px+uS9teW6LW8KYJjqI3RTxh7Dra4aQd4Otp4jSqdx0ycyUmdNDeWn1k65I/Ptrb8YdNtvQM9OHc+wqMngtdrhcHpBCrMM1fyal2oztwk5jh/a7tGvbovUkUdSLHIrl5FYmULJ3yOdVUrfatc0I973vb8TePF5tVdrreGYnBiUAngOXEcQeo9v+QoGaF0TtlyIiKRWJERERERERERERERZODcHPnmjhjF3yODWjZxJ3AC5PAFeXvaxpe42AzJ7F9AJNgp3EXE91dP3VxBFYzPGgndE0+UfUNO6970lIGtZHG0Na0BrGtFmhoFgBwssDF7ATKSnjgjGho7p1rF8h7554k9QsNi2Slp80adZ1/guL1tVLylr7NJELNO7r/c7yHdnYYIhTR/8ivqCANHHaV6OdYEk2A0knQLb1+rQcsGNIp6M0zXe3VYLLDW2D3xx5x3A847ldKSla3ZgiFhosMj7AuK3X9Jxfzovps/FP0nF/Oj+mz8VydbgOoJbgOoKd/Sh7/ktL/Wdi65a4EAg3B0gjSCN6/VFYq+AUXo1N2LFKqFcLEhbwNxdERF5X1ERERERERF4SV8bSQ6WMEawXtBHRdQePWNrcH0jpdBlfdlPGfGkI74jyW6z0DaFzbUzuke+R5L3yOc573aXOcTcuPG5UhS0RnBcTYLWmnEZsurP0nF/Oj+mz8V9CRkoIa5rrbWkOsehcmW4DqCuPIIPa67z4PsvX2swtjYXbZuOqy8xVJe8CysCeGxIP5EKk8o+JPsSTl4W/u8p0tGqKQ+L5p2btW69/VEOcLbdh4qDwlg5k0ckMrc5jwWvad33Eawd4C5tHLNyarxLHcwv1HZ1fuGoP3UhJG2pjsdQuZ0UpjJgF9HUyQP05pux+rPiPev+48QQotdohmZPG2WM3a4XB7Cq65pabFERFlXxERERERERFa2SHFvNY+te3un3jgvsYD3bxzkZvzTvVZYNoHTzRQs76V7WN4Em1+Ya+hdH4OoWxRRwxizY2tYwcALDpVA5cYmYKZtHGfak1/aPqcu4EKTw6HaeXnh6qRoYbnOOoaudSC+ImZoA3LRMcsrUFKHR05bU1GkdybwMPxnDvj8VvSQsWC4YaeBsLBdxzPefpotyaUX2iVseNeNkNBAZZTdxuIogRykj/JG4b3ah1A85YwYelrKiSomN3vOgDvWMHextGxoH3nWSvjDOGpqqV008hke7adQbsa0amtG4LBV3pKQQC5zKiJpzIbcEREW6tddS4q+A0Xo1N2LVKKLxV8BovRqbsWqUVNk5x71ON0CIiLwvSIiIiLyqqlsbHyPcGsja5z3O0ANAuSegL1VO5Zcds536Phd3LSDVOB1u1th6NDjxsNhWengMzw0LHJIGNuVpOPONrsIVbpTcRMuynjPixX1keU7WegbAteRFbGMDGhrdAoZzi43KK4sgnudd58H2XqnVcWQT3Ou8+D7L1p4h0DvD1Wem6QK11h18HjDp/FZi/HNuLb1SsQo21lO6F3HTsPA/nBTDHbJuqwyp4t8vS8uxvttLd2jW6Hx29HfdB3qll1BPD3zSLjSCDqIXOuNeBfYlZPB4rXXj4xO7pnPYG3OCsXIbEXFkmHy6szHdezh4HPxK1cRisRIOKiURF0hRKIiIiIiIi3vJDgrlKx8xGinZo+Uku0f2iRXZQx3dfdp6VXuSCgzKF8ttM0rzf4jAGAdYf1qysHs7knefUFx3EH/AKhyiIPNjy/p/vKsFO3d047fn9lQOPWO9XPUVNO6dzYY5poxFF7WwsbI5ozraX6ANZIWnKUxo8OrfSant3qLXXYWNawBosoJ5Jcbov0t220HUdisLEnJHNUls1UHQQaCGHRPIOAPeN4nTuG1fuWfB8cE9FDCxsccdOQxjRYAcq7rO0k6SsQqmOlETcyve5cGbZVdoiLaWFdS4q+A0Xo1N2LVKKLxV8BovRqbsWqUVNk5x71ON0CIiLwvSIix6+uZDFJNK4MjjaXvcdQaBfp5l9AvkEWu5Q8cRg+lLmkGea7Kdpse6tplI8loIPEkDaucpZS5xc4lznEuc5xu4uJuSTtJKmccMZ319U+d9w3vYY/IhB7lvPpJPEngoRWijptwzPU6/RRE8u8d2Ii2/FLEwzUdfXSt9qp4KjkQdGfUCJ3dczNfnW3ELUCtlsjXEgcFiLSACeKK4sgnudd58H2XqnVcWQT3Ou8+D7L1qYh0DvD1Wam6QK10RFWFLLBwhHpDt+gqo8s2CvBqkDyoHnrez/6K46xl2HhpWjZR6DlcG1GjTGGyt4ZjgXf253Wqft/p3KCKUaPIv/N7J881kkbvKdw6vkqGREXZVXURERERERF0DiJTZmDaNu+Jr/pkyf5Lc6VtmN5r9ela1i8y1HSjdBAOqJq2eLvW8w+pcVwI73EamY6knzdf5KyvFo2hUtJkhq6qsqZHllPC+onc1zyJJCx0riHNY07QfGIVg4r5NKSiLXtZy0w9+ms5wO9je9ZzgX4ra0XQJKyWQbJNh2LSbCxpvZFSWXfwyl+QPauV2qksu/hlL8ge1csuHdOPFeKnoyqzREVlUUupcVfAaL0am7FqlFF4q+A0Xo1N2LVKKmyc496nG6BERF4XpFSmWPHblZPYELva4XXqHA6HzDVHzM2/G81b1lMx09gUubG4eyZwWwjaxvjTHmvo4kbiueHOubnSTpJOk33qYw6mud67w+q0aqW3sBfilsVsXZK6qjp49GcbyPtcMiHfSHmvo3kgbVFAX0DbqA0ldD5MsS/YNLnSN/eagB029jfFh6L6eJO4KSq6jcMuNTotaCLeO7FmYxYMjp8D1cETc2OKkna0cBE7Sd5JuSdpJXNZXT2O38Nr/RqjsnLmErUwsktcT1rNV5EIriyCe513nwfZeqdVxZBPc67z4PsvWxiHQO8PVYqbpArXREVYUsvmRtwRvBWu4UpuUgmj/mRyM+kwj71sihXKkcqvYfDK3UX8rELZhzBC5gRelQyz3jc5w6iQvNdrBuLqsFERF9RERERdIYAfekpTvggPXE1bPF3reYfUtMxIqc/B1G7dCxnSwZh+ytwpnXY3m+rQuK4CN3iFTEdQT5OI+asr842leqIiuqwIqSy7+GUvyB7Vyu1Ull38MpfkD2rlIYd048VrVPRlVmiIrKopdS4q+A0Xo1N2LVKKLxV8BovRqbsWqUVNk5x71ON0CLEwthSOmgknldmxxNLnHbwA3kmwA2khZapvLphqTloKQG0XJidwGt0he9gvwaGG3nHcFlpod9IGLzK/YbdV/jPjFJW1UlRJoLjZjL3DIh3sY5vWSTtUUiBWxrQ0WChiSTcqzMjuJXLS+zpm+1QOtADqfOPH5mfa80q7VSGDstLoIo4YqCFkcTQ1jRK/QB83SdpO0lZP7epvgUX/ACv/AOqgqmmqZ3lxGXDMKQilijba6svHb+G1/o1R2TlzCVY+GMtEtRTzwGkjaJ45Ii4SPJAe0tuBm6darhb1BA+FpDwsFTI15GyiuLIJ7nXefB9l6p1bZiRlBfg1szWQMl5YsJL3OZbNBGwG/fLNWRukiLW6rHA4NeCV0aipn9vM3wKL/lf/ANVbOBMIGemp5y0NM0UUpaDcAvjDs0Hba6rk1NJCAXhSjJWv5qzVDOUw91gTuBWv19RycUsh8Rj3/RaT9yoHKv2nQxjXP5WW7BkCVzZVOu953ucetxXkiLtYFhZVgoiIvqIiIiK6skldn4PzL6YJZGW+K60gPW89Ssagd3NtxVIZHMKZlTNTk6JmBzfPjJ0D5rnH5quigks62/6x/wCK45WM/T+UbwebJn/Xn/3yVhgdvKcdny+ykERFbl4RUll38MpfkD2rldqpLLv4ZS/IHtXKQw7px4rWqejKrNERWVRS6lxV8BovRqbsWqUUXir4DRejU3YtUoqbJzj3qcboEVGZc/4hD6LH20yvNU/lfxXqqmuikgppZWCnY0uYLgOEspLeezh1rcw9wbNcngsFSCWZKpkWwfqBhD4DP9H80/UDCHwGf6P5qxb6P3h8VG7t3UtfRbB+oGEPgM/0fzT9QMIfAZ/o/mm+j94fFN27qWvopupxIro2PkfRzNZG1znuLdDWAXLjwAChF6a9ruabryWkaoiKRwVi7UVIcaenkmDCA8xi9idQPUV9Lg0XKAE5BRwXUOJ38OoPRaXsGLn79QMIfAZ/o/muhcV6d0dDRxvaWvZT07HtOtr2xNBaeIIUNib2ua3ZN81vUjSCbhZ1W+zDx0da0nKDXclg2qN9L2ckOeRwYfU4noW34Rk1N6T933qqMs2FLR09MDpc50zx8VozW9Zc76K5nIz9Qx+GAaMIv/L7R+ilHu3cDnfnUqqREXZlXERERERERFnYEwoaaohnbrie1xG9upzelpI6V0dSVQc1kjDdrg17HDUWkAg9RXMauDJLjHytO6lee7p9Md9ZgJ/xcbczmrnfLrDXSQMro+dHkf2nQ+B9SpTDpbOMZ4q12PuARtX0sGgm8U84/BZy84bWtradso10Pfx+vct17dk2RUll38MpfkD2rldqpLLv4ZS/IHtXKw4d048Vp1PRlVmiIrKopdS4q+A0Xo1N2LVKKLxV8BovRqbsWqUVNk5x71ON0CIiLwvSIiIiIiIihMdv4bX+jVHZOXMJXT2O38Nr/RqjsnLmEqewrmO71HVnOCK4sgnudd58H2XqnVcWQT3Ou8+D7L1s4h0DvD1WKm6QK11+Er9WLXTWGaNZ18ypldVspIHTO4eZ4BTDW7RssKaTOcT/AOsue8d8N+yq6aUG7Gnk4t3Js0AjgTnO+crWykYx+xaNzWm0tReKPeGkd3J0NNudwVFrU5DYe95kxKXV1wPjdx+Nh4Fa2Iy6RD86kREXTFEIiIiIiIiIs/AWGX0tRHPH30Z0t1BzDocw8CLj17FgIscsTJWGN4uCLEdh1X1pLTcLpXBOFGTwxzxOuyQBzTtG8HcQQQRvCn6efOHEawufsnOOnsSXkZT+7zHST73Jq5TzToB6Ds03dBPazgbg9RC4vNDLyarzG65hfoez/wBN0PX4hWKKQVMdxqFMLR8fcmxwlNFKKkQ8nGWZpjMl+7Lr3zxbWt1ilDhcL7V4p6jISxHXQrA9gcNlyp/9gbvh7f6c/wCxP2Bu+Ht/pz/sVwIt39QqPe8gsP8Apo+pYmCaHkYIIc7O5GKKPOtm3zGBuda5te2pZaItIm5uVsDJERF8RERERERERYOHMG+yKaop87M5eKSLPtnZuewtzrXF7X3qrv2Bu+Ht/pz/ALFb6LYiqZIRZhssb4mv5wVQfsDd8Pb/AE5/2LcsQMRTg1s7TOJuWdG64jMebmhwt3xv3y21fL3gC51JNXSOYd472eOgXxkDGm7RmvyWUNFz/wCKhquqDQ+R7g1rQXOcdADQLkngAF71E+ceGwKocqGO3Kk0UDrxtP7w8anvB9yHxQRp3kcNPP3CXlFXNpoMom5k9nFx9Gj7rbe9tOzadqtVxxxkNbVPl0iNvcQtOyIHQTxJuTz22KDRF2amp46aJsMQs1osFXXuL3Fx1KIiLOvKIiIiIiIiIiIiKxMneULkc2lqne1aBDM73v8A/Nx8jcfF5tVdoo7E8MgxKAwTjLgeIPWO3/BWWGZ0Ttpq6ignI0g/gQpKGoDho17RtVA4k5R30ubDPeSn1NOuSIfF8pvxdmzcbiwdhJkzGywyNex2lr2G45uB4Fcjljr+TU27lG3CTkeHh7rusH7qfjkjqW3Gq2FFhw1+x3WFltdfSNKtVHiFPWN2oXX7OI7x+BY3MLdV+oiLeXlEREREREREREREX4SsaauA0N0nfsWnV1sFIzamdb1PcF6a0u0XvLKGi5/NRs9QXHhsC8KqrDQ6SR4a1oJc9xDWgDaSdACqjHbKgZA6CjJbGbh9Rpa943M2tbx1nhtqYdXcoptxTN2YhqeHe4+jR91ke+OnbtO1UjlEyiBgfSUr/bNLZpmnvN8bD5e87NWvVVCIur4RhEGFQCGEd7uJPWfkOCgp53TO2nIiIpZYEREREREREREREREREREREUpgHGWejfnwSFt7Z7D3UT/Obt59fFRaLFNDHOwxytDmnUHML61xabhXVi3lSp6jNZP+7y6u7PtLjwf4vM63OVu0U+otdoOkEaQRv4rl9S+Bca6mktyM7mt/lu7uI/NOgc4sVzzEeQzS7e4fJsH3Te3g4Zjxv3qVixE6Si66UjwgdovxC92VjTttzqnMFZZtQqabnfAf8Hn/ACW10GUehlt+8iMnxZg6K3SRm+tQT/4gw7KWIvHXba825/FbjZKeTR1vJb614Oog8xX0tcpsJxSe5zRv8x7H/UVlB3OsH8VPZ7MkNj328iFl3AOhUyvwvA1kDnUPncSseoro49L5GM89zW/WU/itzso4c/3fKybi2pU26raNt+bSvCTCO4dJWo12UChiveqY47orzHm7gEetathTLMwXFPTucdj5iGNvvzW3J6wszJMfxDKCEsHXbZ83fJY3Pgj5zvzwVmyTF2s/gtRxjyj0tLdrXcvKPe4iC0Hc5+pvNpPBVThvHerqriSYtYfeova47biBpd84lQKmsP5DF799iUm0fdBPm45/ADvWnLiOVoh4/ZTmMmONRWu9tfmxg3bCy4iG4keMeJ6LKDRF0WnpoqaMRQtDWjgFFPe55u43KIiLOvKIiIiIiIiIiIiIiIiIiIiIiIiIiIiIiIiIiIiL0ZUvGp7hzOIXmi+EA6pderqt51veedzj968kRA0DRLoiIvqIiIiIiIiIiIiIiIiIiIiIiIiIiIiIiIiIiIiIiIiIiIiIiIiIiIiIiIiIiIiIiIiIiIiIiIiIiIiIiIiIiIiL/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s://encrypted-tbn3.gstatic.com/images?q=tbn:ANd9GcQYDaUYHQwu4kaGBgHm7ySRn4Avc3FOtL4PP-MCqKo3xlZ5Jl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69" y="5264549"/>
            <a:ext cx="1216025" cy="1216025"/>
          </a:xfrm>
          <a:prstGeom prst="rect">
            <a:avLst/>
          </a:prstGeom>
          <a:noFill/>
          <a:extLst>
            <a:ext uri="{909E8E84-426E-40DD-AFC4-6F175D3DCCD1}">
              <a14:hiddenFill xmlns:a14="http://schemas.microsoft.com/office/drawing/2010/main">
                <a:solidFill>
                  <a:srgbClr val="FFFFFF"/>
                </a:solidFill>
              </a14:hiddenFill>
            </a:ext>
          </a:extLst>
        </p:spPr>
      </p:pic>
      <p:sp>
        <p:nvSpPr>
          <p:cNvPr id="35" name="Right Arrow 34"/>
          <p:cNvSpPr/>
          <p:nvPr/>
        </p:nvSpPr>
        <p:spPr bwMode="auto">
          <a:xfrm rot="16200000">
            <a:off x="7533421" y="3308861"/>
            <a:ext cx="685800" cy="400110"/>
          </a:xfrm>
          <a:prstGeom prst="rightArrow">
            <a:avLst/>
          </a:prstGeom>
          <a:solidFill>
            <a:srgbClr val="FF99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875079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body" idx="1"/>
          </p:nvPr>
        </p:nvSpPr>
        <p:spPr>
          <a:xfrm>
            <a:off x="228600" y="152400"/>
            <a:ext cx="8763000" cy="5973763"/>
          </a:xfrm>
        </p:spPr>
        <p:txBody>
          <a:bodyPr/>
          <a:lstStyle/>
          <a:p>
            <a:r>
              <a:rPr lang="en-US" dirty="0" smtClean="0"/>
              <a:t>Bacteria live in our body.  They are… </a:t>
            </a:r>
          </a:p>
          <a:p>
            <a:pPr lvl="1"/>
            <a:r>
              <a:rPr lang="en-US" dirty="0" smtClean="0">
                <a:solidFill>
                  <a:srgbClr val="9966FF"/>
                </a:solidFill>
              </a:rPr>
              <a:t>A.) </a:t>
            </a:r>
            <a:r>
              <a:rPr lang="en-US" dirty="0" smtClean="0">
                <a:solidFill>
                  <a:schemeClr val="bg1"/>
                </a:solidFill>
              </a:rPr>
              <a:t>Parasitic only</a:t>
            </a:r>
          </a:p>
          <a:p>
            <a:pPr lvl="1"/>
            <a:r>
              <a:rPr lang="en-US" dirty="0" smtClean="0">
                <a:solidFill>
                  <a:srgbClr val="FFCC99"/>
                </a:solidFill>
              </a:rPr>
              <a:t>B.) </a:t>
            </a:r>
            <a:r>
              <a:rPr lang="en-US" dirty="0" err="1" smtClean="0">
                <a:solidFill>
                  <a:schemeClr val="bg1"/>
                </a:solidFill>
              </a:rPr>
              <a:t>Commensalisitic</a:t>
            </a:r>
            <a:r>
              <a:rPr lang="en-US" dirty="0" smtClean="0">
                <a:solidFill>
                  <a:schemeClr val="bg1"/>
                </a:solidFill>
              </a:rPr>
              <a:t> and Parasitic</a:t>
            </a:r>
          </a:p>
          <a:p>
            <a:pPr lvl="1"/>
            <a:r>
              <a:rPr lang="en-US" dirty="0" smtClean="0">
                <a:solidFill>
                  <a:srgbClr val="FF99FF"/>
                </a:solidFill>
              </a:rPr>
              <a:t>C.) </a:t>
            </a:r>
            <a:r>
              <a:rPr lang="en-US" dirty="0" smtClean="0">
                <a:solidFill>
                  <a:schemeClr val="bg1"/>
                </a:solidFill>
              </a:rPr>
              <a:t>Mutualistic only</a:t>
            </a:r>
          </a:p>
          <a:p>
            <a:pPr lvl="1"/>
            <a:r>
              <a:rPr lang="en-US" dirty="0" smtClean="0">
                <a:solidFill>
                  <a:schemeClr val="accent1">
                    <a:lumMod val="60000"/>
                    <a:lumOff val="40000"/>
                  </a:schemeClr>
                </a:solidFill>
              </a:rPr>
              <a:t>D.) </a:t>
            </a:r>
            <a:r>
              <a:rPr lang="en-US" dirty="0" smtClean="0">
                <a:solidFill>
                  <a:schemeClr val="bg1"/>
                </a:solidFill>
              </a:rPr>
              <a:t>Mutualistic, </a:t>
            </a:r>
            <a:r>
              <a:rPr lang="en-US" dirty="0" err="1" smtClean="0">
                <a:solidFill>
                  <a:schemeClr val="bg1"/>
                </a:solidFill>
              </a:rPr>
              <a:t>Commensalistic</a:t>
            </a:r>
            <a:r>
              <a:rPr lang="en-US" dirty="0" smtClean="0">
                <a:solidFill>
                  <a:schemeClr val="bg1"/>
                </a:solidFill>
              </a:rPr>
              <a:t>, and Parasitic</a:t>
            </a:r>
          </a:p>
        </p:txBody>
      </p:sp>
      <p:pic>
        <p:nvPicPr>
          <p:cNvPr id="945155" name="Picture 3" descr="http://topnews.in/usa/files/predict-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763000" cy="3695700"/>
          </a:xfrm>
          <a:prstGeom prst="rect">
            <a:avLst/>
          </a:prstGeom>
          <a:noFill/>
          <a:ln w="9525">
            <a:solidFill>
              <a:srgbClr val="FFCC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88372" y="6858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1091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body" idx="1"/>
          </p:nvPr>
        </p:nvSpPr>
        <p:spPr>
          <a:xfrm>
            <a:off x="228600" y="152400"/>
            <a:ext cx="8763000" cy="5973763"/>
          </a:xfrm>
        </p:spPr>
        <p:txBody>
          <a:bodyPr/>
          <a:lstStyle/>
          <a:p>
            <a:r>
              <a:rPr lang="en-US" dirty="0" smtClean="0"/>
              <a:t>Bacteria live in our body.  They are… </a:t>
            </a:r>
          </a:p>
          <a:p>
            <a:pPr lvl="1"/>
            <a:r>
              <a:rPr lang="en-US" dirty="0" smtClean="0">
                <a:solidFill>
                  <a:srgbClr val="9966FF"/>
                </a:solidFill>
              </a:rPr>
              <a:t>A.) Parasitic only</a:t>
            </a:r>
          </a:p>
          <a:p>
            <a:pPr lvl="1"/>
            <a:r>
              <a:rPr lang="en-US" dirty="0" smtClean="0">
                <a:solidFill>
                  <a:srgbClr val="FFCC99"/>
                </a:solidFill>
              </a:rPr>
              <a:t>B.) </a:t>
            </a:r>
            <a:r>
              <a:rPr lang="en-US" dirty="0" err="1" smtClean="0">
                <a:solidFill>
                  <a:schemeClr val="bg1"/>
                </a:solidFill>
              </a:rPr>
              <a:t>Commensalisitic</a:t>
            </a:r>
            <a:r>
              <a:rPr lang="en-US" dirty="0" smtClean="0">
                <a:solidFill>
                  <a:schemeClr val="bg1"/>
                </a:solidFill>
              </a:rPr>
              <a:t> and Parasitic</a:t>
            </a:r>
          </a:p>
          <a:p>
            <a:pPr lvl="1"/>
            <a:r>
              <a:rPr lang="en-US" dirty="0" smtClean="0">
                <a:solidFill>
                  <a:srgbClr val="FF99FF"/>
                </a:solidFill>
              </a:rPr>
              <a:t>C.) </a:t>
            </a:r>
            <a:r>
              <a:rPr lang="en-US" dirty="0" smtClean="0">
                <a:solidFill>
                  <a:schemeClr val="bg1"/>
                </a:solidFill>
              </a:rPr>
              <a:t>Mutualistic only</a:t>
            </a:r>
          </a:p>
          <a:p>
            <a:pPr lvl="1"/>
            <a:r>
              <a:rPr lang="en-US" dirty="0" smtClean="0">
                <a:solidFill>
                  <a:schemeClr val="accent1">
                    <a:lumMod val="60000"/>
                    <a:lumOff val="40000"/>
                  </a:schemeClr>
                </a:solidFill>
              </a:rPr>
              <a:t>D.) </a:t>
            </a:r>
            <a:r>
              <a:rPr lang="en-US" dirty="0" smtClean="0">
                <a:solidFill>
                  <a:schemeClr val="bg1"/>
                </a:solidFill>
              </a:rPr>
              <a:t>Mutualistic, </a:t>
            </a:r>
            <a:r>
              <a:rPr lang="en-US" dirty="0" err="1" smtClean="0">
                <a:solidFill>
                  <a:schemeClr val="bg1"/>
                </a:solidFill>
              </a:rPr>
              <a:t>Commensalistic</a:t>
            </a:r>
            <a:r>
              <a:rPr lang="en-US" dirty="0" smtClean="0">
                <a:solidFill>
                  <a:schemeClr val="bg1"/>
                </a:solidFill>
              </a:rPr>
              <a:t>, and Parasitic</a:t>
            </a:r>
          </a:p>
        </p:txBody>
      </p:sp>
      <p:pic>
        <p:nvPicPr>
          <p:cNvPr id="945155" name="Picture 3" descr="http://topnews.in/usa/files/predict-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763000" cy="3695700"/>
          </a:xfrm>
          <a:prstGeom prst="rect">
            <a:avLst/>
          </a:prstGeom>
          <a:noFill/>
          <a:ln w="9525">
            <a:solidFill>
              <a:srgbClr val="FFCC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88372" y="6858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589678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body" idx="1"/>
          </p:nvPr>
        </p:nvSpPr>
        <p:spPr>
          <a:xfrm>
            <a:off x="228600" y="152400"/>
            <a:ext cx="8763000" cy="5973763"/>
          </a:xfrm>
        </p:spPr>
        <p:txBody>
          <a:bodyPr/>
          <a:lstStyle/>
          <a:p>
            <a:r>
              <a:rPr lang="en-US" dirty="0" smtClean="0"/>
              <a:t>Bacteria live in our body.  They are… </a:t>
            </a:r>
          </a:p>
          <a:p>
            <a:pPr lvl="1"/>
            <a:r>
              <a:rPr lang="en-US" dirty="0" smtClean="0">
                <a:solidFill>
                  <a:srgbClr val="9966FF"/>
                </a:solidFill>
              </a:rPr>
              <a:t>A.) Parasitic only</a:t>
            </a:r>
          </a:p>
          <a:p>
            <a:pPr lvl="1"/>
            <a:r>
              <a:rPr lang="en-US" dirty="0" smtClean="0">
                <a:solidFill>
                  <a:srgbClr val="FFCC99"/>
                </a:solidFill>
              </a:rPr>
              <a:t>B.) </a:t>
            </a:r>
            <a:r>
              <a:rPr lang="en-US" dirty="0" err="1" smtClean="0">
                <a:solidFill>
                  <a:srgbClr val="FFCC99"/>
                </a:solidFill>
              </a:rPr>
              <a:t>Commensalisitic</a:t>
            </a:r>
            <a:r>
              <a:rPr lang="en-US" dirty="0" smtClean="0">
                <a:solidFill>
                  <a:srgbClr val="FFCC99"/>
                </a:solidFill>
              </a:rPr>
              <a:t> and Parasitic</a:t>
            </a:r>
          </a:p>
          <a:p>
            <a:pPr lvl="1"/>
            <a:r>
              <a:rPr lang="en-US" dirty="0" smtClean="0">
                <a:solidFill>
                  <a:srgbClr val="FF99FF"/>
                </a:solidFill>
              </a:rPr>
              <a:t>C.) </a:t>
            </a:r>
            <a:r>
              <a:rPr lang="en-US" dirty="0" smtClean="0">
                <a:solidFill>
                  <a:schemeClr val="bg1"/>
                </a:solidFill>
              </a:rPr>
              <a:t>Mutualistic only</a:t>
            </a:r>
          </a:p>
          <a:p>
            <a:pPr lvl="1"/>
            <a:r>
              <a:rPr lang="en-US" dirty="0" smtClean="0">
                <a:solidFill>
                  <a:schemeClr val="accent1">
                    <a:lumMod val="60000"/>
                    <a:lumOff val="40000"/>
                  </a:schemeClr>
                </a:solidFill>
              </a:rPr>
              <a:t>D.) </a:t>
            </a:r>
            <a:r>
              <a:rPr lang="en-US" dirty="0" smtClean="0">
                <a:solidFill>
                  <a:schemeClr val="bg1"/>
                </a:solidFill>
              </a:rPr>
              <a:t>Mutualistic, </a:t>
            </a:r>
            <a:r>
              <a:rPr lang="en-US" dirty="0" err="1" smtClean="0">
                <a:solidFill>
                  <a:schemeClr val="bg1"/>
                </a:solidFill>
              </a:rPr>
              <a:t>Commensalistic</a:t>
            </a:r>
            <a:r>
              <a:rPr lang="en-US" dirty="0" smtClean="0">
                <a:solidFill>
                  <a:schemeClr val="bg1"/>
                </a:solidFill>
              </a:rPr>
              <a:t>, and Parasitic</a:t>
            </a:r>
          </a:p>
        </p:txBody>
      </p:sp>
      <p:pic>
        <p:nvPicPr>
          <p:cNvPr id="945155" name="Picture 3" descr="http://topnews.in/usa/files/predict-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763000" cy="3695700"/>
          </a:xfrm>
          <a:prstGeom prst="rect">
            <a:avLst/>
          </a:prstGeom>
          <a:noFill/>
          <a:ln w="9525">
            <a:solidFill>
              <a:srgbClr val="FFCC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88372" y="6858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00387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smtClean="0"/>
              <a:t>How to play…</a:t>
            </a:r>
          </a:p>
          <a:p>
            <a:pPr lvl="1"/>
            <a:r>
              <a:rPr lang="en-US" dirty="0" smtClean="0">
                <a:solidFill>
                  <a:srgbClr val="6699FF"/>
                </a:solidFill>
              </a:rPr>
              <a:t>Don’t play like </a:t>
            </a:r>
            <a:r>
              <a:rPr lang="en-US" dirty="0" err="1" smtClean="0">
                <a:solidFill>
                  <a:srgbClr val="6699FF"/>
                </a:solidFill>
              </a:rPr>
              <a:t>Jeo</a:t>
            </a:r>
            <a:r>
              <a:rPr lang="en-US" dirty="0" smtClean="0">
                <a:solidFill>
                  <a:srgbClr val="6699FF"/>
                </a:solidFill>
              </a:rPr>
              <a:t>_ _ _ _ y.</a:t>
            </a:r>
          </a:p>
          <a:p>
            <a:pPr lvl="1"/>
            <a:r>
              <a:rPr lang="en-US" dirty="0" smtClean="0">
                <a:solidFill>
                  <a:srgbClr val="FF99FF"/>
                </a:solidFill>
              </a:rPr>
              <a:t>Class should be divided into several small groups.</a:t>
            </a:r>
          </a:p>
          <a:p>
            <a:pPr lvl="1"/>
            <a:r>
              <a:rPr lang="en-US" dirty="0" smtClean="0">
                <a:solidFill>
                  <a:srgbClr val="FFCC99"/>
                </a:solidFill>
              </a:rPr>
              <a:t>Groups should use science journal (red slide notes), homework, and other available materials to assist you.</a:t>
            </a:r>
          </a:p>
          <a:p>
            <a:pPr lvl="1"/>
            <a:r>
              <a:rPr lang="en-US" dirty="0" smtClean="0">
                <a:solidFill>
                  <a:srgbClr val="66FFCC"/>
                </a:solidFill>
              </a:rPr>
              <a:t>Groups can communicate </a:t>
            </a:r>
            <a:r>
              <a:rPr lang="en-US" b="1" u="sng" dirty="0" smtClean="0"/>
              <a:t>quietly</a:t>
            </a:r>
            <a:r>
              <a:rPr lang="en-US" dirty="0" smtClean="0"/>
              <a:t> </a:t>
            </a:r>
            <a:r>
              <a:rPr lang="en-US" dirty="0" smtClean="0">
                <a:solidFill>
                  <a:srgbClr val="66FFCC"/>
                </a:solidFill>
              </a:rPr>
              <a:t>with each other but no sharing answers between groups.</a:t>
            </a:r>
          </a:p>
          <a:p>
            <a:pPr lvl="2"/>
            <a:r>
              <a:rPr lang="en-US" dirty="0" smtClean="0">
                <a:solidFill>
                  <a:srgbClr val="9966FF"/>
                </a:solidFill>
              </a:rPr>
              <a:t>Practice quietly communicating right now?</a:t>
            </a:r>
          </a:p>
          <a:p>
            <a:pPr lvl="2"/>
            <a:r>
              <a:rPr lang="en-US" dirty="0" smtClean="0">
                <a:solidFill>
                  <a:srgbClr val="9966FF"/>
                </a:solidFill>
              </a:rPr>
              <a:t>Practice Communication Question:</a:t>
            </a:r>
          </a:p>
          <a:p>
            <a:pPr lvl="2"/>
            <a:r>
              <a:rPr lang="en-US" dirty="0" smtClean="0">
                <a:solidFill>
                  <a:srgbClr val="FFFF66"/>
                </a:solidFill>
              </a:rPr>
              <a:t>Your group gets to order one pizza and you can have two toppings.  What does your group want?</a:t>
            </a:r>
          </a:p>
        </p:txBody>
      </p:sp>
    </p:spTree>
    <p:extLst>
      <p:ext uri="{BB962C8B-B14F-4D97-AF65-F5344CB8AC3E}">
        <p14:creationId xmlns:p14="http://schemas.microsoft.com/office/powerpoint/2010/main" val="1382399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body" idx="1"/>
          </p:nvPr>
        </p:nvSpPr>
        <p:spPr>
          <a:xfrm>
            <a:off x="228600" y="152400"/>
            <a:ext cx="8763000" cy="5973763"/>
          </a:xfrm>
        </p:spPr>
        <p:txBody>
          <a:bodyPr/>
          <a:lstStyle/>
          <a:p>
            <a:r>
              <a:rPr lang="en-US" dirty="0" smtClean="0"/>
              <a:t>Bacteria live in our body.  They are… </a:t>
            </a:r>
          </a:p>
          <a:p>
            <a:pPr lvl="1"/>
            <a:r>
              <a:rPr lang="en-US" dirty="0" smtClean="0">
                <a:solidFill>
                  <a:srgbClr val="9966FF"/>
                </a:solidFill>
              </a:rPr>
              <a:t>A.) Parasitic only</a:t>
            </a:r>
          </a:p>
          <a:p>
            <a:pPr lvl="1"/>
            <a:r>
              <a:rPr lang="en-US" dirty="0" smtClean="0">
                <a:solidFill>
                  <a:srgbClr val="FFCC99"/>
                </a:solidFill>
              </a:rPr>
              <a:t>B.) </a:t>
            </a:r>
            <a:r>
              <a:rPr lang="en-US" dirty="0" err="1" smtClean="0">
                <a:solidFill>
                  <a:srgbClr val="FFCC99"/>
                </a:solidFill>
              </a:rPr>
              <a:t>Commensalisitic</a:t>
            </a:r>
            <a:r>
              <a:rPr lang="en-US" dirty="0" smtClean="0">
                <a:solidFill>
                  <a:srgbClr val="FFCC99"/>
                </a:solidFill>
              </a:rPr>
              <a:t> and Parasitic</a:t>
            </a:r>
          </a:p>
          <a:p>
            <a:pPr lvl="1"/>
            <a:r>
              <a:rPr lang="en-US" dirty="0" smtClean="0">
                <a:solidFill>
                  <a:srgbClr val="FF99FF"/>
                </a:solidFill>
              </a:rPr>
              <a:t>C.) Mutualistic only</a:t>
            </a:r>
          </a:p>
          <a:p>
            <a:pPr lvl="1"/>
            <a:r>
              <a:rPr lang="en-US" dirty="0" smtClean="0">
                <a:solidFill>
                  <a:schemeClr val="accent1">
                    <a:lumMod val="60000"/>
                    <a:lumOff val="40000"/>
                  </a:schemeClr>
                </a:solidFill>
              </a:rPr>
              <a:t>D.) </a:t>
            </a:r>
            <a:r>
              <a:rPr lang="en-US" dirty="0" smtClean="0">
                <a:solidFill>
                  <a:schemeClr val="bg1"/>
                </a:solidFill>
              </a:rPr>
              <a:t>Mutualistic, </a:t>
            </a:r>
            <a:r>
              <a:rPr lang="en-US" dirty="0" err="1" smtClean="0">
                <a:solidFill>
                  <a:schemeClr val="bg1"/>
                </a:solidFill>
              </a:rPr>
              <a:t>Commensalistic</a:t>
            </a:r>
            <a:r>
              <a:rPr lang="en-US" dirty="0" smtClean="0">
                <a:solidFill>
                  <a:schemeClr val="bg1"/>
                </a:solidFill>
              </a:rPr>
              <a:t>, and Parasitic</a:t>
            </a:r>
          </a:p>
        </p:txBody>
      </p:sp>
      <p:pic>
        <p:nvPicPr>
          <p:cNvPr id="945155" name="Picture 3" descr="http://topnews.in/usa/files/predict-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763000" cy="3695700"/>
          </a:xfrm>
          <a:prstGeom prst="rect">
            <a:avLst/>
          </a:prstGeom>
          <a:noFill/>
          <a:ln w="9525">
            <a:solidFill>
              <a:srgbClr val="FFCC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88372" y="6858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6035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body" idx="1"/>
          </p:nvPr>
        </p:nvSpPr>
        <p:spPr>
          <a:xfrm>
            <a:off x="228600" y="152400"/>
            <a:ext cx="8763000" cy="5973763"/>
          </a:xfrm>
        </p:spPr>
        <p:txBody>
          <a:bodyPr/>
          <a:lstStyle/>
          <a:p>
            <a:r>
              <a:rPr lang="en-US" dirty="0" smtClean="0"/>
              <a:t>Bacteria live in our body.  They are… </a:t>
            </a:r>
          </a:p>
          <a:p>
            <a:pPr lvl="1"/>
            <a:r>
              <a:rPr lang="en-US" dirty="0" smtClean="0">
                <a:solidFill>
                  <a:srgbClr val="9966FF"/>
                </a:solidFill>
              </a:rPr>
              <a:t>A.) Parasitic only</a:t>
            </a:r>
          </a:p>
          <a:p>
            <a:pPr lvl="1"/>
            <a:r>
              <a:rPr lang="en-US" dirty="0" smtClean="0">
                <a:solidFill>
                  <a:srgbClr val="FFCC99"/>
                </a:solidFill>
              </a:rPr>
              <a:t>B.) </a:t>
            </a:r>
            <a:r>
              <a:rPr lang="en-US" dirty="0" err="1" smtClean="0">
                <a:solidFill>
                  <a:srgbClr val="FFCC99"/>
                </a:solidFill>
              </a:rPr>
              <a:t>Commensalisitic</a:t>
            </a:r>
            <a:r>
              <a:rPr lang="en-US" dirty="0" smtClean="0">
                <a:solidFill>
                  <a:srgbClr val="FFCC99"/>
                </a:solidFill>
              </a:rPr>
              <a:t> and Parasitic</a:t>
            </a:r>
          </a:p>
          <a:p>
            <a:pPr lvl="1"/>
            <a:r>
              <a:rPr lang="en-US" dirty="0" smtClean="0">
                <a:solidFill>
                  <a:srgbClr val="FF99FF"/>
                </a:solidFill>
              </a:rPr>
              <a:t>C.) Mutualistic only</a:t>
            </a:r>
          </a:p>
          <a:p>
            <a:pPr lvl="1"/>
            <a:r>
              <a:rPr lang="en-US" dirty="0" smtClean="0">
                <a:solidFill>
                  <a:schemeClr val="accent1">
                    <a:lumMod val="60000"/>
                    <a:lumOff val="40000"/>
                  </a:schemeClr>
                </a:solidFill>
              </a:rPr>
              <a:t>D.) Mutualistic, </a:t>
            </a:r>
            <a:r>
              <a:rPr lang="en-US" dirty="0" err="1" smtClean="0">
                <a:solidFill>
                  <a:schemeClr val="accent1">
                    <a:lumMod val="60000"/>
                    <a:lumOff val="40000"/>
                  </a:schemeClr>
                </a:solidFill>
              </a:rPr>
              <a:t>Commensalistic</a:t>
            </a:r>
            <a:r>
              <a:rPr lang="en-US" dirty="0" smtClean="0">
                <a:solidFill>
                  <a:schemeClr val="accent1">
                    <a:lumMod val="60000"/>
                    <a:lumOff val="40000"/>
                  </a:schemeClr>
                </a:solidFill>
              </a:rPr>
              <a:t>, and Parasitic</a:t>
            </a:r>
          </a:p>
        </p:txBody>
      </p:sp>
      <p:pic>
        <p:nvPicPr>
          <p:cNvPr id="945155" name="Picture 3" descr="http://topnews.in/usa/files/predict-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763000" cy="3695700"/>
          </a:xfrm>
          <a:prstGeom prst="rect">
            <a:avLst/>
          </a:prstGeom>
          <a:noFill/>
          <a:ln w="9525">
            <a:solidFill>
              <a:srgbClr val="FFCC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088372" y="6858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59298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0044257"/>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GET</a:t>
                      </a:r>
                      <a:r>
                        <a:rPr lang="en-US" baseline="0" dirty="0" smtClean="0"/>
                        <a:t> AWAY</a:t>
                      </a:r>
                      <a:endParaRPr lang="en-US" dirty="0"/>
                    </a:p>
                  </a:txBody>
                  <a:tcPr>
                    <a:noFill/>
                  </a:tcPr>
                </a:tc>
                <a:tc>
                  <a:txBody>
                    <a:bodyPr/>
                    <a:lstStyle/>
                    <a:p>
                      <a:pPr algn="ctr"/>
                      <a:r>
                        <a:rPr lang="en-US" dirty="0" smtClean="0"/>
                        <a:t>BY</a:t>
                      </a:r>
                      <a:r>
                        <a:rPr lang="en-US" baseline="0" dirty="0" smtClean="0"/>
                        <a:t> MY SIDE</a:t>
                      </a:r>
                      <a:endParaRPr lang="en-US" dirty="0"/>
                    </a:p>
                  </a:txBody>
                  <a:tcPr>
                    <a:noFill/>
                  </a:tcPr>
                </a:tc>
                <a:tc>
                  <a:txBody>
                    <a:bodyPr/>
                    <a:lstStyle/>
                    <a:p>
                      <a:pPr algn="ctr"/>
                      <a:r>
                        <a:rPr lang="en-US" dirty="0" smtClean="0"/>
                        <a:t>STRANGE PETS</a:t>
                      </a:r>
                    </a:p>
                  </a:txBody>
                  <a:tcPr>
                    <a:noFill/>
                  </a:tcPr>
                </a:tc>
                <a:tc>
                  <a:txBody>
                    <a:bodyPr/>
                    <a:lstStyle/>
                    <a:p>
                      <a:pPr algn="ctr"/>
                      <a:r>
                        <a:rPr lang="en-US" baseline="0" dirty="0" smtClean="0"/>
                        <a:t>NOT FROM HERE</a:t>
                      </a:r>
                      <a:br>
                        <a:rPr lang="en-US" baseline="0" dirty="0" smtClean="0"/>
                      </a:br>
                      <a:endParaRPr lang="en-US" dirty="0"/>
                    </a:p>
                  </a:txBody>
                  <a:tcPr>
                    <a:noFill/>
                  </a:tcPr>
                </a:tc>
                <a:tc>
                  <a:txBody>
                    <a:bodyPr/>
                    <a:lstStyle/>
                    <a:p>
                      <a:pPr algn="ctr"/>
                      <a:r>
                        <a:rPr lang="en-US" dirty="0" smtClean="0"/>
                        <a:t>-Bonus-</a:t>
                      </a:r>
                    </a:p>
                    <a:p>
                      <a:pPr algn="ctr"/>
                      <a:r>
                        <a:rPr lang="en-US" dirty="0" smtClean="0"/>
                        <a:t>FOREIGN</a:t>
                      </a:r>
                      <a:r>
                        <a:rPr lang="en-US" baseline="0" dirty="0" smtClean="0"/>
                        <a:t> FILMS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1154391" y="237456"/>
            <a:ext cx="4434227"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89600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0969399"/>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GET</a:t>
                      </a:r>
                      <a:r>
                        <a:rPr lang="en-US" baseline="0" dirty="0" smtClean="0"/>
                        <a:t> AWAY</a:t>
                      </a:r>
                      <a:endParaRPr lang="en-US" dirty="0"/>
                    </a:p>
                  </a:txBody>
                  <a:tcPr>
                    <a:noFill/>
                  </a:tcPr>
                </a:tc>
                <a:tc>
                  <a:txBody>
                    <a:bodyPr/>
                    <a:lstStyle/>
                    <a:p>
                      <a:pPr algn="ctr"/>
                      <a:r>
                        <a:rPr lang="en-US" dirty="0" smtClean="0"/>
                        <a:t>BY</a:t>
                      </a:r>
                      <a:r>
                        <a:rPr lang="en-US" baseline="0" dirty="0" smtClean="0"/>
                        <a:t> MY SIDE</a:t>
                      </a:r>
                      <a:endParaRPr lang="en-US" dirty="0"/>
                    </a:p>
                  </a:txBody>
                  <a:tcPr>
                    <a:noFill/>
                  </a:tcPr>
                </a:tc>
                <a:tc>
                  <a:txBody>
                    <a:bodyPr/>
                    <a:lstStyle/>
                    <a:p>
                      <a:pPr algn="ctr"/>
                      <a:r>
                        <a:rPr lang="en-US" dirty="0" smtClean="0"/>
                        <a:t>STRANGE PETS</a:t>
                      </a:r>
                    </a:p>
                  </a:txBody>
                  <a:tcPr>
                    <a:noFill/>
                  </a:tcPr>
                </a:tc>
                <a:tc>
                  <a:txBody>
                    <a:bodyPr/>
                    <a:lstStyle/>
                    <a:p>
                      <a:pPr algn="ctr"/>
                      <a:r>
                        <a:rPr lang="en-US" baseline="0" dirty="0" smtClean="0">
                          <a:solidFill>
                            <a:srgbClr val="99FF33"/>
                          </a:solidFill>
                        </a:rPr>
                        <a:t>NOT FROM HERE</a:t>
                      </a:r>
                      <a:br>
                        <a:rPr lang="en-US" baseline="0" dirty="0" smtClean="0">
                          <a:solidFill>
                            <a:srgbClr val="99FF33"/>
                          </a:solidFill>
                        </a:rPr>
                      </a:br>
                      <a:endParaRPr lang="en-US" dirty="0">
                        <a:solidFill>
                          <a:srgbClr val="99FF33"/>
                        </a:solidFill>
                      </a:endParaRPr>
                    </a:p>
                  </a:txBody>
                  <a:tcPr>
                    <a:noFill/>
                  </a:tcPr>
                </a:tc>
                <a:tc>
                  <a:txBody>
                    <a:bodyPr/>
                    <a:lstStyle/>
                    <a:p>
                      <a:pPr algn="ctr"/>
                      <a:r>
                        <a:rPr lang="en-US" dirty="0" smtClean="0"/>
                        <a:t>-Bonus-</a:t>
                      </a:r>
                    </a:p>
                    <a:p>
                      <a:pPr algn="ctr"/>
                      <a:r>
                        <a:rPr lang="en-US" dirty="0" smtClean="0"/>
                        <a:t>FOREIGN</a:t>
                      </a:r>
                      <a:r>
                        <a:rPr lang="en-US" baseline="0" dirty="0" smtClean="0"/>
                        <a:t> FILMS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1154391" y="237456"/>
            <a:ext cx="4434227"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89600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9891" name="Rectangle 3"/>
          <p:cNvSpPr>
            <a:spLocks noGrp="1" noChangeArrowheads="1"/>
          </p:cNvSpPr>
          <p:nvPr>
            <p:ph type="body" idx="1"/>
          </p:nvPr>
        </p:nvSpPr>
        <p:spPr>
          <a:xfrm>
            <a:off x="200246" y="228600"/>
            <a:ext cx="8229600" cy="5745163"/>
          </a:xfrm>
        </p:spPr>
        <p:txBody>
          <a:bodyPr/>
          <a:lstStyle/>
          <a:p>
            <a:pPr eaLnBrk="1" hangingPunct="1">
              <a:defRPr/>
            </a:pPr>
            <a:r>
              <a:rPr lang="en-US" dirty="0" smtClean="0"/>
              <a:t>Which one uses microbe farms, and which one uses mechanical defenses?</a:t>
            </a:r>
          </a:p>
        </p:txBody>
      </p:sp>
      <p:pic>
        <p:nvPicPr>
          <p:cNvPr id="373763" name="Picture 5" descr="image?id=65286&amp;rendTypeI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84251"/>
            <a:ext cx="4114800" cy="49784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413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a:latin typeface="Verdana" pitchFamily="34" charset="0"/>
              </a:rPr>
              <a:t>Copyright © 2010 Ryan P. Murphy</a:t>
            </a:r>
            <a:endParaRPr lang="en-US" sz="3200" b="0">
              <a:effectLst>
                <a:outerShdw blurRad="38100" dist="38100" dir="2700000" algn="tl">
                  <a:srgbClr val="000000"/>
                </a:outerShdw>
              </a:effectLst>
              <a:latin typeface="Tahoma" charset="0"/>
            </a:endParaRPr>
          </a:p>
        </p:txBody>
      </p:sp>
      <p:pic>
        <p:nvPicPr>
          <p:cNvPr id="5" name="Picture 5" descr="tho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93" y="1584251"/>
            <a:ext cx="4400107" cy="4978400"/>
          </a:xfrm>
          <a:prstGeom prst="rect">
            <a:avLst/>
          </a:prstGeom>
          <a:noFill/>
          <a:ln w="76200">
            <a:solidFill>
              <a:schemeClr val="tx1">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71893" y="1584251"/>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4807688" y="1595735"/>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42" name="Picture 2" descr="https://encrypted-tbn0.gstatic.com/images?q=tbn:ANd9GcTIjVrsoyU73xVnNn_gBifwWA0aF40_GJgeK5R_Xz4efzjnUAS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6706" y="1707778"/>
            <a:ext cx="946294"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36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smtClean="0"/>
              <a:t>Which one is poison ivy?</a:t>
            </a:r>
            <a:endParaRPr lang="en-US" dirty="0"/>
          </a:p>
        </p:txBody>
      </p:sp>
      <p:sp>
        <p:nvSpPr>
          <p:cNvPr id="8" name="Rectangle 7"/>
          <p:cNvSpPr/>
          <p:nvPr/>
        </p:nvSpPr>
        <p:spPr>
          <a:xfrm>
            <a:off x="228600" y="89398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4724400" y="905470"/>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28600" y="3745284"/>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74708" y="3755916"/>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001000" y="0"/>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86262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smtClean="0"/>
              <a:t>Which one is poison ivy?</a:t>
            </a:r>
            <a:endParaRPr lang="en-US" dirty="0"/>
          </a:p>
        </p:txBody>
      </p:sp>
      <p:pic>
        <p:nvPicPr>
          <p:cNvPr id="5" name="Picture 3" descr="tove496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82502"/>
            <a:ext cx="4267200" cy="2698898"/>
          </a:xfrm>
          <a:prstGeom prst="rect">
            <a:avLst/>
          </a:prstGeom>
          <a:noFill/>
          <a:ln w="5715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89398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4724400" y="905470"/>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28600" y="3745284"/>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74708" y="3755916"/>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001000" y="0"/>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50455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smtClean="0"/>
              <a:t>Which one is poison ivy?</a:t>
            </a:r>
            <a:endParaRPr lang="en-US" dirty="0"/>
          </a:p>
        </p:txBody>
      </p:sp>
      <p:pic>
        <p:nvPicPr>
          <p:cNvPr id="4" name="Content Placeholder 3" descr="23890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882501"/>
            <a:ext cx="4191000" cy="2698899"/>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descr="tove49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82502"/>
            <a:ext cx="4267200" cy="2698898"/>
          </a:xfrm>
          <a:prstGeom prst="rect">
            <a:avLst/>
          </a:prstGeom>
          <a:noFill/>
          <a:ln w="5715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89398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4724400" y="905470"/>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28600" y="3745284"/>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74708" y="3755916"/>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001000" y="0"/>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504551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smtClean="0"/>
              <a:t>Which one is poison ivy?</a:t>
            </a:r>
            <a:endParaRPr lang="en-US" dirty="0"/>
          </a:p>
        </p:txBody>
      </p:sp>
      <p:pic>
        <p:nvPicPr>
          <p:cNvPr id="4" name="Content Placeholder 3" descr="23890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882501"/>
            <a:ext cx="4191000" cy="2698899"/>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descr="tove49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82502"/>
            <a:ext cx="4267200" cy="2698898"/>
          </a:xfrm>
          <a:prstGeom prst="rect">
            <a:avLst/>
          </a:prstGeom>
          <a:noFill/>
          <a:ln w="5715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4267200" cy="2895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89398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4724400" y="905470"/>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28600" y="3745284"/>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74708" y="3755916"/>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001000" y="0"/>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50455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smtClean="0"/>
              <a:t>Which one is poison ivy?</a:t>
            </a:r>
            <a:endParaRPr lang="en-US" dirty="0"/>
          </a:p>
        </p:txBody>
      </p:sp>
      <p:pic>
        <p:nvPicPr>
          <p:cNvPr id="4" name="Content Placeholder 3" descr="238903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882501"/>
            <a:ext cx="4191000" cy="2698899"/>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descr="tove49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82502"/>
            <a:ext cx="4267200" cy="2698898"/>
          </a:xfrm>
          <a:prstGeom prst="rect">
            <a:avLst/>
          </a:prstGeom>
          <a:noFill/>
          <a:ln w="5715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4267200" cy="2895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Content Placeholder 3" descr="baneleaf.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94136" y="3733800"/>
            <a:ext cx="4221264" cy="28956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893986"/>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4724400" y="905470"/>
            <a:ext cx="659156"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228600" y="3745284"/>
            <a:ext cx="646332"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4674708" y="3755916"/>
            <a:ext cx="70884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8001000" y="0"/>
            <a:ext cx="1066318" cy="923330"/>
          </a:xfrm>
          <a:prstGeom prst="rect">
            <a:avLst/>
          </a:prstGeom>
          <a:noFill/>
        </p:spPr>
        <p:txBody>
          <a:bodyPr wrap="none" lIns="91440" tIns="45720" rIns="91440" bIns="45720">
            <a:spAutoFit/>
          </a:bodyPr>
          <a:lstStyle/>
          <a:p>
            <a:pPr algn="ctr">
              <a:buNone/>
            </a:pP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950455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smtClean="0">
                <a:solidFill>
                  <a:srgbClr val="996633"/>
                </a:solidFill>
              </a:rPr>
              <a:t>Secretly </a:t>
            </a:r>
            <a:r>
              <a:rPr lang="en-US" sz="3600" i="1" dirty="0">
                <a:solidFill>
                  <a:srgbClr val="996633"/>
                </a:solidFill>
              </a:rPr>
              <a:t>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spTree>
    <p:extLst>
      <p:ext uri="{BB962C8B-B14F-4D97-AF65-F5344CB8AC3E}">
        <p14:creationId xmlns:p14="http://schemas.microsoft.com/office/powerpoint/2010/main" val="4759348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228600" y="152400"/>
            <a:ext cx="8686800" cy="2419124"/>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buNone/>
              <a:defRPr/>
            </a:pPr>
            <a:r>
              <a:rPr lang="en-US" dirty="0" smtClean="0">
                <a:solidFill>
                  <a:schemeClr val="accent1">
                    <a:lumMod val="40000"/>
                    <a:lumOff val="60000"/>
                  </a:schemeClr>
                </a:solidFill>
                <a:effectLst>
                  <a:outerShdw blurRad="38100" dist="38100" dir="2700000" algn="tl">
                    <a:srgbClr val="808080"/>
                  </a:outerShdw>
                </a:effectLst>
              </a:rPr>
              <a:t>This is the term for an exotic species that causes harm to people, the environment, and native species. </a:t>
            </a:r>
          </a:p>
          <a:p>
            <a:pPr eaLnBrk="1" hangingPunct="1">
              <a:defRPr/>
            </a:pPr>
            <a:endParaRPr lang="en-US" dirty="0" smtClean="0">
              <a:solidFill>
                <a:srgbClr val="FF66FF"/>
              </a:solidFill>
              <a:effectLst>
                <a:outerShdw blurRad="38100" dist="38100" dir="2700000" algn="tl">
                  <a:srgbClr val="FFFFFF"/>
                </a:outerShdw>
              </a:effectLst>
            </a:endParaRPr>
          </a:p>
        </p:txBody>
      </p:sp>
      <p:pic>
        <p:nvPicPr>
          <p:cNvPr id="81923" name="Picture 7" descr="2_4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79248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sp>
        <p:nvSpPr>
          <p:cNvPr id="81925" name="WordArt 5"/>
          <p:cNvSpPr>
            <a:spLocks noChangeArrowheads="1" noChangeShapeType="1" noTextEdit="1"/>
          </p:cNvSpPr>
          <p:nvPr/>
        </p:nvSpPr>
        <p:spPr bwMode="auto">
          <a:xfrm>
            <a:off x="7907079" y="1500187"/>
            <a:ext cx="990600" cy="809625"/>
          </a:xfrm>
          <a:prstGeom prst="rect">
            <a:avLst/>
          </a:prstGeom>
        </p:spPr>
        <p:txBody>
          <a:bodyPr wrap="none" fromWordArt="1">
            <a:prstTxWarp prst="textPlain">
              <a:avLst>
                <a:gd name="adj" fmla="val 50000"/>
              </a:avLst>
            </a:prstTxWarp>
          </a:bodyPr>
          <a:lstStyle/>
          <a:p>
            <a:pPr algn="ctr">
              <a:buNone/>
            </a:pPr>
            <a:r>
              <a:rPr lang="en-US" kern="10" spc="720" dirty="0" smtClean="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18</a:t>
            </a:r>
            <a:endParaRPr lang="en-US"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Tree>
    <p:extLst>
      <p:ext uri="{BB962C8B-B14F-4D97-AF65-F5344CB8AC3E}">
        <p14:creationId xmlns:p14="http://schemas.microsoft.com/office/powerpoint/2010/main" val="1399997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228600" y="152400"/>
            <a:ext cx="8534400" cy="2419124"/>
          </a:xfrm>
          <a:prstGeom prst="rect">
            <a:avLst/>
          </a:prstGeom>
          <a:noFill/>
          <a:ln w="9525">
            <a:noFill/>
            <a:miter lim="800000"/>
            <a:headEnd/>
            <a:tailEnd/>
          </a:ln>
          <a:effec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spcBef>
                <a:spcPct val="20000"/>
              </a:spcBef>
              <a:buClr>
                <a:schemeClr val="hlink"/>
              </a:buClr>
              <a:buSzPct val="80000"/>
              <a:buFont typeface="Wingdings" pitchFamily="2" charset="2"/>
              <a:buNone/>
              <a:defRPr/>
            </a:pPr>
            <a:r>
              <a:rPr lang="en-US" dirty="0" smtClean="0">
                <a:solidFill>
                  <a:srgbClr val="99FF33"/>
                </a:solidFill>
                <a:effectLst>
                  <a:outerShdw blurRad="38100" dist="38100" dir="2700000" algn="tl">
                    <a:srgbClr val="808080"/>
                  </a:outerShdw>
                </a:effectLst>
              </a:rPr>
              <a:t>This is the name for an organism that has lived in the area for a considerable amount of time. </a:t>
            </a:r>
            <a:endParaRPr lang="en-US" dirty="0" smtClean="0">
              <a:solidFill>
                <a:srgbClr val="99FF33"/>
              </a:solidFill>
              <a:effectLst>
                <a:outerShdw blurRad="38100" dist="38100" dir="2700000" algn="tl">
                  <a:srgbClr val="FFFFFF"/>
                </a:outerShdw>
              </a:effectLst>
            </a:endParaRPr>
          </a:p>
          <a:p>
            <a:pPr eaLnBrk="1" hangingPunct="1">
              <a:defRPr/>
            </a:pPr>
            <a:endParaRPr lang="en-US" dirty="0" smtClean="0">
              <a:solidFill>
                <a:srgbClr val="FF9900"/>
              </a:solidFill>
              <a:latin typeface="Times New Roman" pitchFamily="18" charset="0"/>
            </a:endParaRPr>
          </a:p>
        </p:txBody>
      </p:sp>
      <p:pic>
        <p:nvPicPr>
          <p:cNvPr id="83971" name="Picture 6" descr="Rusty-cheeked%20Scimitar-Babbl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32983"/>
            <a:ext cx="8686800" cy="4648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8397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Tahoma" pitchFamily="34" charset="0"/>
              </a:rPr>
              <a:t>Copyright © 2010 Ryan P. Murphy</a:t>
            </a:r>
            <a:endParaRPr lang="en-US" sz="1800">
              <a:solidFill>
                <a:schemeClr val="bg1"/>
              </a:solidFill>
            </a:endParaRPr>
          </a:p>
        </p:txBody>
      </p:sp>
      <p:sp>
        <p:nvSpPr>
          <p:cNvPr id="83973" name="WordArt 7"/>
          <p:cNvSpPr>
            <a:spLocks noChangeArrowheads="1" noChangeShapeType="1" noTextEdit="1"/>
          </p:cNvSpPr>
          <p:nvPr/>
        </p:nvSpPr>
        <p:spPr bwMode="auto">
          <a:xfrm>
            <a:off x="7784805" y="1953986"/>
            <a:ext cx="990600" cy="1235075"/>
          </a:xfrm>
          <a:prstGeom prst="rect">
            <a:avLst/>
          </a:prstGeom>
        </p:spPr>
        <p:txBody>
          <a:bodyPr wrap="none" fromWordArt="1">
            <a:prstTxWarp prst="textPlain">
              <a:avLst>
                <a:gd name="adj" fmla="val 50000"/>
              </a:avLst>
            </a:prstTxWarp>
          </a:bodyPr>
          <a:lstStyle/>
          <a:p>
            <a:pPr algn="ctr">
              <a:buNone/>
            </a:pPr>
            <a:r>
              <a:rPr lang="en-US" kern="10" spc="720" dirty="0" smtClean="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19</a:t>
            </a:r>
            <a:endParaRPr lang="en-US" kern="10" spc="720" dirty="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Tree>
    <p:extLst>
      <p:ext uri="{BB962C8B-B14F-4D97-AF65-F5344CB8AC3E}">
        <p14:creationId xmlns:p14="http://schemas.microsoft.com/office/powerpoint/2010/main" val="22924789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Content Placeholder 2"/>
          <p:cNvSpPr>
            <a:spLocks noGrp="1"/>
          </p:cNvSpPr>
          <p:nvPr>
            <p:ph idx="1"/>
          </p:nvPr>
        </p:nvSpPr>
        <p:spPr>
          <a:xfrm>
            <a:off x="304800" y="228600"/>
            <a:ext cx="8382000" cy="5897563"/>
          </a:xfrm>
        </p:spPr>
        <p:txBody>
          <a:bodyPr/>
          <a:lstStyle/>
          <a:p>
            <a:r>
              <a:rPr lang="en-US" dirty="0" smtClean="0">
                <a:solidFill>
                  <a:srgbClr val="99FF33"/>
                </a:solidFill>
              </a:rPr>
              <a:t>Name 5 invasive exotic species.</a:t>
            </a:r>
          </a:p>
          <a:p>
            <a:pPr lvl="1"/>
            <a:r>
              <a:rPr lang="en-US" dirty="0" smtClean="0">
                <a:solidFill>
                  <a:srgbClr val="FFFF00"/>
                </a:solidFill>
              </a:rPr>
              <a:t>(1 point each)</a:t>
            </a:r>
          </a:p>
        </p:txBody>
      </p:sp>
      <p:pic>
        <p:nvPicPr>
          <p:cNvPr id="577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34400" cy="5029200"/>
          </a:xfrm>
          <a:prstGeom prst="rect">
            <a:avLst/>
          </a:prstGeom>
          <a:noFill/>
          <a:ln w="9525">
            <a:solidFill>
              <a:srgbClr val="FF00FF"/>
            </a:solidFill>
            <a:miter lim="800000"/>
            <a:headEnd/>
            <a:tailEnd/>
          </a:ln>
          <a:effectLst>
            <a:glow rad="292100">
              <a:srgbClr val="FF00FF">
                <a:alpha val="80000"/>
              </a:srgbClr>
            </a:glow>
            <a:softEdge rad="1016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934200" y="1600200"/>
            <a:ext cx="1752404"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6999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WordArt 2"/>
          <p:cNvSpPr>
            <a:spLocks noChangeArrowheads="1" noChangeShapeType="1" noTextEdit="1"/>
          </p:cNvSpPr>
          <p:nvPr/>
        </p:nvSpPr>
        <p:spPr bwMode="auto">
          <a:xfrm>
            <a:off x="685800" y="457200"/>
            <a:ext cx="7391400" cy="1524000"/>
          </a:xfrm>
          <a:prstGeom prst="rect">
            <a:avLst/>
          </a:prstGeom>
        </p:spPr>
        <p:txBody>
          <a:bodyPr wrap="none" fromWordArt="1">
            <a:prstTxWarp prst="textWave1">
              <a:avLst>
                <a:gd name="adj1" fmla="val 13005"/>
                <a:gd name="adj2" fmla="val 0"/>
              </a:avLst>
            </a:prstTxWarp>
          </a:bodyPr>
          <a:lstStyle/>
          <a:p>
            <a:pPr>
              <a:buNone/>
            </a:pPr>
            <a:r>
              <a:rPr lang="en-US" sz="3600" kern="10" dirty="0">
                <a:ln w="9525">
                  <a:solidFill>
                    <a:schemeClr val="bg1"/>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End of Preview</a:t>
            </a:r>
          </a:p>
        </p:txBody>
      </p:sp>
      <p:sp>
        <p:nvSpPr>
          <p:cNvPr id="333827" name="WordArt 3"/>
          <p:cNvSpPr>
            <a:spLocks noChangeArrowheads="1" noChangeShapeType="1" noTextEdit="1"/>
          </p:cNvSpPr>
          <p:nvPr/>
        </p:nvSpPr>
        <p:spPr bwMode="auto">
          <a:xfrm>
            <a:off x="533400" y="2286000"/>
            <a:ext cx="8077200" cy="3886200"/>
          </a:xfrm>
          <a:prstGeom prst="rect">
            <a:avLst/>
          </a:prstGeom>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Hundreds of more slides,</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activities, video links, </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homework package, lesson</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notes, review games,</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rubrics, and much more</a:t>
            </a:r>
          </a:p>
          <a:p>
            <a:pPr algn="ctr">
              <a:buNone/>
            </a:pP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on the full version of this unit</a:t>
            </a:r>
          </a:p>
          <a:p>
            <a:pPr algn="ctr"/>
            <a:r>
              <a:rPr lang="en-US" sz="3600" kern="10" spc="720" dirty="0">
                <a:ln w="9525">
                  <a:solidFill>
                    <a:schemeClr val="bg1"/>
                  </a:solidFill>
                  <a:round/>
                  <a:headEnd/>
                  <a:tailEnd/>
                </a:ln>
                <a:solidFill>
                  <a:srgbClr val="99CCFF"/>
                </a:solidFill>
                <a:effectLst>
                  <a:outerShdw dist="45791" dir="3378596" algn="ctr" rotWithShape="0">
                    <a:srgbClr val="4D4D4D">
                      <a:alpha val="79999"/>
                    </a:srgbClr>
                  </a:outerShdw>
                </a:effectLst>
                <a:latin typeface="Arial Black"/>
              </a:rPr>
              <a:t>and larger curriculum.</a:t>
            </a:r>
          </a:p>
        </p:txBody>
      </p:sp>
    </p:spTree>
    <p:extLst>
      <p:ext uri="{BB962C8B-B14F-4D97-AF65-F5344CB8AC3E}">
        <p14:creationId xmlns:p14="http://schemas.microsoft.com/office/powerpoint/2010/main" val="34070781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body" idx="1"/>
          </p:nvPr>
        </p:nvSpPr>
        <p:spPr>
          <a:xfrm>
            <a:off x="119743" y="152400"/>
            <a:ext cx="8991600" cy="5821363"/>
          </a:xfrm>
        </p:spPr>
        <p:txBody>
          <a:bodyPr/>
          <a:lstStyle/>
          <a:p>
            <a:pPr>
              <a:lnSpc>
                <a:spcPct val="90000"/>
              </a:lnSpc>
            </a:pPr>
            <a:r>
              <a:rPr lang="en-US" sz="2800" dirty="0" smtClean="0"/>
              <a:t>This PowerPoint is one small part of my Ecology Interactions Unit that I offer on </a:t>
            </a:r>
            <a:r>
              <a:rPr lang="en-US" sz="2800" dirty="0" err="1" smtClean="0"/>
              <a:t>TpT</a:t>
            </a:r>
            <a:r>
              <a:rPr lang="en-US" sz="2800" dirty="0" smtClean="0"/>
              <a:t>.  This unit includes…</a:t>
            </a:r>
          </a:p>
          <a:p>
            <a:pPr lvl="1">
              <a:lnSpc>
                <a:spcPct val="90000"/>
              </a:lnSpc>
            </a:pPr>
            <a:r>
              <a:rPr lang="en-US" sz="2400" dirty="0">
                <a:solidFill>
                  <a:srgbClr val="99FFCC"/>
                </a:solidFill>
              </a:rPr>
              <a:t>4</a:t>
            </a:r>
            <a:r>
              <a:rPr lang="en-US" sz="2400" dirty="0" smtClean="0">
                <a:solidFill>
                  <a:srgbClr val="99FFCC"/>
                </a:solidFill>
              </a:rPr>
              <a:t> Part 3,000+ Slide PowerPoint</a:t>
            </a:r>
          </a:p>
          <a:p>
            <a:pPr lvl="1">
              <a:lnSpc>
                <a:spcPct val="90000"/>
              </a:lnSpc>
            </a:pPr>
            <a:r>
              <a:rPr lang="en-US" sz="2400" dirty="0" smtClean="0">
                <a:solidFill>
                  <a:srgbClr val="FFCC99"/>
                </a:solidFill>
              </a:rPr>
              <a:t>14 page bundled homework packaged that chronologically follows PowerPoint, modified version, and answer keys.</a:t>
            </a:r>
          </a:p>
          <a:p>
            <a:pPr lvl="1">
              <a:lnSpc>
                <a:spcPct val="90000"/>
              </a:lnSpc>
            </a:pPr>
            <a:r>
              <a:rPr lang="en-US" sz="2400" dirty="0" smtClean="0">
                <a:solidFill>
                  <a:srgbClr val="FF66FF"/>
                </a:solidFill>
              </a:rPr>
              <a:t>7 pages of unit notes with visuals</a:t>
            </a:r>
          </a:p>
          <a:p>
            <a:pPr lvl="1">
              <a:lnSpc>
                <a:spcPct val="90000"/>
              </a:lnSpc>
            </a:pPr>
            <a:r>
              <a:rPr lang="en-US" sz="2400" dirty="0">
                <a:solidFill>
                  <a:srgbClr val="FF0066"/>
                </a:solidFill>
              </a:rPr>
              <a:t>3</a:t>
            </a:r>
            <a:r>
              <a:rPr lang="en-US" sz="2400" dirty="0" smtClean="0">
                <a:solidFill>
                  <a:srgbClr val="FF0066"/>
                </a:solidFill>
              </a:rPr>
              <a:t> PowerPoint review games (160+ slides each)</a:t>
            </a:r>
          </a:p>
          <a:p>
            <a:pPr lvl="1">
              <a:lnSpc>
                <a:spcPct val="90000"/>
              </a:lnSpc>
            </a:pPr>
            <a:r>
              <a:rPr lang="en-US" sz="2400" dirty="0" smtClean="0">
                <a:solidFill>
                  <a:srgbClr val="9966FF"/>
                </a:solidFill>
              </a:rPr>
              <a:t>Rubrics, flash cards, board games, readings, video and academic links, and much more</a:t>
            </a:r>
            <a:r>
              <a:rPr lang="en-US" sz="2400" dirty="0" smtClean="0"/>
              <a:t>.</a:t>
            </a:r>
          </a:p>
          <a:p>
            <a:pPr lvl="1" eaLnBrk="1" hangingPunct="1"/>
            <a:endParaRPr lang="en-US" sz="2400" dirty="0" smtClean="0">
              <a:hlinkClick r:id="rId2"/>
            </a:endParaRPr>
          </a:p>
          <a:p>
            <a:pPr lvl="1" eaLnBrk="1" hangingPunct="1"/>
            <a:r>
              <a:rPr lang="en-US" sz="2400" dirty="0" smtClean="0">
                <a:hlinkClick r:id="rId2"/>
              </a:rPr>
              <a:t>Ecology </a:t>
            </a:r>
            <a:r>
              <a:rPr lang="en-US" sz="2400" dirty="0">
                <a:hlinkClick r:id="rId2"/>
              </a:rPr>
              <a:t>Interactions Unit on </a:t>
            </a:r>
            <a:r>
              <a:rPr lang="en-US" sz="2400" dirty="0" err="1" smtClean="0">
                <a:hlinkClick r:id="rId2"/>
              </a:rPr>
              <a:t>TpT</a:t>
            </a:r>
            <a:endParaRPr lang="en-US" sz="2400" dirty="0"/>
          </a:p>
          <a:p>
            <a:pPr>
              <a:lnSpc>
                <a:spcPct val="90000"/>
              </a:lnSpc>
            </a:pPr>
            <a:endParaRPr lang="en-US" sz="2800" dirty="0" smtClean="0"/>
          </a:p>
        </p:txBody>
      </p:sp>
    </p:spTree>
    <p:extLst>
      <p:ext uri="{BB962C8B-B14F-4D97-AF65-F5344CB8AC3E}">
        <p14:creationId xmlns:p14="http://schemas.microsoft.com/office/powerpoint/2010/main" val="3793210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smtClean="0"/>
          </a:p>
        </p:txBody>
      </p:sp>
      <p:sp>
        <p:nvSpPr>
          <p:cNvPr id="82947" name="Rectangle 3"/>
          <p:cNvSpPr>
            <a:spLocks noGrp="1" noChangeArrowheads="1"/>
          </p:cNvSpPr>
          <p:nvPr>
            <p:ph type="body" idx="1"/>
          </p:nvPr>
        </p:nvSpPr>
        <p:spPr/>
        <p:txBody>
          <a:bodyPr/>
          <a:lstStyle/>
          <a:p>
            <a:pPr eaLnBrk="1" hangingPunct="1"/>
            <a:endParaRPr lang="en-US" smtClean="0"/>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WordArt 5"/>
          <p:cNvSpPr>
            <a:spLocks noChangeArrowheads="1" noChangeShapeType="1" noTextEdit="1"/>
          </p:cNvSpPr>
          <p:nvPr/>
        </p:nvSpPr>
        <p:spPr bwMode="auto">
          <a:xfrm>
            <a:off x="374650" y="228600"/>
            <a:ext cx="8534400" cy="1143000"/>
          </a:xfrm>
          <a:prstGeom prst="rect">
            <a:avLst/>
          </a:prstGeom>
        </p:spPr>
        <p:txBody>
          <a:bodyPr wrap="none" fromWordArt="1">
            <a:prstTxWarp prst="textPlain">
              <a:avLst>
                <a:gd name="adj" fmla="val 50000"/>
              </a:avLst>
            </a:prstTxWarp>
          </a:bodyPr>
          <a:lstStyle/>
          <a:p>
            <a:pPr algn="ctr">
              <a:buNone/>
            </a:pPr>
            <a:r>
              <a:rPr lang="en-US" sz="3600" kern="10" spc="720" dirty="0">
                <a:ln w="28575">
                  <a:solidFill>
                    <a:schemeClr val="bg1"/>
                  </a:solidFill>
                  <a:round/>
                  <a:headEnd/>
                  <a:tailEnd/>
                </a:ln>
                <a:solidFill>
                  <a:srgbClr val="FF9900"/>
                </a:solidFill>
                <a:effectLst>
                  <a:outerShdw dist="45791" dir="3378596" algn="ctr" rotWithShape="0">
                    <a:srgbClr val="4D4D4D">
                      <a:alpha val="79999"/>
                    </a:srgbClr>
                  </a:outerShdw>
                </a:effectLst>
                <a:latin typeface="Arial Black"/>
              </a:rPr>
              <a:t>Ecology Interactions Unit</a:t>
            </a:r>
          </a:p>
        </p:txBody>
      </p:sp>
    </p:spTree>
    <p:extLst>
      <p:ext uri="{BB962C8B-B14F-4D97-AF65-F5344CB8AC3E}">
        <p14:creationId xmlns:p14="http://schemas.microsoft.com/office/powerpoint/2010/main" val="1639776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smtClean="0"/>
          </a:p>
        </p:txBody>
      </p:sp>
      <p:sp>
        <p:nvSpPr>
          <p:cNvPr id="82947" name="Rectangle 3"/>
          <p:cNvSpPr>
            <a:spLocks noGrp="1" noChangeArrowheads="1"/>
          </p:cNvSpPr>
          <p:nvPr>
            <p:ph type="body" idx="1"/>
          </p:nvPr>
        </p:nvSpPr>
        <p:spPr/>
        <p:txBody>
          <a:bodyPr/>
          <a:lstStyle/>
          <a:p>
            <a:pPr eaLnBrk="1" hangingPunct="1"/>
            <a:endParaRPr lang="en-US" smtClean="0"/>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WordArt 5"/>
          <p:cNvSpPr>
            <a:spLocks noChangeArrowheads="1" noChangeShapeType="1" noTextEdit="1"/>
          </p:cNvSpPr>
          <p:nvPr/>
        </p:nvSpPr>
        <p:spPr bwMode="auto">
          <a:xfrm>
            <a:off x="374650" y="228600"/>
            <a:ext cx="8534400" cy="1143000"/>
          </a:xfrm>
          <a:prstGeom prst="rect">
            <a:avLst/>
          </a:prstGeom>
        </p:spPr>
        <p:txBody>
          <a:bodyPr wrap="none" fromWordArt="1">
            <a:prstTxWarp prst="textPlain">
              <a:avLst>
                <a:gd name="adj" fmla="val 50000"/>
              </a:avLst>
            </a:prstTxWarp>
          </a:bodyPr>
          <a:lstStyle/>
          <a:p>
            <a:pPr algn="ctr">
              <a:buNone/>
            </a:pPr>
            <a:r>
              <a:rPr lang="en-US" sz="3600" kern="10" spc="720" dirty="0">
                <a:ln w="28575">
                  <a:solidFill>
                    <a:schemeClr val="bg1"/>
                  </a:solidFill>
                  <a:round/>
                  <a:headEnd/>
                  <a:tailEnd/>
                </a:ln>
                <a:solidFill>
                  <a:srgbClr val="FF9900"/>
                </a:solidFill>
                <a:effectLst>
                  <a:outerShdw dist="45791" dir="3378596" algn="ctr" rotWithShape="0">
                    <a:srgbClr val="4D4D4D">
                      <a:alpha val="79999"/>
                    </a:srgbClr>
                  </a:outerShdw>
                </a:effectLst>
                <a:latin typeface="Arial Black"/>
              </a:rPr>
              <a:t>Ecology Interactions Unit</a:t>
            </a:r>
          </a:p>
        </p:txBody>
      </p:sp>
      <p:sp>
        <p:nvSpPr>
          <p:cNvPr id="7" name="Rounded Rectangle 6"/>
          <p:cNvSpPr/>
          <p:nvPr/>
        </p:nvSpPr>
        <p:spPr>
          <a:xfrm>
            <a:off x="304800" y="1524000"/>
            <a:ext cx="8534400" cy="5181600"/>
          </a:xfrm>
          <a:prstGeom prst="roundRect">
            <a:avLst/>
          </a:prstGeom>
          <a:solidFill>
            <a:schemeClr val="bg1">
              <a:lumMod val="95000"/>
              <a:lumOff val="5000"/>
            </a:schemeClr>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2952" name="TextBox 1"/>
          <p:cNvSpPr txBox="1">
            <a:spLocks noChangeArrowheads="1"/>
          </p:cNvSpPr>
          <p:nvPr/>
        </p:nvSpPr>
        <p:spPr bwMode="auto">
          <a:xfrm>
            <a:off x="457200" y="1668462"/>
            <a:ext cx="8382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FF99FF"/>
                </a:solidFill>
              </a:rPr>
              <a:t>Areas of Focus within The Ecology Interactions Unit:</a:t>
            </a:r>
            <a:r>
              <a:rPr lang="en-US" sz="1400" dirty="0"/>
              <a:t/>
            </a:r>
            <a:br>
              <a:rPr lang="en-US" sz="1400" dirty="0"/>
            </a:br>
            <a:r>
              <a:rPr lang="en-US" sz="1400" dirty="0">
                <a:solidFill>
                  <a:srgbClr val="FFFF99"/>
                </a:solidFill>
              </a:rPr>
              <a:t>Levels of Biological Organization (Ecology), Parts of the Biosphere, Habitat, Ecological Niche, Types of Competition, Competitive Exclusion Theory, Animal Interactions, Food Webs, Predator Prey Relationships, Camouflage, Population Sampling, Abundance, Relative Abundance, Diversity, Mimicry, </a:t>
            </a:r>
            <a:r>
              <a:rPr lang="en-US" sz="1400" dirty="0" err="1">
                <a:solidFill>
                  <a:srgbClr val="FFFF99"/>
                </a:solidFill>
              </a:rPr>
              <a:t>Batesian</a:t>
            </a:r>
            <a:r>
              <a:rPr lang="en-US" sz="1400" dirty="0">
                <a:solidFill>
                  <a:srgbClr val="FFFF99"/>
                </a:solidFill>
              </a:rPr>
              <a:t> Mimicry, </a:t>
            </a:r>
            <a:r>
              <a:rPr lang="en-US" sz="1400" dirty="0" err="1">
                <a:solidFill>
                  <a:srgbClr val="FFFF99"/>
                </a:solidFill>
              </a:rPr>
              <a:t>Mullerian</a:t>
            </a:r>
            <a:r>
              <a:rPr lang="en-US" sz="1400" dirty="0">
                <a:solidFill>
                  <a:srgbClr val="FFFF99"/>
                </a:solidFill>
              </a:rPr>
              <a:t> Mimicry, Symbiosis, Parasitism, Mutualism, Commensalism, Plant and Animal Interactions, Coevolution, Animal Strategies to Eat Plants, Plant Defense Mechanisms, Exotic Species, Impacts of Invasive Exotic Species.  An entire mini unit of ecological succession is also included with homework, notes, field study </a:t>
            </a:r>
            <a:br>
              <a:rPr lang="en-US" sz="1400" dirty="0">
                <a:solidFill>
                  <a:srgbClr val="FFFF99"/>
                </a:solidFill>
              </a:rPr>
            </a:br>
            <a:r>
              <a:rPr lang="en-US" sz="1400" dirty="0">
                <a:solidFill>
                  <a:srgbClr val="FFFF99"/>
                </a:solidFill>
              </a:rPr>
              <a:t>project and PowerPoint review game</a:t>
            </a:r>
            <a:r>
              <a:rPr lang="en-US" sz="1400" dirty="0" smtClean="0">
                <a:solidFill>
                  <a:srgbClr val="FFFF99"/>
                </a:solidFill>
              </a:rPr>
              <a:t>.</a:t>
            </a:r>
          </a:p>
        </p:txBody>
      </p:sp>
      <p:sp>
        <p:nvSpPr>
          <p:cNvPr id="2" name="TextBox 1"/>
          <p:cNvSpPr txBox="1"/>
          <p:nvPr/>
        </p:nvSpPr>
        <p:spPr>
          <a:xfrm>
            <a:off x="5424055" y="3695057"/>
            <a:ext cx="2895600" cy="2062103"/>
          </a:xfrm>
          <a:prstGeom prst="rect">
            <a:avLst/>
          </a:prstGeom>
          <a:noFill/>
        </p:spPr>
        <p:txBody>
          <a:bodyPr wrap="square" rtlCol="0">
            <a:spAutoFit/>
          </a:bodyPr>
          <a:lstStyle/>
          <a:p>
            <a:pPr eaLnBrk="1" hangingPunct="1"/>
            <a:r>
              <a:rPr lang="en-US" sz="1400" dirty="0">
                <a:hlinkClick r:id="rId3"/>
              </a:rPr>
              <a:t>Ecology Interactions Unit on </a:t>
            </a:r>
            <a:r>
              <a:rPr lang="en-US" sz="1400" dirty="0" err="1">
                <a:hlinkClick r:id="rId3"/>
              </a:rPr>
              <a:t>TpT</a:t>
            </a:r>
            <a:endParaRPr lang="en-US" sz="1400" dirty="0"/>
          </a:p>
          <a:p>
            <a:pPr eaLnBrk="1" hangingPunct="1"/>
            <a:endParaRPr lang="en-US" sz="1400" dirty="0"/>
          </a:p>
          <a:p>
            <a:pPr eaLnBrk="1" hangingPunct="1"/>
            <a:r>
              <a:rPr lang="en-US" sz="1400" dirty="0"/>
              <a:t>Hundreds of PowerPoint samples, the bundled homework package, unit notes, and much more can be previewed at…</a:t>
            </a:r>
          </a:p>
          <a:p>
            <a:pPr eaLnBrk="1" hangingPunct="1"/>
            <a:r>
              <a:rPr lang="en-US" sz="1400" dirty="0">
                <a:hlinkClick r:id="rId4"/>
              </a:rPr>
              <a:t>Ecology Interactions Unit Preview Link</a:t>
            </a:r>
            <a:endParaRPr lang="en-US" sz="1400" dirty="0"/>
          </a:p>
          <a:p>
            <a:endParaRPr lang="en-US" sz="1600" dirty="0"/>
          </a:p>
        </p:txBody>
      </p:sp>
      <p:sp>
        <p:nvSpPr>
          <p:cNvPr id="3" name="TextBox 2"/>
          <p:cNvSpPr txBox="1"/>
          <p:nvPr/>
        </p:nvSpPr>
        <p:spPr>
          <a:xfrm>
            <a:off x="609600" y="3687901"/>
            <a:ext cx="4800600" cy="4450449"/>
          </a:xfrm>
          <a:prstGeom prst="rect">
            <a:avLst/>
          </a:prstGeom>
          <a:noFill/>
        </p:spPr>
        <p:txBody>
          <a:bodyPr wrap="square" rtlCol="0">
            <a:spAutoFit/>
          </a:bodyPr>
          <a:lstStyle/>
          <a:p>
            <a:pPr eaLnBrk="1" hangingPunct="1"/>
            <a:r>
              <a:rPr lang="en-US" sz="1200" dirty="0">
                <a:hlinkClick r:id="rId5"/>
              </a:rPr>
              <a:t>Ecology Levels of Organization Lesson Bundle</a:t>
            </a:r>
            <a:endParaRPr lang="en-US" sz="1200" dirty="0"/>
          </a:p>
          <a:p>
            <a:pPr eaLnBrk="1" hangingPunct="1"/>
            <a:r>
              <a:rPr lang="en-US" sz="1200" dirty="0">
                <a:hlinkClick r:id="rId6"/>
              </a:rPr>
              <a:t>Animal Habitats Lesson Bundle</a:t>
            </a:r>
            <a:endParaRPr lang="en-US" sz="1200" dirty="0"/>
          </a:p>
          <a:p>
            <a:pPr eaLnBrk="1" hangingPunct="1"/>
            <a:r>
              <a:rPr lang="en-US" sz="1200" dirty="0">
                <a:hlinkClick r:id="rId7"/>
              </a:rPr>
              <a:t>Food Webs, Predator and Prey Cycles Lesson Bundle</a:t>
            </a:r>
            <a:endParaRPr lang="en-US" sz="1200" dirty="0"/>
          </a:p>
          <a:p>
            <a:pPr eaLnBrk="1" hangingPunct="1"/>
            <a:r>
              <a:rPr lang="en-US" sz="1200" dirty="0">
                <a:hlinkClick r:id="rId8"/>
              </a:rPr>
              <a:t>Biodiversity and Population Sampling Lesson Bundle</a:t>
            </a:r>
            <a:endParaRPr lang="en-US" sz="1200" dirty="0"/>
          </a:p>
          <a:p>
            <a:pPr eaLnBrk="1" hangingPunct="1"/>
            <a:r>
              <a:rPr lang="en-US" sz="1200" dirty="0">
                <a:hlinkClick r:id="rId9"/>
              </a:rPr>
              <a:t>Animal Competition Lesson Bundle</a:t>
            </a:r>
            <a:endParaRPr lang="en-US" sz="1200" dirty="0"/>
          </a:p>
          <a:p>
            <a:pPr eaLnBrk="1" hangingPunct="1"/>
            <a:r>
              <a:rPr lang="en-US" sz="1200" dirty="0">
                <a:hlinkClick r:id="rId10"/>
              </a:rPr>
              <a:t>Animal Camouflage and Mimicry Lesson Bundle</a:t>
            </a:r>
            <a:endParaRPr lang="en-US" sz="1200" dirty="0"/>
          </a:p>
          <a:p>
            <a:pPr eaLnBrk="1" hangingPunct="1"/>
            <a:r>
              <a:rPr lang="en-US" sz="1200" dirty="0">
                <a:hlinkClick r:id="rId11"/>
              </a:rPr>
              <a:t>Ecology, Camouflage, Mimicry, Population Sampling Review Game</a:t>
            </a:r>
            <a:endParaRPr lang="en-US" sz="1200" dirty="0"/>
          </a:p>
          <a:p>
            <a:pPr eaLnBrk="1" hangingPunct="1"/>
            <a:r>
              <a:rPr lang="en-US" sz="1200" dirty="0">
                <a:hlinkClick r:id="rId12"/>
              </a:rPr>
              <a:t>Symbiosis Lesson Bundle</a:t>
            </a:r>
            <a:endParaRPr lang="en-US" sz="1200" dirty="0"/>
          </a:p>
          <a:p>
            <a:pPr eaLnBrk="1" hangingPunct="1"/>
            <a:r>
              <a:rPr lang="en-US" sz="1200" dirty="0">
                <a:hlinkClick r:id="rId13"/>
              </a:rPr>
              <a:t>Invasive Exotic Species Lesson Bundle</a:t>
            </a:r>
            <a:endParaRPr lang="en-US" sz="1200" dirty="0"/>
          </a:p>
          <a:p>
            <a:pPr eaLnBrk="1" hangingPunct="1"/>
            <a:r>
              <a:rPr lang="en-US" sz="1200" dirty="0">
                <a:hlinkClick r:id="rId14"/>
              </a:rPr>
              <a:t>Ecology Interactions Part III, IV Review Game, Symbiosis, Exotic Species</a:t>
            </a:r>
            <a:endParaRPr lang="en-US" sz="1200" dirty="0"/>
          </a:p>
          <a:p>
            <a:pPr eaLnBrk="1" hangingPunct="1"/>
            <a:r>
              <a:rPr lang="en-US" sz="1200" dirty="0">
                <a:hlinkClick r:id="rId15"/>
              </a:rPr>
              <a:t>Ecology Interactions Unit Crossword Puzzle</a:t>
            </a:r>
            <a:endParaRPr lang="en-US" sz="1200" dirty="0">
              <a:solidFill>
                <a:srgbClr val="FFFF99"/>
              </a:solidFill>
            </a:endParaRPr>
          </a:p>
          <a:p>
            <a:endParaRPr lang="en-US" dirty="0"/>
          </a:p>
        </p:txBody>
      </p:sp>
    </p:spTree>
    <p:extLst>
      <p:ext uri="{BB962C8B-B14F-4D97-AF65-F5344CB8AC3E}">
        <p14:creationId xmlns:p14="http://schemas.microsoft.com/office/powerpoint/2010/main" val="2739017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0"/>
            <a:ext cx="86137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3822700"/>
            <a:ext cx="8613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762000"/>
            <a:ext cx="8429625" cy="2819400"/>
          </a:xfrm>
          <a:prstGeom prst="rect">
            <a:avLst/>
          </a:prstGeom>
          <a:noFill/>
          <a:ln w="57150">
            <a:solidFill>
              <a:srgbClr val="CCCCFF"/>
            </a:solidFill>
            <a:miter lim="800000"/>
            <a:headEnd/>
            <a:tailEnd/>
          </a:ln>
          <a:extLst>
            <a:ext uri="{909E8E84-426E-40DD-AFC4-6F175D3DCCD1}">
              <a14:hiddenFill xmlns:a14="http://schemas.microsoft.com/office/drawing/2010/main">
                <a:solidFill>
                  <a:schemeClr val="accent1"/>
                </a:solidFill>
              </a14:hiddenFill>
            </a:ext>
          </a:extLst>
        </p:spPr>
      </p:pic>
      <p:pic>
        <p:nvPicPr>
          <p:cNvPr id="839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4648200"/>
            <a:ext cx="8429625" cy="1828800"/>
          </a:xfrm>
          <a:prstGeom prst="rect">
            <a:avLst/>
          </a:prstGeom>
          <a:noFill/>
          <a:ln w="57150">
            <a:solidFill>
              <a:srgbClr val="FFCC66"/>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673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6096000" cy="584775"/>
          </a:xfrm>
          <a:prstGeom prst="rect">
            <a:avLst/>
          </a:prstGeom>
          <a:noFill/>
        </p:spPr>
        <p:txBody>
          <a:bodyPr>
            <a:spAutoFit/>
          </a:bodyPr>
          <a:lstStyle/>
          <a:p>
            <a:pPr>
              <a:defRPr/>
            </a:pPr>
            <a:r>
              <a:rPr lang="en-US" sz="3200" b="1" dirty="0">
                <a:ln w="17780" cmpd="sng">
                  <a:solidFill>
                    <a:srgbClr val="FFFFFF"/>
                  </a:solidFill>
                  <a:prstDash val="solid"/>
                  <a:miter lim="800000"/>
                </a:ln>
                <a:solidFill>
                  <a:schemeClr val="accent1">
                    <a:lumMod val="60000"/>
                    <a:lumOff val="40000"/>
                  </a:schemeClr>
                </a:solidFill>
                <a:effectLst>
                  <a:outerShdw blurRad="50800" algn="tl" rotWithShape="0">
                    <a:srgbClr val="000000"/>
                  </a:outerShdw>
                </a:effectLst>
                <a:latin typeface="Arial" charset="0"/>
                <a:cs typeface="Arial" charset="0"/>
              </a:rPr>
              <a:t>NGSS Standards MS</a:t>
            </a:r>
            <a:endParaRPr lang="en-US" sz="3200" b="1" dirty="0">
              <a:ln w="17780" cmpd="sng">
                <a:solidFill>
                  <a:srgbClr val="FFFFFF"/>
                </a:solidFill>
                <a:prstDash val="solid"/>
                <a:miter lim="800000"/>
              </a:ln>
              <a:solidFill>
                <a:srgbClr val="FF00FF"/>
              </a:solidFill>
              <a:effectLst>
                <a:outerShdw blurRad="50800" algn="tl" rotWithShape="0">
                  <a:srgbClr val="000000"/>
                </a:outerShdw>
              </a:effectLst>
              <a:latin typeface="Arial" charset="0"/>
              <a:cs typeface="Arial" charset="0"/>
            </a:endParaRPr>
          </a:p>
        </p:txBody>
      </p:sp>
      <p:pic>
        <p:nvPicPr>
          <p:cNvPr id="849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 y="849313"/>
            <a:ext cx="8664575" cy="2667000"/>
          </a:xfrm>
          <a:prstGeom prst="rect">
            <a:avLst/>
          </a:prstGeom>
          <a:noFill/>
          <a:ln w="57150">
            <a:solidFill>
              <a:srgbClr val="2970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888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62484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709025" cy="3914775"/>
          </a:xfrm>
          <a:prstGeom prst="rect">
            <a:avLst/>
          </a:prstGeom>
          <a:noFill/>
          <a:ln w="38100">
            <a:solidFill>
              <a:srgbClr val="9966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25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smtClean="0">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68780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 y="32657"/>
            <a:ext cx="8408071"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solidFill>
                  <a:srgbClr val="FF66FF"/>
                </a:solidFill>
                <a:effectLst>
                  <a:outerShdw blurRad="50800" algn="tl" rotWithShape="0">
                    <a:srgbClr val="000000"/>
                  </a:outerShdw>
                </a:effectLst>
                <a:latin typeface="Arial" charset="0"/>
                <a:cs typeface="Arial" charset="0"/>
              </a:rPr>
              <a:t>Additional Standards Addressed</a:t>
            </a:r>
          </a:p>
        </p:txBody>
      </p:sp>
      <p:pic>
        <p:nvPicPr>
          <p:cNvPr id="87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9775"/>
            <a:ext cx="8812212" cy="5934075"/>
          </a:xfrm>
          <a:prstGeom prst="rect">
            <a:avLst/>
          </a:prstGeom>
          <a:noFill/>
          <a:ln w="28575">
            <a:solidFill>
              <a:srgbClr val="FF66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348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5973763"/>
          </a:xfrm>
        </p:spPr>
        <p:txBody>
          <a:bodyPr/>
          <a:lstStyle/>
          <a:p>
            <a:r>
              <a:rPr lang="en-US" dirty="0" smtClean="0">
                <a:solidFill>
                  <a:srgbClr val="66FF99"/>
                </a:solidFill>
              </a:rPr>
              <a:t>“AYE” Advance Your Exploration ELA and Literacy Opportunity Worksheet</a:t>
            </a:r>
          </a:p>
          <a:p>
            <a:pPr lvl="1"/>
            <a:r>
              <a:rPr lang="en-US" dirty="0" smtClean="0"/>
              <a:t>Visit some of the many provided links or..</a:t>
            </a:r>
          </a:p>
          <a:p>
            <a:pPr lvl="1"/>
            <a:r>
              <a:rPr lang="en-US" dirty="0" smtClean="0"/>
              <a:t>Articles can be found at (w/ membership to NABT and NSTA)</a:t>
            </a:r>
            <a:endParaRPr lang="en-US" dirty="0" smtClean="0">
              <a:hlinkClick r:id=""/>
            </a:endParaRPr>
          </a:p>
          <a:p>
            <a:pPr lvl="2"/>
            <a:r>
              <a:rPr lang="en-US" dirty="0" smtClean="0">
                <a:hlinkClick r:id=""/>
              </a:rPr>
              <a:t>http</a:t>
            </a:r>
            <a:r>
              <a:rPr lang="en-US" dirty="0">
                <a:hlinkClick r:id="rId2"/>
              </a:rPr>
              <a:t>://</a:t>
            </a:r>
            <a:r>
              <a:rPr lang="en-US" dirty="0" smtClean="0">
                <a:hlinkClick r:id="rId2"/>
              </a:rPr>
              <a:t>www.nabt.org/websites/institution/index.php?p=1</a:t>
            </a:r>
            <a:endParaRPr lang="en-US" dirty="0" smtClean="0"/>
          </a:p>
          <a:p>
            <a:pPr lvl="2"/>
            <a:r>
              <a:rPr lang="en-US" dirty="0">
                <a:hlinkClick r:id="rId3"/>
              </a:rPr>
              <a:t>http://learningcenter.nsta.org/browse_journals.aspx?journal=tst</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8686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533400" y="3580388"/>
            <a:ext cx="3886200" cy="1371600"/>
          </a:xfrm>
          <a:prstGeom prst="roundRect">
            <a:avLst/>
          </a:prstGeom>
          <a:solidFill>
            <a:schemeClr val="bg1">
              <a:lumMod val="95000"/>
              <a:lumOff val="5000"/>
            </a:schemeClr>
          </a:solid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609600" y="3611561"/>
            <a:ext cx="3810000" cy="1323439"/>
          </a:xfrm>
          <a:prstGeom prst="rect">
            <a:avLst/>
          </a:prstGeom>
        </p:spPr>
        <p:txBody>
          <a:bodyPr wrap="square">
            <a:spAutoFit/>
          </a:bodyPr>
          <a:lstStyle/>
          <a:p>
            <a:pPr>
              <a:buNone/>
            </a:pPr>
            <a:r>
              <a:rPr lang="en-US" sz="2000" dirty="0"/>
              <a:t>Please visit at least one of the “learn more” educational links provided in this unit and complete this worksheet</a:t>
            </a:r>
          </a:p>
        </p:txBody>
      </p:sp>
    </p:spTree>
    <p:extLst>
      <p:ext uri="{BB962C8B-B14F-4D97-AF65-F5344CB8AC3E}">
        <p14:creationId xmlns:p14="http://schemas.microsoft.com/office/powerpoint/2010/main" val="7710571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w="57150">
            <a:solidFill>
              <a:srgbClr val="9999FF"/>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1917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19850"/>
          </a:xfrm>
          <a:prstGeom prst="roundRect">
            <a:avLst>
              <a:gd name="adj" fmla="val 8594"/>
            </a:avLst>
          </a:prstGeom>
          <a:solidFill>
            <a:srgbClr val="FFFFFF">
              <a:shade val="85000"/>
            </a:srgbClr>
          </a:solidFill>
          <a:ln w="38100">
            <a:solidFill>
              <a:srgbClr val="FF00FF"/>
            </a:solidFill>
            <a:miter lim="800000"/>
            <a:headEnd/>
            <a:tailEnd/>
          </a:ln>
          <a:effectLst>
            <a:reflection blurRad="12700" stA="38000" endPos="28000" dist="5000" dir="5400000" sy="-100000" algn="bl" rotWithShape="0"/>
          </a:effectLst>
          <a:extLst/>
        </p:spPr>
      </p:pic>
    </p:spTree>
    <p:extLst>
      <p:ext uri="{BB962C8B-B14F-4D97-AF65-F5344CB8AC3E}">
        <p14:creationId xmlns:p14="http://schemas.microsoft.com/office/powerpoint/2010/main" val="31246321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Content Placeholder 2"/>
          <p:cNvSpPr>
            <a:spLocks noGrp="1"/>
          </p:cNvSpPr>
          <p:nvPr>
            <p:ph idx="1"/>
          </p:nvPr>
        </p:nvSpPr>
        <p:spPr>
          <a:xfrm>
            <a:off x="152400" y="76200"/>
            <a:ext cx="8839200" cy="6049963"/>
          </a:xfrm>
        </p:spPr>
        <p:txBody>
          <a:bodyPr/>
          <a:lstStyle/>
          <a:p>
            <a:pPr eaLnBrk="1" hangingPunct="1"/>
            <a:r>
              <a:rPr lang="en-US" dirty="0" smtClean="0">
                <a:solidFill>
                  <a:srgbClr val="FFCC99"/>
                </a:solidFill>
              </a:rPr>
              <a:t>Please open the welcome / guide document on each unit preview.  </a:t>
            </a:r>
          </a:p>
          <a:p>
            <a:pPr lvl="1" eaLnBrk="1" hangingPunct="1"/>
            <a:r>
              <a:rPr lang="en-US" dirty="0" smtClean="0">
                <a:solidFill>
                  <a:srgbClr val="99FFCC"/>
                </a:solidFill>
              </a:rPr>
              <a:t>This document will describe how to utilize these resources in your classroom and provide some curriculum possibilities.</a:t>
            </a:r>
          </a:p>
        </p:txBody>
      </p:sp>
      <p:pic>
        <p:nvPicPr>
          <p:cNvPr id="308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388" y="2586038"/>
            <a:ext cx="21431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288" y="2581275"/>
            <a:ext cx="2135187"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590800"/>
            <a:ext cx="2141538" cy="275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7888" y="2582863"/>
            <a:ext cx="2136775"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7468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1"/>
          </p:nvPr>
        </p:nvSpPr>
        <p:spPr>
          <a:xfrm>
            <a:off x="152400" y="228600"/>
            <a:ext cx="8763000" cy="5897563"/>
          </a:xfrm>
        </p:spPr>
        <p:txBody>
          <a:bodyPr/>
          <a:lstStyle/>
          <a:p>
            <a:r>
              <a:rPr lang="en-US" dirty="0" smtClean="0">
                <a:solidFill>
                  <a:srgbClr val="FFCC99"/>
                </a:solidFill>
              </a:rPr>
              <a:t>This was a very brief tour.  Please visit the links below to learn more and download detailed previews of the curriculum.</a:t>
            </a:r>
          </a:p>
          <a:p>
            <a:pPr lvl="1"/>
            <a:r>
              <a:rPr lang="en-US" dirty="0" smtClean="0">
                <a:solidFill>
                  <a:srgbClr val="9999FF"/>
                </a:solidFill>
              </a:rPr>
              <a:t>These units take me an extremely busy four years to complete with my middle level students.</a:t>
            </a:r>
          </a:p>
        </p:txBody>
      </p:sp>
      <p:graphicFrame>
        <p:nvGraphicFramePr>
          <p:cNvPr id="5" name="Table 4"/>
          <p:cNvGraphicFramePr>
            <a:graphicFrameLocks noGrp="1"/>
          </p:cNvGraphicFramePr>
          <p:nvPr>
            <p:extLst>
              <p:ext uri="{D42A27DB-BD31-4B8C-83A1-F6EECF244321}">
                <p14:modId xmlns:p14="http://schemas.microsoft.com/office/powerpoint/2010/main" val="2478833117"/>
              </p:ext>
            </p:extLst>
          </p:nvPr>
        </p:nvGraphicFramePr>
        <p:xfrm>
          <a:off x="228600" y="2971800"/>
          <a:ext cx="8763000" cy="2747970"/>
        </p:xfrm>
        <a:graphic>
          <a:graphicData uri="http://schemas.openxmlformats.org/drawingml/2006/table">
            <a:tbl>
              <a:tblPr firstRow="1" bandRow="1">
                <a:tableStyleId>{5C22544A-7EE6-4342-B048-85BDC9FD1C3A}</a:tableStyleId>
              </a:tblPr>
              <a:tblGrid>
                <a:gridCol w="3886200"/>
                <a:gridCol w="4876800"/>
              </a:tblGrid>
              <a:tr h="370710">
                <a:tc>
                  <a:txBody>
                    <a:bodyPr/>
                    <a:lstStyle/>
                    <a:p>
                      <a:r>
                        <a:rPr lang="en-US" sz="1800" dirty="0" smtClean="0"/>
                        <a:t>Earth Science Unit</a:t>
                      </a:r>
                      <a:r>
                        <a:rPr lang="en-US" sz="1800" baseline="0" dirty="0" smtClean="0"/>
                        <a:t> Previews</a:t>
                      </a:r>
                      <a:endParaRPr lang="en-US" sz="1800" dirty="0"/>
                    </a:p>
                  </a:txBody>
                  <a:tcPr marT="45705" marB="45705"/>
                </a:tc>
                <a:tc>
                  <a:txBody>
                    <a:bodyPr/>
                    <a:lstStyle/>
                    <a:p>
                      <a:r>
                        <a:rPr lang="en-US" sz="1800" dirty="0" smtClean="0"/>
                        <a:t>Extended</a:t>
                      </a:r>
                      <a:r>
                        <a:rPr lang="en-US" sz="1800" baseline="0" dirty="0" smtClean="0"/>
                        <a:t> Tour Link and Curriculum Guide</a:t>
                      </a:r>
                      <a:endParaRPr lang="en-US" sz="1800" dirty="0"/>
                    </a:p>
                  </a:txBody>
                  <a:tcPr marT="45705" marB="45705"/>
                </a:tc>
              </a:tr>
              <a:tr h="396209">
                <a:tc>
                  <a:txBody>
                    <a:bodyPr/>
                    <a:lstStyle/>
                    <a:p>
                      <a:r>
                        <a:rPr lang="en-US" sz="1800" dirty="0" smtClean="0"/>
                        <a:t>Geology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Geology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Astronomy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Astronomy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Weather and Climate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Weather and Climate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Soil Science,</a:t>
                      </a:r>
                      <a:r>
                        <a:rPr lang="en-US" sz="1800" baseline="0" dirty="0" smtClean="0"/>
                        <a:t> Weathering, More</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Weathering, Soil Science, Ice Ages, Glaciers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Water</a:t>
                      </a:r>
                      <a:r>
                        <a:rPr lang="en-US" sz="1800" baseline="0" dirty="0" smtClean="0"/>
                        <a:t>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Water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9">
                <a:tc>
                  <a:txBody>
                    <a:bodyPr/>
                    <a:lstStyle/>
                    <a:p>
                      <a:r>
                        <a:rPr lang="en-US" sz="1800" dirty="0" smtClean="0"/>
                        <a:t>Rivers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Rivers, Lakes, and Water Quality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bl>
          </a:graphicData>
        </a:graphic>
      </p:graphicFrame>
      <p:sp>
        <p:nvSpPr>
          <p:cNvPr id="309277"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sz="1800" dirty="0"/>
              <a:t>	= Easier 		          = More Difficult                             = Most Difficult</a:t>
            </a:r>
          </a:p>
        </p:txBody>
      </p:sp>
      <p:sp>
        <p:nvSpPr>
          <p:cNvPr id="309278" name="TextBox 2"/>
          <p:cNvSpPr txBox="1">
            <a:spLocks noChangeArrowheads="1"/>
          </p:cNvSpPr>
          <p:nvPr/>
        </p:nvSpPr>
        <p:spPr bwMode="auto">
          <a:xfrm>
            <a:off x="228600" y="6248400"/>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sz="1800" dirty="0"/>
              <a:t>(5</a:t>
            </a:r>
            <a:r>
              <a:rPr lang="en-US" sz="1800" baseline="30000" dirty="0"/>
              <a:t>th</a:t>
            </a:r>
            <a:r>
              <a:rPr lang="en-US" sz="1800" dirty="0"/>
              <a:t> – 7</a:t>
            </a:r>
            <a:r>
              <a:rPr lang="en-US" sz="1800" baseline="30000" dirty="0"/>
              <a:t>th</a:t>
            </a:r>
            <a:r>
              <a:rPr lang="en-US" sz="1800" dirty="0"/>
              <a:t> grade) 	                      (6</a:t>
            </a:r>
            <a:r>
              <a:rPr lang="en-US" sz="1800" baseline="30000" dirty="0"/>
              <a:t>th</a:t>
            </a:r>
            <a:r>
              <a:rPr lang="en-US" sz="1800" dirty="0"/>
              <a:t> – 8</a:t>
            </a:r>
            <a:r>
              <a:rPr lang="en-US" sz="1800" baseline="30000" dirty="0"/>
              <a:t>th</a:t>
            </a:r>
            <a:r>
              <a:rPr lang="en-US" sz="1800" dirty="0"/>
              <a:t> grade)                            (8</a:t>
            </a:r>
            <a:r>
              <a:rPr lang="en-US" sz="1800" baseline="30000" dirty="0"/>
              <a:t>th</a:t>
            </a:r>
            <a:r>
              <a:rPr lang="en-US" sz="1800" dirty="0"/>
              <a:t> – 10</a:t>
            </a:r>
            <a:r>
              <a:rPr lang="en-US" sz="1800" baseline="30000" dirty="0"/>
              <a:t>th</a:t>
            </a:r>
            <a:r>
              <a:rPr lang="en-US" sz="1800" dirty="0"/>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34163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79838" y="49831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79838" y="5353050"/>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75075" y="3835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79838" y="4191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86188" y="46101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94125" y="4610100"/>
            <a:ext cx="277813" cy="25876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762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0706513"/>
              </p:ext>
            </p:extLst>
          </p:nvPr>
        </p:nvGraphicFramePr>
        <p:xfrm>
          <a:off x="152400" y="152400"/>
          <a:ext cx="8763000" cy="19304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a:t>
                      </a:r>
                      <a:r>
                        <a:rPr lang="en-US" baseline="0" dirty="0" smtClean="0"/>
                        <a:t> Previews</a:t>
                      </a:r>
                      <a:endParaRPr lang="en-US" dirty="0"/>
                    </a:p>
                  </a:txBody>
                  <a:tcPr/>
                </a:tc>
                <a:tc>
                  <a:txBody>
                    <a:bodyPr/>
                    <a:lstStyle/>
                    <a:p>
                      <a:r>
                        <a:rPr lang="en-US" dirty="0" smtClean="0"/>
                        <a:t>Extended</a:t>
                      </a:r>
                      <a:r>
                        <a:rPr lang="en-US" baseline="0" dirty="0" smtClean="0"/>
                        <a:t> Tour Link and Curriculum Guide</a:t>
                      </a:r>
                      <a:endParaRPr lang="en-US" dirty="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Laws of Motion and Simple Machines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 Preview</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Preview Link</a:t>
                      </a:r>
                      <a:endParaRPr lang="en-US" sz="1000"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98578532"/>
              </p:ext>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t>Life Science Unit</a:t>
                      </a:r>
                      <a:r>
                        <a:rPr lang="en-US" sz="1800" baseline="0" dirty="0" smtClean="0"/>
                        <a:t> Previews</a:t>
                      </a:r>
                      <a:endParaRPr lang="en-US" sz="1800" dirty="0"/>
                    </a:p>
                  </a:txBody>
                  <a:tcPr marT="45712" marB="45712"/>
                </a:tc>
                <a:tc>
                  <a:txBody>
                    <a:bodyPr/>
                    <a:lstStyle/>
                    <a:p>
                      <a:r>
                        <a:rPr lang="en-US" sz="1800" dirty="0" smtClean="0"/>
                        <a:t>Extended</a:t>
                      </a:r>
                      <a:r>
                        <a:rPr lang="en-US" sz="1800" baseline="0" dirty="0" smtClean="0"/>
                        <a:t> Tour Link and Curriculum Guide</a:t>
                      </a:r>
                      <a:endParaRPr lang="en-US" sz="1800" dirty="0"/>
                    </a:p>
                  </a:txBody>
                  <a:tcPr marT="45712" marB="45712"/>
                </a:tc>
              </a:tr>
              <a:tr h="396224">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Human Body and Health Topics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Infectious Diseases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411392">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Preview Link</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84" y="46847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73507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4" y="2815936"/>
            <a:ext cx="3006305" cy="2867605"/>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1" name="Rectangle 1"/>
          <p:cNvSpPr>
            <a:spLocks noChangeArrowheads="1"/>
          </p:cNvSpPr>
          <p:nvPr/>
        </p:nvSpPr>
        <p:spPr bwMode="auto">
          <a:xfrm>
            <a:off x="154133" y="5887678"/>
            <a:ext cx="300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hlinkClick r:id="rId3"/>
              </a:rPr>
              <a:t>Physical Science Curriculum Link</a:t>
            </a:r>
            <a:endParaRPr lang="en-US" sz="1800" dirty="0"/>
          </a:p>
        </p:txBody>
      </p:sp>
      <p:pic>
        <p:nvPicPr>
          <p:cNvPr id="3143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15" y="0"/>
            <a:ext cx="3142833" cy="296805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3" name="Rectangle 2"/>
          <p:cNvSpPr>
            <a:spLocks noChangeArrowheads="1"/>
          </p:cNvSpPr>
          <p:nvPr/>
        </p:nvSpPr>
        <p:spPr bwMode="auto">
          <a:xfrm>
            <a:off x="3233027" y="32004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5"/>
              </a:rPr>
              <a:t>Life Science Curriculum Link</a:t>
            </a:r>
            <a:endParaRPr lang="en-US" sz="1800" dirty="0"/>
          </a:p>
        </p:txBody>
      </p:sp>
      <p:pic>
        <p:nvPicPr>
          <p:cNvPr id="3143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955560"/>
            <a:ext cx="3200400" cy="2932117"/>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5" name="Rectangle 3"/>
          <p:cNvSpPr>
            <a:spLocks noChangeArrowheads="1"/>
          </p:cNvSpPr>
          <p:nvPr/>
        </p:nvSpPr>
        <p:spPr bwMode="auto">
          <a:xfrm>
            <a:off x="6146078" y="6053067"/>
            <a:ext cx="2741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7"/>
              </a:rPr>
              <a:t>Earth Science Curriculum Link</a:t>
            </a:r>
            <a:endParaRPr lang="en-US" sz="1800" dirty="0"/>
          </a:p>
        </p:txBody>
      </p:sp>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8701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Life Science Curriculum Link</a:t>
            </a:r>
            <a:endParaRPr lang="en-US" sz="1800" dirty="0"/>
          </a:p>
          <a:p>
            <a:endParaRPr lang="en-US" dirty="0"/>
          </a:p>
        </p:txBody>
      </p:sp>
      <p:sp>
        <p:nvSpPr>
          <p:cNvPr id="12" name="TextBox 11"/>
          <p:cNvSpPr txBox="1"/>
          <p:nvPr/>
        </p:nvSpPr>
        <p:spPr>
          <a:xfrm>
            <a:off x="4495799" y="3124200"/>
            <a:ext cx="4287983" cy="4493538"/>
          </a:xfrm>
          <a:prstGeom prst="rect">
            <a:avLst/>
          </a:prstGeom>
          <a:noFill/>
        </p:spPr>
        <p:txBody>
          <a:bodyPr wrap="square" rtlCol="0">
            <a:spAutoFit/>
          </a:bodyPr>
          <a:lstStyle/>
          <a:p>
            <a:r>
              <a:rPr lang="en-US" sz="1800" dirty="0" smtClean="0">
                <a:solidFill>
                  <a:srgbClr val="99FFCC"/>
                </a:solidFill>
              </a:rPr>
              <a:t>Cellular Biology Unit</a:t>
            </a:r>
          </a:p>
          <a:p>
            <a:pPr eaLnBrk="1" hangingPunct="1"/>
            <a:r>
              <a:rPr lang="en-US" sz="1200" dirty="0">
                <a:hlinkClick r:id="rId3"/>
              </a:rPr>
              <a:t>Introduction to Cells, Cell History, Cheek and Onion Cell Lab, Cell </a:t>
            </a:r>
          </a:p>
          <a:p>
            <a:pPr eaLnBrk="1" hangingPunct="1"/>
            <a:r>
              <a:rPr lang="en-US" sz="1200" dirty="0">
                <a:hlinkClick r:id="rId3"/>
              </a:rPr>
              <a:t>Theory Lesson Bundle</a:t>
            </a:r>
            <a:endParaRPr lang="en-US" sz="1200" dirty="0"/>
          </a:p>
          <a:p>
            <a:pPr eaLnBrk="1" hangingPunct="1"/>
            <a:r>
              <a:rPr lang="en-US" sz="1200" dirty="0">
                <a:hlinkClick r:id="rId4"/>
              </a:rPr>
              <a:t>Cell Review Game</a:t>
            </a:r>
            <a:endParaRPr lang="en-US" sz="1200" dirty="0"/>
          </a:p>
          <a:p>
            <a:pPr eaLnBrk="1" hangingPunct="1"/>
            <a:r>
              <a:rPr lang="fr-FR" sz="1200" dirty="0" err="1">
                <a:hlinkClick r:id="rId5"/>
              </a:rPr>
              <a:t>Cell</a:t>
            </a:r>
            <a:r>
              <a:rPr lang="fr-FR" sz="1200" dirty="0">
                <a:hlinkClick r:id="rId5"/>
              </a:rPr>
              <a:t> Transport </a:t>
            </a:r>
            <a:r>
              <a:rPr lang="fr-FR" sz="1200" dirty="0" err="1">
                <a:hlinkClick r:id="rId5"/>
              </a:rPr>
              <a:t>Lesson</a:t>
            </a:r>
            <a:r>
              <a:rPr lang="fr-FR" sz="1200" dirty="0">
                <a:hlinkClick r:id="rId5"/>
              </a:rPr>
              <a:t> Bundle, </a:t>
            </a:r>
            <a:r>
              <a:rPr lang="fr-FR" sz="1200" dirty="0" err="1">
                <a:hlinkClick r:id="rId5"/>
              </a:rPr>
              <a:t>Osmosis</a:t>
            </a:r>
            <a:r>
              <a:rPr lang="fr-FR" sz="1200" dirty="0">
                <a:hlinkClick r:id="rId5"/>
              </a:rPr>
              <a:t>, Diffusion, Active Transport</a:t>
            </a:r>
            <a:endParaRPr lang="fr-FR" sz="1200" dirty="0"/>
          </a:p>
          <a:p>
            <a:pPr eaLnBrk="1" hangingPunct="1"/>
            <a:r>
              <a:rPr lang="en-US" sz="1200" dirty="0">
                <a:hlinkClick r:id="rId6"/>
              </a:rPr>
              <a:t>Cell Transport Review Game</a:t>
            </a:r>
            <a:endParaRPr lang="en-US" sz="1200" dirty="0"/>
          </a:p>
          <a:p>
            <a:pPr eaLnBrk="1" hangingPunct="1"/>
            <a:r>
              <a:rPr lang="en-US" sz="1200" dirty="0">
                <a:hlinkClick r:id="rId7"/>
              </a:rPr>
              <a:t>Characteristics of Life Lesson</a:t>
            </a:r>
            <a:endParaRPr lang="en-US" sz="1200" dirty="0"/>
          </a:p>
          <a:p>
            <a:pPr eaLnBrk="1" hangingPunct="1"/>
            <a:r>
              <a:rPr lang="en-US" sz="1200" dirty="0">
                <a:hlinkClick r:id="rId8"/>
              </a:rPr>
              <a:t>Cellular Organelles Lesson Bundle</a:t>
            </a:r>
            <a:endParaRPr lang="en-US" sz="1200" dirty="0"/>
          </a:p>
          <a:p>
            <a:pPr eaLnBrk="1" hangingPunct="1"/>
            <a:r>
              <a:rPr lang="en-US" sz="1200" dirty="0">
                <a:hlinkClick r:id="rId9"/>
              </a:rPr>
              <a:t>Cellular Organelles Visual Quiz</a:t>
            </a:r>
            <a:endParaRPr lang="en-US" sz="1200" dirty="0"/>
          </a:p>
          <a:p>
            <a:pPr eaLnBrk="1" hangingPunct="1"/>
            <a:r>
              <a:rPr lang="en-US" sz="1200" dirty="0">
                <a:hlinkClick r:id="rId10"/>
              </a:rPr>
              <a:t>Cellular Organelles Review Game</a:t>
            </a:r>
            <a:endParaRPr lang="en-US" sz="1200" dirty="0"/>
          </a:p>
          <a:p>
            <a:pPr eaLnBrk="1" hangingPunct="1"/>
            <a:r>
              <a:rPr lang="en-US" sz="1200" dirty="0">
                <a:hlinkClick r:id="rId11"/>
              </a:rPr>
              <a:t>Cell Unit Crossword Puzzle</a:t>
            </a:r>
            <a:endParaRPr lang="en-US" sz="1200" dirty="0"/>
          </a:p>
          <a:p>
            <a:pPr eaLnBrk="1" hangingPunct="1"/>
            <a:r>
              <a:rPr lang="en-US" sz="1200" dirty="0">
                <a:hlinkClick r:id="rId12"/>
              </a:rPr>
              <a:t>Cell Unit Flash Cards</a:t>
            </a:r>
            <a:endParaRPr lang="en-US" sz="1200" dirty="0"/>
          </a:p>
          <a:p>
            <a:pPr eaLnBrk="1" hangingPunct="1"/>
            <a:r>
              <a:rPr lang="en-US" sz="1200" dirty="0">
                <a:hlinkClick r:id="rId13"/>
              </a:rPr>
              <a:t>Cellular Biology Unit Preview, Homework Bundle, Unit Notes, more</a:t>
            </a:r>
            <a:endParaRPr lang="en-US" sz="1200" dirty="0">
              <a:solidFill>
                <a:srgbClr val="FFFF99"/>
              </a:solidFill>
            </a:endParaRPr>
          </a:p>
          <a:p>
            <a:endParaRPr lang="en-US" dirty="0"/>
          </a:p>
        </p:txBody>
      </p:sp>
      <p:sp>
        <p:nvSpPr>
          <p:cNvPr id="14" name="TextBox 13"/>
          <p:cNvSpPr txBox="1"/>
          <p:nvPr/>
        </p:nvSpPr>
        <p:spPr>
          <a:xfrm>
            <a:off x="4191000" y="783265"/>
            <a:ext cx="4010891" cy="2031325"/>
          </a:xfrm>
          <a:prstGeom prst="rect">
            <a:avLst/>
          </a:prstGeom>
          <a:noFill/>
        </p:spPr>
        <p:txBody>
          <a:bodyPr wrap="square" rtlCol="0">
            <a:spAutoFit/>
          </a:bodyPr>
          <a:lstStyle/>
          <a:p>
            <a:r>
              <a:rPr lang="en-US" sz="1800" dirty="0" smtClean="0">
                <a:solidFill>
                  <a:srgbClr val="99FFCC"/>
                </a:solidFill>
              </a:rPr>
              <a:t>DNA and Genetics Unit</a:t>
            </a:r>
          </a:p>
          <a:p>
            <a:r>
              <a:rPr lang="en-US" sz="1200" dirty="0">
                <a:hlinkClick r:id="rId14"/>
              </a:rPr>
              <a:t>DNA Lesson Bundle</a:t>
            </a:r>
            <a:endParaRPr lang="en-US" sz="1200" dirty="0"/>
          </a:p>
          <a:p>
            <a:r>
              <a:rPr lang="en-US" sz="1200" dirty="0">
                <a:hlinkClick r:id="rId15"/>
              </a:rPr>
              <a:t>DNA Lesson Review Game</a:t>
            </a:r>
            <a:endParaRPr lang="en-US" sz="1200" dirty="0"/>
          </a:p>
          <a:p>
            <a:r>
              <a:rPr lang="en-US" sz="1200" dirty="0">
                <a:hlinkClick r:id="rId16"/>
              </a:rPr>
              <a:t>DNA Crossword Puzzle</a:t>
            </a:r>
            <a:endParaRPr lang="en-US" sz="1200" dirty="0"/>
          </a:p>
          <a:p>
            <a:r>
              <a:rPr lang="en-US" sz="1200" dirty="0">
                <a:hlinkClick r:id="rId17"/>
              </a:rPr>
              <a:t>Cell Division, Mitosis and Meiosis Lesson Bundle</a:t>
            </a:r>
            <a:endParaRPr lang="en-US" sz="1200" dirty="0"/>
          </a:p>
          <a:p>
            <a:r>
              <a:rPr lang="en-US" sz="1200" dirty="0">
                <a:hlinkClick r:id="rId18"/>
              </a:rPr>
              <a:t>Cell Division Review Game</a:t>
            </a:r>
            <a:endParaRPr lang="en-US" sz="1200" dirty="0"/>
          </a:p>
          <a:p>
            <a:r>
              <a:rPr lang="en-US" sz="1200" dirty="0">
                <a:hlinkClick r:id="rId19"/>
              </a:rPr>
              <a:t>Mitosis and Meiosis Crossword Puzzle</a:t>
            </a:r>
            <a:endParaRPr lang="en-US" sz="1200" dirty="0"/>
          </a:p>
          <a:p>
            <a:r>
              <a:rPr lang="en-US" sz="1200" dirty="0">
                <a:hlinkClick r:id="rId20"/>
              </a:rPr>
              <a:t>Genetics Lesson Bundle</a:t>
            </a:r>
            <a:endParaRPr lang="en-US" sz="1200" dirty="0"/>
          </a:p>
          <a:p>
            <a:r>
              <a:rPr lang="en-US" sz="1200" dirty="0">
                <a:hlinkClick r:id="rId21"/>
              </a:rPr>
              <a:t>DNA and Genetics Crossword Puzzle</a:t>
            </a:r>
            <a:endParaRPr lang="en-US" sz="1200" dirty="0"/>
          </a:p>
          <a:p>
            <a:r>
              <a:rPr lang="en-US" sz="1200" dirty="0">
                <a:hlinkClick r:id="rId22"/>
              </a:rPr>
              <a:t>Genetics Review </a:t>
            </a:r>
            <a:r>
              <a:rPr lang="en-US" sz="1200" dirty="0" smtClean="0">
                <a:hlinkClick r:id="rId22"/>
              </a:rPr>
              <a:t>Game</a:t>
            </a:r>
            <a:endParaRPr lang="en-US" sz="1200" dirty="0"/>
          </a:p>
        </p:txBody>
      </p:sp>
      <p:sp>
        <p:nvSpPr>
          <p:cNvPr id="15" name="TextBox 14"/>
          <p:cNvSpPr txBox="1"/>
          <p:nvPr/>
        </p:nvSpPr>
        <p:spPr>
          <a:xfrm>
            <a:off x="294408" y="762000"/>
            <a:ext cx="4201391" cy="6217087"/>
          </a:xfrm>
          <a:prstGeom prst="rect">
            <a:avLst/>
          </a:prstGeom>
          <a:noFill/>
        </p:spPr>
        <p:txBody>
          <a:bodyPr wrap="square" rtlCol="0">
            <a:spAutoFit/>
          </a:bodyPr>
          <a:lstStyle/>
          <a:p>
            <a:r>
              <a:rPr lang="en-US" sz="1800" dirty="0" smtClean="0">
                <a:solidFill>
                  <a:srgbClr val="99FFCC"/>
                </a:solidFill>
              </a:rPr>
              <a:t>Human Body Systems and Health Topics Unit</a:t>
            </a:r>
          </a:p>
          <a:p>
            <a:r>
              <a:rPr lang="en-US" sz="1200" dirty="0">
                <a:hlinkClick r:id="rId23"/>
              </a:rPr>
              <a:t>Anatomy Intro, Levels of Biological Organization Lesson Bundle</a:t>
            </a:r>
            <a:endParaRPr lang="en-US" sz="1200" dirty="0"/>
          </a:p>
          <a:p>
            <a:r>
              <a:rPr lang="en-US" sz="1200" dirty="0">
                <a:hlinkClick r:id="rId24"/>
              </a:rPr>
              <a:t>Skeletal System Lesson Bundle</a:t>
            </a:r>
            <a:endParaRPr lang="en-US" sz="1200" dirty="0"/>
          </a:p>
          <a:p>
            <a:r>
              <a:rPr lang="en-US" sz="1200" dirty="0">
                <a:hlinkClick r:id="rId25"/>
              </a:rPr>
              <a:t>Muscular System Lesson Bundle</a:t>
            </a:r>
            <a:endParaRPr lang="en-US" sz="1200" dirty="0"/>
          </a:p>
          <a:p>
            <a:r>
              <a:rPr lang="en-US" sz="1200" dirty="0">
                <a:hlinkClick r:id="rId26"/>
              </a:rPr>
              <a:t>Anatomy Intro, Skeletal, Muscular System Review Game</a:t>
            </a:r>
            <a:endParaRPr lang="en-US" sz="1200" dirty="0"/>
          </a:p>
          <a:p>
            <a:r>
              <a:rPr lang="en-US" sz="1200" dirty="0">
                <a:hlinkClick r:id="rId27"/>
              </a:rPr>
              <a:t>Healthy Eating, Molecules of Life Lesson Bundle</a:t>
            </a:r>
            <a:endParaRPr lang="en-US" sz="1200" dirty="0"/>
          </a:p>
          <a:p>
            <a:r>
              <a:rPr lang="en-US" sz="1200" dirty="0">
                <a:hlinkClick r:id="rId28"/>
              </a:rPr>
              <a:t>Obesity, Dangers of Fast Food, Eating Disorders</a:t>
            </a:r>
            <a:endParaRPr lang="en-US" sz="1200" dirty="0"/>
          </a:p>
          <a:p>
            <a:r>
              <a:rPr lang="en-US" sz="1200" dirty="0">
                <a:hlinkClick r:id="rId29"/>
              </a:rPr>
              <a:t>Healthy Eating and Living Review Game</a:t>
            </a:r>
            <a:endParaRPr lang="en-US" sz="1200" dirty="0"/>
          </a:p>
          <a:p>
            <a:r>
              <a:rPr lang="en-US" sz="1200" dirty="0">
                <a:hlinkClick r:id="rId30"/>
              </a:rPr>
              <a:t>Eating Disorders, Anabolic Steroids</a:t>
            </a:r>
            <a:endParaRPr lang="en-US" sz="1200" dirty="0"/>
          </a:p>
          <a:p>
            <a:r>
              <a:rPr lang="en-US" sz="1200" dirty="0">
                <a:hlinkClick r:id="rId31"/>
              </a:rPr>
              <a:t>Digestive System Lesson Bundle</a:t>
            </a:r>
            <a:endParaRPr lang="en-US" sz="1200" dirty="0"/>
          </a:p>
          <a:p>
            <a:r>
              <a:rPr lang="en-US" sz="1200" dirty="0">
                <a:hlinkClick r:id="rId32"/>
              </a:rPr>
              <a:t>Circulatory System and Respiratory System Lesson Bundle</a:t>
            </a:r>
            <a:endParaRPr lang="en-US" sz="1200" dirty="0"/>
          </a:p>
          <a:p>
            <a:r>
              <a:rPr lang="en-US" sz="1200" dirty="0">
                <a:hlinkClick r:id="rId33"/>
              </a:rPr>
              <a:t>Anti-Tobacco, Dangers of Smoking Lesson Bundle</a:t>
            </a:r>
            <a:endParaRPr lang="en-US" sz="1200" dirty="0"/>
          </a:p>
          <a:p>
            <a:r>
              <a:rPr lang="en-US" sz="1200" dirty="0">
                <a:hlinkClick r:id="rId34"/>
              </a:rPr>
              <a:t>Circulatory and Respiratory System Review </a:t>
            </a:r>
            <a:r>
              <a:rPr lang="en-US" sz="1200" dirty="0" smtClean="0">
                <a:hlinkClick r:id="rId34"/>
              </a:rPr>
              <a:t>Game</a:t>
            </a:r>
            <a:endParaRPr lang="en-US" sz="1200" dirty="0" smtClean="0"/>
          </a:p>
          <a:p>
            <a:r>
              <a:rPr lang="en-US" sz="1200" dirty="0">
                <a:hlinkClick r:id="rId35"/>
              </a:rPr>
              <a:t>Excretory System Lesson Bundle</a:t>
            </a:r>
            <a:endParaRPr lang="en-US" sz="1200" dirty="0"/>
          </a:p>
          <a:p>
            <a:r>
              <a:rPr lang="en-US" sz="1200" dirty="0">
                <a:hlinkClick r:id="rId36"/>
              </a:rPr>
              <a:t>Nervous System Lesson Bundle</a:t>
            </a:r>
            <a:endParaRPr lang="en-US" sz="1200" dirty="0"/>
          </a:p>
          <a:p>
            <a:r>
              <a:rPr lang="en-US" sz="1200" dirty="0">
                <a:hlinkClick r:id="rId37"/>
              </a:rPr>
              <a:t>Nervous System Review Game</a:t>
            </a:r>
            <a:endParaRPr lang="en-US" sz="1200" dirty="0"/>
          </a:p>
          <a:p>
            <a:r>
              <a:rPr lang="en-US" sz="1200" dirty="0">
                <a:hlinkClick r:id="rId38"/>
              </a:rPr>
              <a:t>Endocrine System Lesson Bundle, Puberty, Hormones</a:t>
            </a:r>
            <a:endParaRPr lang="en-US" sz="1200" dirty="0"/>
          </a:p>
          <a:p>
            <a:r>
              <a:rPr lang="en-US" sz="1200" dirty="0">
                <a:hlinkClick r:id="rId39"/>
              </a:rPr>
              <a:t>Human Reproductive Lesson Bundle, Fertilization</a:t>
            </a:r>
            <a:endParaRPr lang="en-US" sz="1200" dirty="0"/>
          </a:p>
          <a:p>
            <a:r>
              <a:rPr lang="en-US" sz="1200" dirty="0">
                <a:hlinkClick r:id="rId40"/>
              </a:rPr>
              <a:t>Endocrine and Reproductive System Review Game </a:t>
            </a:r>
            <a:endParaRPr lang="en-US" sz="1200" dirty="0"/>
          </a:p>
          <a:p>
            <a:r>
              <a:rPr lang="en-US" sz="1200" dirty="0">
                <a:hlinkClick r:id="rId41"/>
              </a:rPr>
              <a:t>Immune System, HIV, AIDS, STD's Lesson Bundle</a:t>
            </a:r>
            <a:endParaRPr lang="en-US" sz="1200" dirty="0"/>
          </a:p>
          <a:p>
            <a:r>
              <a:rPr lang="en-US" sz="1200" dirty="0">
                <a:hlinkClick r:id="rId42"/>
              </a:rPr>
              <a:t>Immune System, HIV, AIDS, STD's Review Game</a:t>
            </a:r>
            <a:endParaRPr lang="en-US" sz="1200" dirty="0"/>
          </a:p>
          <a:p>
            <a:r>
              <a:rPr lang="en-US" sz="1200" dirty="0">
                <a:hlinkClick r:id="rId43"/>
              </a:rPr>
              <a:t>Anatomy Crossword Puzzle</a:t>
            </a:r>
            <a:endParaRPr lang="en-US" sz="1200" dirty="0"/>
          </a:p>
          <a:p>
            <a:endParaRPr lang="en-US" sz="1000" dirty="0"/>
          </a:p>
          <a:p>
            <a:endParaRPr lang="en-US" dirty="0"/>
          </a:p>
        </p:txBody>
      </p:sp>
      <p:pic>
        <p:nvPicPr>
          <p:cNvPr id="16" name="Picture 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1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9982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sz="1800" dirty="0">
                <a:hlinkClick r:id="rId2"/>
              </a:rPr>
              <a:t>Life Science Curriculum Link</a:t>
            </a:r>
            <a:endParaRPr lang="en-US" sz="1800" dirty="0"/>
          </a:p>
          <a:p>
            <a:endParaRPr lang="en-US" sz="1800" dirty="0"/>
          </a:p>
        </p:txBody>
      </p:sp>
      <p:sp>
        <p:nvSpPr>
          <p:cNvPr id="13" name="TextBox 12"/>
          <p:cNvSpPr txBox="1"/>
          <p:nvPr/>
        </p:nvSpPr>
        <p:spPr>
          <a:xfrm>
            <a:off x="342898" y="775855"/>
            <a:ext cx="3009902" cy="3213187"/>
          </a:xfrm>
          <a:prstGeom prst="rect">
            <a:avLst/>
          </a:prstGeom>
          <a:noFill/>
        </p:spPr>
        <p:txBody>
          <a:bodyPr wrap="square" rtlCol="0">
            <a:spAutoFit/>
          </a:bodyPr>
          <a:lstStyle/>
          <a:p>
            <a:r>
              <a:rPr lang="en-US" sz="1800" dirty="0" smtClean="0">
                <a:solidFill>
                  <a:srgbClr val="99FFCC"/>
                </a:solidFill>
              </a:rPr>
              <a:t>Infectious Diseases Unit</a:t>
            </a:r>
          </a:p>
          <a:p>
            <a:pPr eaLnBrk="1" hangingPunct="1"/>
            <a:r>
              <a:rPr lang="en-US" sz="1200" dirty="0">
                <a:hlinkClick r:id="rId3"/>
              </a:rPr>
              <a:t>Infectious Diseases Unit Intro and Virus Lesson Bundle</a:t>
            </a:r>
            <a:endParaRPr lang="en-US" sz="1200" dirty="0"/>
          </a:p>
          <a:p>
            <a:pPr eaLnBrk="1" hangingPunct="1"/>
            <a:r>
              <a:rPr lang="en-US" sz="1200" dirty="0">
                <a:hlinkClick r:id="rId4"/>
              </a:rPr>
              <a:t>Virus Lesson Review Game</a:t>
            </a:r>
            <a:endParaRPr lang="en-US" sz="1200" dirty="0"/>
          </a:p>
          <a:p>
            <a:pPr eaLnBrk="1" hangingPunct="1"/>
            <a:r>
              <a:rPr lang="en-US" sz="1200" dirty="0">
                <a:hlinkClick r:id="rId5"/>
              </a:rPr>
              <a:t>Bacteria Lesson Bundle</a:t>
            </a:r>
            <a:endParaRPr lang="en-US" sz="1200" dirty="0"/>
          </a:p>
          <a:p>
            <a:pPr eaLnBrk="1" hangingPunct="1"/>
            <a:r>
              <a:rPr lang="en-US" sz="1200" dirty="0">
                <a:hlinkClick r:id="rId6"/>
              </a:rPr>
              <a:t>Bacteria Review Game</a:t>
            </a:r>
            <a:endParaRPr lang="en-US" sz="1200" dirty="0"/>
          </a:p>
          <a:p>
            <a:pPr eaLnBrk="1" hangingPunct="1"/>
            <a:r>
              <a:rPr lang="en-US" sz="1200" dirty="0">
                <a:hlinkClick r:id="rId7"/>
              </a:rPr>
              <a:t>Parasites Lesson Bundle</a:t>
            </a:r>
            <a:endParaRPr lang="en-US" sz="1200" dirty="0"/>
          </a:p>
          <a:p>
            <a:pPr eaLnBrk="1" hangingPunct="1"/>
            <a:r>
              <a:rPr lang="en-US" sz="1200" dirty="0">
                <a:hlinkClick r:id="rId8"/>
              </a:rPr>
              <a:t>Immune System, HIV, AIDS, STD's Lesson Bundle</a:t>
            </a:r>
            <a:endParaRPr lang="en-US" sz="1200" dirty="0"/>
          </a:p>
          <a:p>
            <a:pPr eaLnBrk="1" hangingPunct="1"/>
            <a:r>
              <a:rPr lang="en-US" sz="1200" dirty="0">
                <a:hlinkClick r:id="rId9"/>
              </a:rPr>
              <a:t>Infectious Diseases Unit Crossword Puzzle</a:t>
            </a:r>
            <a:endParaRPr lang="en-US" sz="1200" dirty="0"/>
          </a:p>
          <a:p>
            <a:pPr eaLnBrk="1" hangingPunct="1"/>
            <a:r>
              <a:rPr lang="en-US" sz="1200" dirty="0">
                <a:hlinkClick r:id="rId10"/>
              </a:rPr>
              <a:t>Immune System, HIV, AIDS, STD's Review Game</a:t>
            </a:r>
            <a:endParaRPr lang="en-US" sz="1200" dirty="0"/>
          </a:p>
          <a:p>
            <a:endParaRPr lang="en-US" sz="1800" dirty="0"/>
          </a:p>
        </p:txBody>
      </p:sp>
      <p:pic>
        <p:nvPicPr>
          <p:cNvPr id="1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55303" y="3638177"/>
            <a:ext cx="4533902" cy="3323987"/>
          </a:xfrm>
          <a:prstGeom prst="rect">
            <a:avLst/>
          </a:prstGeom>
          <a:noFill/>
        </p:spPr>
        <p:txBody>
          <a:bodyPr wrap="square" rtlCol="0">
            <a:spAutoFit/>
          </a:bodyPr>
          <a:lstStyle/>
          <a:p>
            <a:r>
              <a:rPr lang="en-US" sz="1800" dirty="0" smtClean="0">
                <a:solidFill>
                  <a:srgbClr val="99FFCC"/>
                </a:solidFill>
              </a:rPr>
              <a:t>Taxonomy and Classification Unit</a:t>
            </a:r>
          </a:p>
          <a:p>
            <a:pPr eaLnBrk="1" hangingPunct="1"/>
            <a:r>
              <a:rPr lang="en-US" sz="1000" dirty="0">
                <a:hlinkClick r:id="rId12"/>
              </a:rPr>
              <a:t>Taxonomy and Classification Lesson Bundle</a:t>
            </a:r>
            <a:endParaRPr lang="en-US" sz="1000" dirty="0"/>
          </a:p>
          <a:p>
            <a:pPr eaLnBrk="1" hangingPunct="1"/>
            <a:r>
              <a:rPr lang="en-US" sz="1000" dirty="0">
                <a:hlinkClick r:id="rId13"/>
              </a:rPr>
              <a:t>Taxonomy and Classification Review Game</a:t>
            </a:r>
            <a:endParaRPr lang="en-US" sz="1000" dirty="0"/>
          </a:p>
          <a:p>
            <a:pPr eaLnBrk="1" hangingPunct="1"/>
            <a:r>
              <a:rPr lang="en-US" sz="1000" dirty="0">
                <a:hlinkClick r:id="rId5"/>
              </a:rPr>
              <a:t>Bacteria Lesson Bundle</a:t>
            </a:r>
            <a:endParaRPr lang="en-US" sz="1000" dirty="0"/>
          </a:p>
          <a:p>
            <a:pPr eaLnBrk="1" hangingPunct="1"/>
            <a:r>
              <a:rPr lang="en-US" sz="1000" dirty="0">
                <a:hlinkClick r:id="rId6"/>
              </a:rPr>
              <a:t>Bacteria Review Game</a:t>
            </a:r>
            <a:endParaRPr lang="en-US" sz="1000" dirty="0"/>
          </a:p>
          <a:p>
            <a:pPr eaLnBrk="1" hangingPunct="1"/>
            <a:r>
              <a:rPr lang="en-US" sz="1000" dirty="0">
                <a:hlinkClick r:id="rId14"/>
              </a:rPr>
              <a:t>Kingdom Protista Lesson Bundle</a:t>
            </a:r>
            <a:endParaRPr lang="en-US" sz="1000" dirty="0"/>
          </a:p>
          <a:p>
            <a:pPr eaLnBrk="1" hangingPunct="1"/>
            <a:r>
              <a:rPr lang="en-US" sz="1000" dirty="0">
                <a:hlinkClick r:id="rId15"/>
              </a:rPr>
              <a:t>Kingdom Animal Lesson Bundle</a:t>
            </a:r>
            <a:endParaRPr lang="en-US" sz="1000" dirty="0"/>
          </a:p>
          <a:p>
            <a:pPr eaLnBrk="1" hangingPunct="1"/>
            <a:r>
              <a:rPr lang="en-US" sz="1000" dirty="0">
                <a:hlinkClick r:id="rId16"/>
              </a:rPr>
              <a:t>Animal </a:t>
            </a:r>
            <a:r>
              <a:rPr lang="en-US" sz="1000" dirty="0" err="1">
                <a:hlinkClick r:id="rId16"/>
              </a:rPr>
              <a:t>Phylums</a:t>
            </a:r>
            <a:r>
              <a:rPr lang="en-US" sz="1000" dirty="0">
                <a:hlinkClick r:id="rId16"/>
              </a:rPr>
              <a:t> Visual Quiz</a:t>
            </a:r>
            <a:endParaRPr lang="en-US" sz="1000" dirty="0"/>
          </a:p>
          <a:p>
            <a:pPr eaLnBrk="1" hangingPunct="1"/>
            <a:r>
              <a:rPr lang="en-US" sz="1000" dirty="0">
                <a:hlinkClick r:id="rId17"/>
              </a:rPr>
              <a:t>Class Mammalia Lesson Bundle</a:t>
            </a:r>
            <a:endParaRPr lang="en-US" sz="1000" dirty="0"/>
          </a:p>
          <a:p>
            <a:pPr eaLnBrk="1" hangingPunct="1"/>
            <a:r>
              <a:rPr lang="en-US" sz="1000" dirty="0">
                <a:hlinkClick r:id="rId18"/>
              </a:rPr>
              <a:t>Kingdom </a:t>
            </a:r>
            <a:r>
              <a:rPr lang="en-US" sz="1000" dirty="0" err="1">
                <a:hlinkClick r:id="rId18"/>
              </a:rPr>
              <a:t>Animalia</a:t>
            </a:r>
            <a:r>
              <a:rPr lang="en-US" sz="1000" dirty="0">
                <a:hlinkClick r:id="rId18"/>
              </a:rPr>
              <a:t> Review Game and Mammalia</a:t>
            </a:r>
            <a:endParaRPr lang="en-US" sz="1000" dirty="0"/>
          </a:p>
          <a:p>
            <a:pPr eaLnBrk="1" hangingPunct="1"/>
            <a:r>
              <a:rPr lang="en-US" sz="1000" dirty="0">
                <a:hlinkClick r:id="rId19"/>
              </a:rPr>
              <a:t>Kingdom Fungi Lesson Bundle</a:t>
            </a:r>
            <a:endParaRPr lang="en-US" sz="1000" dirty="0"/>
          </a:p>
          <a:p>
            <a:pPr eaLnBrk="1" hangingPunct="1"/>
            <a:r>
              <a:rPr lang="en-US" sz="1000" dirty="0">
                <a:hlinkClick r:id="rId20"/>
              </a:rPr>
              <a:t>Kingdom Fungi Review Game</a:t>
            </a:r>
            <a:endParaRPr lang="en-US" sz="1000" dirty="0"/>
          </a:p>
          <a:p>
            <a:pPr eaLnBrk="1" hangingPunct="1"/>
            <a:r>
              <a:rPr lang="en-US" sz="1000" dirty="0">
                <a:hlinkClick r:id="rId21"/>
              </a:rPr>
              <a:t>Kingdom Plantae Lesson Bundle</a:t>
            </a:r>
            <a:endParaRPr lang="en-US" sz="1000" dirty="0"/>
          </a:p>
          <a:p>
            <a:pPr eaLnBrk="1" hangingPunct="1"/>
            <a:r>
              <a:rPr lang="en-US" sz="1000" dirty="0">
                <a:hlinkClick r:id="rId22"/>
              </a:rPr>
              <a:t>Botany Unit Review Game</a:t>
            </a:r>
            <a:endParaRPr lang="en-US" sz="1000" dirty="0"/>
          </a:p>
          <a:p>
            <a:pPr eaLnBrk="1" hangingPunct="1"/>
            <a:r>
              <a:rPr lang="en-US" sz="1000" dirty="0">
                <a:hlinkClick r:id="rId23"/>
              </a:rPr>
              <a:t>Name the Kingdom, Phylum, Class Visual Challenge</a:t>
            </a:r>
            <a:endParaRPr lang="en-US" sz="1000" dirty="0"/>
          </a:p>
          <a:p>
            <a:pPr eaLnBrk="1" hangingPunct="1"/>
            <a:r>
              <a:rPr lang="en-US" sz="1000" dirty="0">
                <a:hlinkClick r:id="rId24"/>
              </a:rPr>
              <a:t>Taxonomy and Classification Crossword Puzzle</a:t>
            </a:r>
            <a:endParaRPr lang="en-US" sz="1000" dirty="0"/>
          </a:p>
          <a:p>
            <a:endParaRPr lang="en-US" sz="1000" dirty="0"/>
          </a:p>
        </p:txBody>
      </p:sp>
      <p:sp>
        <p:nvSpPr>
          <p:cNvPr id="3" name="TextBox 2"/>
          <p:cNvSpPr txBox="1"/>
          <p:nvPr/>
        </p:nvSpPr>
        <p:spPr>
          <a:xfrm>
            <a:off x="4724400" y="3428237"/>
            <a:ext cx="3853296" cy="4881336"/>
          </a:xfrm>
          <a:prstGeom prst="rect">
            <a:avLst/>
          </a:prstGeom>
          <a:noFill/>
        </p:spPr>
        <p:txBody>
          <a:bodyPr wrap="square" rtlCol="0">
            <a:spAutoFit/>
          </a:bodyPr>
          <a:lstStyle/>
          <a:p>
            <a:r>
              <a:rPr lang="en-US" sz="1800" dirty="0" smtClean="0">
                <a:solidFill>
                  <a:srgbClr val="99FFCC"/>
                </a:solidFill>
              </a:rPr>
              <a:t>Botany Unit</a:t>
            </a:r>
          </a:p>
          <a:p>
            <a:pPr>
              <a:defRPr/>
            </a:pPr>
            <a:r>
              <a:rPr lang="en-US" sz="1000" dirty="0" smtClean="0">
                <a:hlinkClick r:id="rId25"/>
              </a:rPr>
              <a:t>Botany Unit Intro, Non-vascular Plants, Plate Evolution Lesson Bundle</a:t>
            </a:r>
            <a:endParaRPr lang="en-US" sz="1000" dirty="0" smtClean="0"/>
          </a:p>
          <a:p>
            <a:pPr>
              <a:defRPr/>
            </a:pPr>
            <a:r>
              <a:rPr lang="en-US" sz="1000" dirty="0" smtClean="0">
                <a:hlinkClick r:id="rId26"/>
              </a:rPr>
              <a:t>Student </a:t>
            </a:r>
            <a:r>
              <a:rPr lang="en-US" sz="1000" dirty="0">
                <a:hlinkClick r:id="rId26"/>
              </a:rPr>
              <a:t>Botany Projects, Grow Study Lesson Bundle</a:t>
            </a:r>
            <a:endParaRPr lang="en-US" sz="1000" dirty="0"/>
          </a:p>
          <a:p>
            <a:pPr>
              <a:defRPr/>
            </a:pPr>
            <a:r>
              <a:rPr lang="en-US" sz="1000" dirty="0">
                <a:hlinkClick r:id="rId22"/>
              </a:rPr>
              <a:t>Botany Unit Review Game</a:t>
            </a:r>
            <a:endParaRPr lang="en-US" sz="1000" dirty="0"/>
          </a:p>
          <a:p>
            <a:pPr>
              <a:defRPr/>
            </a:pPr>
            <a:r>
              <a:rPr lang="en-US" sz="1000" dirty="0">
                <a:hlinkClick r:id="rId27"/>
              </a:rPr>
              <a:t>Plants, Seeds, Seed Dispersal Lesson Bundle</a:t>
            </a:r>
            <a:endParaRPr lang="en-US" sz="1000" dirty="0"/>
          </a:p>
          <a:p>
            <a:pPr>
              <a:defRPr/>
            </a:pPr>
            <a:r>
              <a:rPr lang="en-US" sz="1000" dirty="0">
                <a:hlinkClick r:id="rId28"/>
              </a:rPr>
              <a:t>Plants Review Game</a:t>
            </a:r>
            <a:endParaRPr lang="en-US" sz="1000" dirty="0"/>
          </a:p>
          <a:p>
            <a:pPr>
              <a:defRPr/>
            </a:pPr>
            <a:r>
              <a:rPr lang="en-US" sz="1000" dirty="0">
                <a:hlinkClick r:id="rId29"/>
              </a:rPr>
              <a:t>Plants, Roots, Leaves, Lesson Bundle</a:t>
            </a:r>
            <a:endParaRPr lang="en-US" sz="1000" dirty="0"/>
          </a:p>
          <a:p>
            <a:pPr>
              <a:defRPr/>
            </a:pPr>
            <a:r>
              <a:rPr lang="en-US" sz="1000" dirty="0">
                <a:hlinkClick r:id="rId30"/>
              </a:rPr>
              <a:t>Monocotyledons and </a:t>
            </a:r>
            <a:r>
              <a:rPr lang="en-US" sz="1000" dirty="0" err="1">
                <a:hlinkClick r:id="rId30"/>
              </a:rPr>
              <a:t>Dicotyledons</a:t>
            </a:r>
            <a:r>
              <a:rPr lang="en-US" sz="1000" dirty="0">
                <a:hlinkClick r:id="rId30"/>
              </a:rPr>
              <a:t> Lesson Bundle</a:t>
            </a:r>
            <a:endParaRPr lang="en-US" sz="1000" dirty="0"/>
          </a:p>
          <a:p>
            <a:pPr>
              <a:defRPr/>
            </a:pPr>
            <a:r>
              <a:rPr lang="en-US" sz="1000" dirty="0">
                <a:hlinkClick r:id="rId31"/>
              </a:rPr>
              <a:t>Dendrochronology, Tree Ring Dating Lesson Bundle</a:t>
            </a:r>
            <a:endParaRPr lang="en-US" sz="1000" dirty="0"/>
          </a:p>
          <a:p>
            <a:pPr>
              <a:defRPr/>
            </a:pPr>
            <a:r>
              <a:rPr lang="en-US" sz="1000" dirty="0">
                <a:hlinkClick r:id="rId32"/>
              </a:rPr>
              <a:t>Plant Hormones Lesson Bundle</a:t>
            </a:r>
            <a:endParaRPr lang="en-US" sz="1000" dirty="0"/>
          </a:p>
          <a:p>
            <a:pPr>
              <a:defRPr/>
            </a:pPr>
            <a:r>
              <a:rPr lang="en-US" sz="1000" dirty="0">
                <a:hlinkClick r:id="rId33"/>
              </a:rPr>
              <a:t>Botany Unit Crossword Puzzle</a:t>
            </a:r>
            <a:endParaRPr lang="en-US" sz="1000" dirty="0"/>
          </a:p>
          <a:p>
            <a:pPr>
              <a:defRPr/>
            </a:pPr>
            <a:r>
              <a:rPr lang="en-US" sz="1000" dirty="0">
                <a:hlinkClick r:id="rId34"/>
              </a:rPr>
              <a:t>Leaf Identification Lesson Bundle</a:t>
            </a:r>
            <a:endParaRPr lang="en-US" sz="1000" dirty="0"/>
          </a:p>
          <a:p>
            <a:pPr>
              <a:defRPr/>
            </a:pPr>
            <a:r>
              <a:rPr lang="en-US" sz="1000" dirty="0">
                <a:hlinkClick r:id="rId35"/>
              </a:rPr>
              <a:t>Botany Unit Review Game</a:t>
            </a:r>
            <a:endParaRPr lang="en-US" sz="1000" dirty="0"/>
          </a:p>
          <a:p>
            <a:pPr>
              <a:defRPr/>
            </a:pPr>
            <a:r>
              <a:rPr lang="en-US" sz="1000" dirty="0" smtClean="0">
                <a:hlinkClick r:id="rId36"/>
              </a:rPr>
              <a:t>Plant Life Cycles, Flowers, Fruits Lesson Bundle</a:t>
            </a:r>
            <a:endParaRPr lang="en-US" sz="1000" dirty="0" smtClean="0"/>
          </a:p>
          <a:p>
            <a:pPr>
              <a:defRPr/>
            </a:pPr>
            <a:r>
              <a:rPr lang="en-US" sz="1000" dirty="0" smtClean="0">
                <a:hlinkClick r:id="rId37"/>
              </a:rPr>
              <a:t>Plant </a:t>
            </a:r>
            <a:r>
              <a:rPr lang="en-US" sz="1000" dirty="0">
                <a:hlinkClick r:id="rId37"/>
              </a:rPr>
              <a:t>Life Cycles, Flowers, Fruits Review Game</a:t>
            </a:r>
            <a:endParaRPr lang="en-US" sz="1000" dirty="0">
              <a:solidFill>
                <a:schemeClr val="accent2">
                  <a:lumMod val="60000"/>
                  <a:lumOff val="40000"/>
                </a:schemeClr>
              </a:solidFill>
              <a:latin typeface="Arial" charset="0"/>
            </a:endParaRPr>
          </a:p>
          <a:p>
            <a:endParaRPr lang="en-US" dirty="0"/>
          </a:p>
        </p:txBody>
      </p:sp>
      <p:sp>
        <p:nvSpPr>
          <p:cNvPr id="6" name="TextBox 5"/>
          <p:cNvSpPr txBox="1"/>
          <p:nvPr/>
        </p:nvSpPr>
        <p:spPr>
          <a:xfrm>
            <a:off x="3238499" y="786246"/>
            <a:ext cx="3771901" cy="2708434"/>
          </a:xfrm>
          <a:prstGeom prst="rect">
            <a:avLst/>
          </a:prstGeom>
          <a:noFill/>
        </p:spPr>
        <p:txBody>
          <a:bodyPr wrap="square" rtlCol="0">
            <a:spAutoFit/>
          </a:bodyPr>
          <a:lstStyle/>
          <a:p>
            <a:r>
              <a:rPr lang="en-US" sz="1800" dirty="0" smtClean="0">
                <a:solidFill>
                  <a:srgbClr val="99FFCC"/>
                </a:solidFill>
              </a:rPr>
              <a:t>Evolution and Natural Selection</a:t>
            </a:r>
          </a:p>
          <a:p>
            <a:pPr eaLnBrk="1" hangingPunct="1"/>
            <a:r>
              <a:rPr lang="en-US" sz="1200" dirty="0">
                <a:hlinkClick r:id="rId38"/>
              </a:rPr>
              <a:t>Evolution and Natural Selection Lesson Bundle</a:t>
            </a:r>
            <a:endParaRPr lang="en-US" sz="1200" dirty="0"/>
          </a:p>
          <a:p>
            <a:pPr eaLnBrk="1" hangingPunct="1"/>
            <a:r>
              <a:rPr lang="en-US" sz="1200" dirty="0">
                <a:hlinkClick r:id="rId39"/>
              </a:rPr>
              <a:t>Evolution and Natural Selection Review Game</a:t>
            </a:r>
            <a:endParaRPr lang="en-US" sz="1200" dirty="0"/>
          </a:p>
          <a:p>
            <a:pPr eaLnBrk="1" hangingPunct="1"/>
            <a:r>
              <a:rPr lang="en-US" sz="1200" dirty="0">
                <a:hlinkClick r:id="rId40"/>
              </a:rPr>
              <a:t>Human Evolution Lesson Bundle</a:t>
            </a:r>
            <a:endParaRPr lang="en-US" sz="1200" dirty="0"/>
          </a:p>
          <a:p>
            <a:pPr eaLnBrk="1" hangingPunct="1"/>
            <a:r>
              <a:rPr lang="en-US" sz="1200" dirty="0">
                <a:hlinkClick r:id="rId41"/>
              </a:rPr>
              <a:t>Life Origins and Human Evolution Quiz </a:t>
            </a:r>
            <a:r>
              <a:rPr lang="en-US" sz="1200" dirty="0" smtClean="0">
                <a:hlinkClick r:id="rId41"/>
              </a:rPr>
              <a:t>Game</a:t>
            </a:r>
            <a:endParaRPr lang="en-US" sz="1200" dirty="0" smtClean="0"/>
          </a:p>
          <a:p>
            <a:r>
              <a:rPr lang="en-US" sz="1200" dirty="0">
                <a:hlinkClick r:id="rId42"/>
              </a:rPr>
              <a:t>Geologic Timescale, Earth System History Lesson Bundle</a:t>
            </a:r>
            <a:endParaRPr lang="en-US" sz="1200" dirty="0"/>
          </a:p>
          <a:p>
            <a:r>
              <a:rPr lang="en-US" sz="1200" dirty="0">
                <a:hlinkClick r:id="rId43"/>
              </a:rPr>
              <a:t>Earth Geologic History Quiz Game</a:t>
            </a:r>
            <a:endParaRPr lang="en-US" sz="1200" dirty="0"/>
          </a:p>
          <a:p>
            <a:r>
              <a:rPr lang="en-US" sz="1200" dirty="0">
                <a:hlinkClick r:id="rId41"/>
              </a:rPr>
              <a:t>Life Origins and Human Evolution Quiz Game </a:t>
            </a:r>
            <a:r>
              <a:rPr lang="en-US" sz="1200" dirty="0">
                <a:hlinkClick r:id="rId44"/>
              </a:rPr>
              <a:t>Life Origins, Miller Urey Experiment Lesson Bundle</a:t>
            </a:r>
            <a:endParaRPr lang="en-US" sz="1200" b="1" dirty="0"/>
          </a:p>
          <a:p>
            <a:r>
              <a:rPr lang="en-US" sz="1200" dirty="0">
                <a:hlinkClick r:id="rId45"/>
              </a:rPr>
              <a:t>Ecological Succession Lesson Bundle</a:t>
            </a:r>
            <a:endParaRPr lang="en-US" sz="1200" dirty="0"/>
          </a:p>
          <a:p>
            <a:r>
              <a:rPr lang="en-US" sz="1200" dirty="0">
                <a:hlinkClick r:id="rId46"/>
              </a:rPr>
              <a:t>Ecological Succession Review Game</a:t>
            </a:r>
            <a:endParaRPr lang="en-US" sz="1200" dirty="0"/>
          </a:p>
          <a:p>
            <a:pPr eaLnBrk="1" hangingPunct="1"/>
            <a:endParaRPr lang="en-US" sz="1000" dirty="0"/>
          </a:p>
          <a:p>
            <a:endParaRPr lang="en-US" sz="1000" dirty="0"/>
          </a:p>
        </p:txBody>
      </p:sp>
      <p:pic>
        <p:nvPicPr>
          <p:cNvPr id="17" name="Picture 16"/>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219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smtClean="0"/>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spTree>
    <p:extLst>
      <p:ext uri="{BB962C8B-B14F-4D97-AF65-F5344CB8AC3E}">
        <p14:creationId xmlns:p14="http://schemas.microsoft.com/office/powerpoint/2010/main" val="1310263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00B05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00B05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Life Science Curriculum Link</a:t>
            </a:r>
            <a:endParaRPr lang="en-US" sz="1800" dirty="0"/>
          </a:p>
          <a:p>
            <a:endParaRPr lang="en-US" dirty="0"/>
          </a:p>
        </p:txBody>
      </p:sp>
      <p:sp>
        <p:nvSpPr>
          <p:cNvPr id="13" name="TextBox 12"/>
          <p:cNvSpPr txBox="1"/>
          <p:nvPr/>
        </p:nvSpPr>
        <p:spPr>
          <a:xfrm>
            <a:off x="342898" y="775855"/>
            <a:ext cx="6286502" cy="3231654"/>
          </a:xfrm>
          <a:prstGeom prst="rect">
            <a:avLst/>
          </a:prstGeom>
          <a:noFill/>
        </p:spPr>
        <p:txBody>
          <a:bodyPr wrap="square" rtlCol="0">
            <a:spAutoFit/>
          </a:bodyPr>
          <a:lstStyle/>
          <a:p>
            <a:r>
              <a:rPr lang="en-US" sz="1800" dirty="0" smtClean="0">
                <a:solidFill>
                  <a:srgbClr val="99FFCC"/>
                </a:solidFill>
              </a:rPr>
              <a:t>Ecology Feeding Levels Unit</a:t>
            </a:r>
          </a:p>
          <a:p>
            <a:pPr eaLnBrk="1" hangingPunct="1"/>
            <a:r>
              <a:rPr lang="en-US" sz="1400" dirty="0">
                <a:hlinkClick r:id="rId3"/>
              </a:rPr>
              <a:t>Ecology Food Chain Lesson Bundle</a:t>
            </a:r>
            <a:endParaRPr lang="en-US" sz="1400" dirty="0"/>
          </a:p>
          <a:p>
            <a:pPr eaLnBrk="1" hangingPunct="1"/>
            <a:r>
              <a:rPr lang="en-US" sz="1400" dirty="0" err="1">
                <a:hlinkClick r:id="rId4"/>
              </a:rPr>
              <a:t>Biomagnification</a:t>
            </a:r>
            <a:r>
              <a:rPr lang="en-US" sz="1400" dirty="0">
                <a:hlinkClick r:id="rId4"/>
              </a:rPr>
              <a:t>, Bioaccumulation of Pollution, Food Chain Lesson Bundle</a:t>
            </a:r>
            <a:endParaRPr lang="en-US" sz="1400" dirty="0"/>
          </a:p>
          <a:p>
            <a:pPr eaLnBrk="1" hangingPunct="1"/>
            <a:r>
              <a:rPr lang="en-US" sz="1400" dirty="0">
                <a:hlinkClick r:id="rId5"/>
              </a:rPr>
              <a:t>Ecology Feeding Levels, Pyramid of Biomass, Number Lesson Bundle</a:t>
            </a:r>
            <a:endParaRPr lang="en-US" sz="1400" dirty="0"/>
          </a:p>
          <a:p>
            <a:pPr eaLnBrk="1" hangingPunct="1"/>
            <a:r>
              <a:rPr lang="en-US" sz="1400" dirty="0">
                <a:hlinkClick r:id="rId6"/>
              </a:rPr>
              <a:t>Animal Dentition Lesson Bundle</a:t>
            </a:r>
            <a:endParaRPr lang="en-US" sz="1400" dirty="0"/>
          </a:p>
          <a:p>
            <a:pPr eaLnBrk="1" hangingPunct="1"/>
            <a:r>
              <a:rPr lang="en-US" sz="1400" dirty="0">
                <a:hlinkClick r:id="rId7"/>
              </a:rPr>
              <a:t>Ecology Feeding Levels Unit Review Game</a:t>
            </a:r>
            <a:endParaRPr lang="en-US" sz="1400" dirty="0"/>
          </a:p>
          <a:p>
            <a:pPr eaLnBrk="1" hangingPunct="1"/>
            <a:r>
              <a:rPr lang="en-US" sz="1400" dirty="0">
                <a:hlinkClick r:id="rId8"/>
              </a:rPr>
              <a:t>Ecology Feeding Levels Unit Crossword</a:t>
            </a:r>
            <a:endParaRPr lang="en-US" sz="1400" dirty="0"/>
          </a:p>
          <a:p>
            <a:pPr eaLnBrk="1" hangingPunct="1"/>
            <a:r>
              <a:rPr lang="en-US" sz="1400" dirty="0">
                <a:hlinkClick r:id="rId9"/>
              </a:rPr>
              <a:t>Food Chain Board Game</a:t>
            </a:r>
            <a:endParaRPr lang="en-US" sz="1400" dirty="0"/>
          </a:p>
          <a:p>
            <a:endParaRPr lang="en-US" dirty="0"/>
          </a:p>
        </p:txBody>
      </p:sp>
      <p:pic>
        <p:nvPicPr>
          <p:cNvPr id="1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76200"/>
            <a:ext cx="2057400" cy="167640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35971" y="2895600"/>
            <a:ext cx="4788478" cy="4524315"/>
          </a:xfrm>
          <a:prstGeom prst="rect">
            <a:avLst/>
          </a:prstGeom>
          <a:noFill/>
        </p:spPr>
        <p:txBody>
          <a:bodyPr wrap="square" rtlCol="0">
            <a:spAutoFit/>
          </a:bodyPr>
          <a:lstStyle/>
          <a:p>
            <a:r>
              <a:rPr lang="en-US" sz="1800" dirty="0" smtClean="0">
                <a:solidFill>
                  <a:srgbClr val="99FFCC"/>
                </a:solidFill>
              </a:rPr>
              <a:t>Ecology Interactions Unit</a:t>
            </a:r>
          </a:p>
          <a:p>
            <a:pPr eaLnBrk="1" hangingPunct="1"/>
            <a:r>
              <a:rPr lang="en-US" sz="1400" dirty="0">
                <a:hlinkClick r:id="rId11"/>
              </a:rPr>
              <a:t>Ecology Levels of Organization Lesson Bundle</a:t>
            </a:r>
            <a:endParaRPr lang="en-US" sz="1400" dirty="0"/>
          </a:p>
          <a:p>
            <a:pPr eaLnBrk="1" hangingPunct="1"/>
            <a:r>
              <a:rPr lang="en-US" sz="1400" dirty="0">
                <a:hlinkClick r:id="rId12"/>
              </a:rPr>
              <a:t>Animal Habitats Lesson Bundle</a:t>
            </a:r>
            <a:endParaRPr lang="en-US" sz="1400" dirty="0"/>
          </a:p>
          <a:p>
            <a:pPr eaLnBrk="1" hangingPunct="1"/>
            <a:r>
              <a:rPr lang="en-US" sz="1400" dirty="0">
                <a:hlinkClick r:id="rId13"/>
              </a:rPr>
              <a:t>Food Webs, Predator and Prey Cycles Lesson Bundle</a:t>
            </a:r>
            <a:endParaRPr lang="en-US" sz="1400" dirty="0"/>
          </a:p>
          <a:p>
            <a:pPr eaLnBrk="1" hangingPunct="1"/>
            <a:r>
              <a:rPr lang="en-US" sz="1400" dirty="0">
                <a:hlinkClick r:id="rId14"/>
              </a:rPr>
              <a:t>Biodiversity and Population Sampling Lesson Bundle</a:t>
            </a:r>
            <a:endParaRPr lang="en-US" sz="1400" dirty="0"/>
          </a:p>
          <a:p>
            <a:pPr eaLnBrk="1" hangingPunct="1"/>
            <a:r>
              <a:rPr lang="en-US" sz="1400" dirty="0">
                <a:hlinkClick r:id="rId15"/>
              </a:rPr>
              <a:t>Animal Competition Lesson Bundle</a:t>
            </a:r>
            <a:endParaRPr lang="en-US" sz="1400" dirty="0"/>
          </a:p>
          <a:p>
            <a:pPr eaLnBrk="1" hangingPunct="1"/>
            <a:r>
              <a:rPr lang="en-US" sz="1400" dirty="0">
                <a:hlinkClick r:id="rId16"/>
              </a:rPr>
              <a:t>Animal Camouflage and Mimicry Lesson Bundle</a:t>
            </a:r>
            <a:endParaRPr lang="en-US" sz="1400" dirty="0"/>
          </a:p>
          <a:p>
            <a:pPr eaLnBrk="1" hangingPunct="1"/>
            <a:r>
              <a:rPr lang="en-US" sz="1400" dirty="0">
                <a:hlinkClick r:id="rId17"/>
              </a:rPr>
              <a:t>Ecology, Camouflage, Mimicry, Population Sampling Review Game</a:t>
            </a:r>
            <a:endParaRPr lang="en-US" sz="1400" dirty="0"/>
          </a:p>
          <a:p>
            <a:pPr eaLnBrk="1" hangingPunct="1"/>
            <a:r>
              <a:rPr lang="en-US" sz="1400" dirty="0">
                <a:hlinkClick r:id="rId18"/>
              </a:rPr>
              <a:t>Symbiosis Lesson Bundle</a:t>
            </a:r>
            <a:endParaRPr lang="en-US" sz="1400" dirty="0"/>
          </a:p>
          <a:p>
            <a:pPr eaLnBrk="1" hangingPunct="1"/>
            <a:r>
              <a:rPr lang="en-US" sz="1400" dirty="0">
                <a:hlinkClick r:id="rId19"/>
              </a:rPr>
              <a:t>Invasive Exotic Species Lesson Bundle</a:t>
            </a:r>
            <a:endParaRPr lang="en-US" sz="1400" dirty="0"/>
          </a:p>
          <a:p>
            <a:pPr eaLnBrk="1" hangingPunct="1"/>
            <a:r>
              <a:rPr lang="en-US" sz="1400" dirty="0">
                <a:hlinkClick r:id="rId20"/>
              </a:rPr>
              <a:t>Ecology Interactions Part III, IV Review Game, Symbiosis, Exotic Species</a:t>
            </a:r>
            <a:endParaRPr lang="en-US" sz="1400" dirty="0"/>
          </a:p>
          <a:p>
            <a:pPr eaLnBrk="1" hangingPunct="1"/>
            <a:r>
              <a:rPr lang="en-US" sz="1400" dirty="0">
                <a:hlinkClick r:id="rId8"/>
              </a:rPr>
              <a:t>Ecology Interactions Unit Crossword Puzzle</a:t>
            </a:r>
            <a:endParaRPr lang="en-US" sz="1400" dirty="0">
              <a:solidFill>
                <a:srgbClr val="FFFF99"/>
              </a:solidFill>
            </a:endParaRPr>
          </a:p>
          <a:p>
            <a:endParaRPr lang="en-US" dirty="0"/>
          </a:p>
        </p:txBody>
      </p:sp>
      <p:sp>
        <p:nvSpPr>
          <p:cNvPr id="3" name="TextBox 2"/>
          <p:cNvSpPr txBox="1"/>
          <p:nvPr/>
        </p:nvSpPr>
        <p:spPr>
          <a:xfrm>
            <a:off x="5124449" y="2209800"/>
            <a:ext cx="3500005" cy="4955203"/>
          </a:xfrm>
          <a:prstGeom prst="rect">
            <a:avLst/>
          </a:prstGeom>
          <a:noFill/>
        </p:spPr>
        <p:txBody>
          <a:bodyPr wrap="square" rtlCol="0">
            <a:spAutoFit/>
          </a:bodyPr>
          <a:lstStyle/>
          <a:p>
            <a:r>
              <a:rPr lang="en-US" sz="1800" dirty="0" smtClean="0">
                <a:solidFill>
                  <a:srgbClr val="99FFCC"/>
                </a:solidFill>
              </a:rPr>
              <a:t>Ecology Abiotic Factors Unit</a:t>
            </a:r>
          </a:p>
          <a:p>
            <a:pPr eaLnBrk="1" hangingPunct="1"/>
            <a:r>
              <a:rPr lang="en-US" sz="1400" dirty="0">
                <a:hlinkClick r:id="rId21"/>
              </a:rPr>
              <a:t>Ecology Non-living Factors, Light Lesson Bundle</a:t>
            </a:r>
            <a:endParaRPr lang="en-US" sz="1400" dirty="0"/>
          </a:p>
          <a:p>
            <a:pPr eaLnBrk="1" hangingPunct="1"/>
            <a:r>
              <a:rPr lang="en-US" sz="1400" dirty="0">
                <a:hlinkClick r:id="rId22"/>
              </a:rPr>
              <a:t>Ecology, Non-living Factor Temperature Lesson Bundle</a:t>
            </a:r>
            <a:endParaRPr lang="en-US" sz="1400" dirty="0"/>
          </a:p>
          <a:p>
            <a:pPr eaLnBrk="1" hangingPunct="1"/>
            <a:r>
              <a:rPr lang="en-US" sz="1400" dirty="0">
                <a:hlinkClick r:id="rId23"/>
              </a:rPr>
              <a:t>Photosynthesis and Respiration, Biogeochemical Cycles Lesson Bundle</a:t>
            </a:r>
            <a:endParaRPr lang="en-US" sz="1400" dirty="0"/>
          </a:p>
          <a:p>
            <a:pPr eaLnBrk="1" hangingPunct="1"/>
            <a:r>
              <a:rPr lang="en-US" sz="1400" dirty="0">
                <a:hlinkClick r:id="rId24"/>
              </a:rPr>
              <a:t>Ecology Non-living Factors Quiz Game</a:t>
            </a:r>
            <a:endParaRPr lang="en-US" sz="1400" dirty="0"/>
          </a:p>
          <a:p>
            <a:pPr eaLnBrk="1" hangingPunct="1"/>
            <a:r>
              <a:rPr lang="en-US" sz="1400" dirty="0">
                <a:hlinkClick r:id="rId25"/>
              </a:rPr>
              <a:t>Island Biogeography Lesson Bundle</a:t>
            </a:r>
            <a:endParaRPr lang="en-US" sz="1400" dirty="0"/>
          </a:p>
          <a:p>
            <a:pPr eaLnBrk="1" hangingPunct="1"/>
            <a:r>
              <a:rPr lang="en-US" sz="1400" dirty="0">
                <a:hlinkClick r:id="rId26"/>
              </a:rPr>
              <a:t>Nitrogen Cycle Lesson Bundle</a:t>
            </a:r>
            <a:endParaRPr lang="en-US" sz="1400" dirty="0"/>
          </a:p>
          <a:p>
            <a:pPr eaLnBrk="1" hangingPunct="1"/>
            <a:r>
              <a:rPr lang="en-US" sz="1400" dirty="0">
                <a:hlinkClick r:id="rId27"/>
              </a:rPr>
              <a:t>Phosphorus Cycle and Nutrient Pollution Lesson Bundle</a:t>
            </a:r>
            <a:endParaRPr lang="en-US" sz="1400" dirty="0"/>
          </a:p>
          <a:p>
            <a:pPr eaLnBrk="1" hangingPunct="1"/>
            <a:r>
              <a:rPr lang="en-US" sz="1400" dirty="0">
                <a:hlinkClick r:id="rId28"/>
              </a:rPr>
              <a:t>Plant Succession, Fire Ecology, Lesson Bundle</a:t>
            </a:r>
            <a:endParaRPr lang="en-US" sz="1400" dirty="0"/>
          </a:p>
          <a:p>
            <a:pPr eaLnBrk="1" hangingPunct="1"/>
            <a:r>
              <a:rPr lang="en-US" sz="1400" dirty="0">
                <a:hlinkClick r:id="rId29"/>
              </a:rPr>
              <a:t>Ecological Succession Quiz Game</a:t>
            </a:r>
            <a:endParaRPr lang="en-US" sz="1400" dirty="0"/>
          </a:p>
          <a:p>
            <a:pPr eaLnBrk="1" hangingPunct="1"/>
            <a:r>
              <a:rPr lang="en-US" sz="1400" dirty="0">
                <a:hlinkClick r:id="rId30"/>
              </a:rPr>
              <a:t>Ecology Flash Cards</a:t>
            </a:r>
            <a:endParaRPr lang="en-US" sz="1400" dirty="0"/>
          </a:p>
          <a:p>
            <a:endParaRPr lang="en-US" dirty="0"/>
          </a:p>
        </p:txBody>
      </p:sp>
      <p:sp>
        <p:nvSpPr>
          <p:cNvPr id="6" name="TextBox 5"/>
          <p:cNvSpPr txBox="1"/>
          <p:nvPr/>
        </p:nvSpPr>
        <p:spPr>
          <a:xfrm>
            <a:off x="3238499" y="786246"/>
            <a:ext cx="3771901" cy="400110"/>
          </a:xfrm>
          <a:prstGeom prst="rect">
            <a:avLst/>
          </a:prstGeom>
          <a:noFill/>
        </p:spPr>
        <p:txBody>
          <a:bodyPr wrap="square" rtlCol="0">
            <a:spAutoFit/>
          </a:bodyPr>
          <a:lstStyle/>
          <a:p>
            <a:pPr eaLnBrk="1" hangingPunct="1"/>
            <a:endParaRPr lang="en-US" sz="1000" dirty="0"/>
          </a:p>
          <a:p>
            <a:endParaRPr lang="en-US" sz="1000" dirty="0"/>
          </a:p>
        </p:txBody>
      </p:sp>
      <p:pic>
        <p:nvPicPr>
          <p:cNvPr id="10" name="Picture 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3829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99FF"/>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99FF"/>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99FF"/>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029200" y="86591"/>
            <a:ext cx="2133600" cy="923330"/>
          </a:xfrm>
          <a:prstGeom prst="rect">
            <a:avLst/>
          </a:prstGeom>
          <a:noFill/>
        </p:spPr>
        <p:txBody>
          <a:bodyPr wrap="square" rtlCol="0">
            <a:spAutoFit/>
          </a:bodyPr>
          <a:lstStyle/>
          <a:p>
            <a:r>
              <a:rPr lang="en-US" sz="1800" dirty="0">
                <a:hlinkClick r:id="rId3"/>
              </a:rPr>
              <a:t>Physical Science Curriculum Link</a:t>
            </a:r>
            <a:endParaRPr lang="en-US" sz="1800" dirty="0"/>
          </a:p>
          <a:p>
            <a:endParaRPr lang="en-US" sz="1800" dirty="0"/>
          </a:p>
        </p:txBody>
      </p:sp>
      <p:sp>
        <p:nvSpPr>
          <p:cNvPr id="12" name="TextBox 11"/>
          <p:cNvSpPr txBox="1"/>
          <p:nvPr/>
        </p:nvSpPr>
        <p:spPr>
          <a:xfrm>
            <a:off x="380999" y="914400"/>
            <a:ext cx="4190999" cy="4844403"/>
          </a:xfrm>
          <a:prstGeom prst="rect">
            <a:avLst/>
          </a:prstGeom>
          <a:noFill/>
        </p:spPr>
        <p:txBody>
          <a:bodyPr wrap="square" rtlCol="0">
            <a:spAutoFit/>
          </a:bodyPr>
          <a:lstStyle/>
          <a:p>
            <a:pPr>
              <a:buNone/>
            </a:pPr>
            <a:r>
              <a:rPr lang="en-US" sz="1800" dirty="0" smtClean="0">
                <a:solidFill>
                  <a:srgbClr val="FF99FF"/>
                </a:solidFill>
              </a:rPr>
              <a:t>Laws of Motion and Simple Machines Unit</a:t>
            </a:r>
          </a:p>
          <a:p>
            <a:pPr eaLnBrk="1" hangingPunct="1"/>
            <a:r>
              <a:rPr lang="en-US" sz="1000" dirty="0">
                <a:hlinkClick r:id="rId4"/>
              </a:rPr>
              <a:t>Newton's Three Laws of Motion</a:t>
            </a:r>
            <a:endParaRPr lang="en-US" sz="1000" dirty="0"/>
          </a:p>
          <a:p>
            <a:pPr eaLnBrk="1" hangingPunct="1"/>
            <a:r>
              <a:rPr lang="en-US" sz="1000" dirty="0">
                <a:hlinkClick r:id="rId5"/>
              </a:rPr>
              <a:t>Newton's Laws of Motion Review Game</a:t>
            </a:r>
            <a:endParaRPr lang="en-US" sz="1000" dirty="0"/>
          </a:p>
          <a:p>
            <a:pPr eaLnBrk="1" hangingPunct="1"/>
            <a:r>
              <a:rPr lang="en-US" sz="1000" dirty="0">
                <a:hlinkClick r:id="rId6"/>
              </a:rPr>
              <a:t>Friction Lesson, Types of Friction</a:t>
            </a:r>
            <a:endParaRPr lang="en-US" sz="1000" dirty="0"/>
          </a:p>
          <a:p>
            <a:pPr eaLnBrk="1" hangingPunct="1"/>
            <a:r>
              <a:rPr lang="en-US" sz="1000" dirty="0">
                <a:hlinkClick r:id="rId7"/>
              </a:rPr>
              <a:t>Kinetic and Potential Energy Lesson</a:t>
            </a:r>
            <a:endParaRPr lang="en-US" sz="1000" dirty="0"/>
          </a:p>
          <a:p>
            <a:pPr eaLnBrk="1" hangingPunct="1"/>
            <a:r>
              <a:rPr lang="en-US" sz="1000" dirty="0">
                <a:hlinkClick r:id="rId4"/>
              </a:rPr>
              <a:t>Newton's Laws and Forces in Motion</a:t>
            </a:r>
            <a:endParaRPr lang="en-US" sz="1000" dirty="0"/>
          </a:p>
          <a:p>
            <a:pPr eaLnBrk="1" hangingPunct="1"/>
            <a:r>
              <a:rPr lang="en-US" sz="1000" dirty="0">
                <a:hlinkClick r:id="rId8"/>
              </a:rPr>
              <a:t>Forces in Motion Review Game</a:t>
            </a:r>
            <a:endParaRPr lang="en-US" sz="1000" dirty="0"/>
          </a:p>
          <a:p>
            <a:pPr eaLnBrk="1" hangingPunct="1"/>
            <a:r>
              <a:rPr lang="en-US" sz="1000" dirty="0">
                <a:hlinkClick r:id="rId9"/>
              </a:rPr>
              <a:t>Catapults and Trajectory Lesson</a:t>
            </a:r>
            <a:endParaRPr lang="en-US" sz="1000" dirty="0"/>
          </a:p>
          <a:p>
            <a:pPr eaLnBrk="1" hangingPunct="1"/>
            <a:r>
              <a:rPr lang="en-US" sz="1000" dirty="0">
                <a:hlinkClick r:id="rId10"/>
              </a:rPr>
              <a:t>Simple Machines Lesson</a:t>
            </a:r>
            <a:endParaRPr lang="en-US" sz="1000" dirty="0"/>
          </a:p>
          <a:p>
            <a:pPr eaLnBrk="1" hangingPunct="1"/>
            <a:r>
              <a:rPr lang="en-US" sz="1000" dirty="0">
                <a:hlinkClick r:id="rId11"/>
              </a:rPr>
              <a:t>Simple Machines Review Game</a:t>
            </a:r>
            <a:endParaRPr lang="en-US" sz="1000" dirty="0"/>
          </a:p>
          <a:p>
            <a:pPr eaLnBrk="1" hangingPunct="1"/>
            <a:r>
              <a:rPr lang="en-US" sz="1000" dirty="0">
                <a:hlinkClick r:id="rId12"/>
              </a:rPr>
              <a:t>Laws of Motion and Simple Machines Unit Flashcards</a:t>
            </a:r>
            <a:endParaRPr lang="en-US" sz="1000" dirty="0"/>
          </a:p>
          <a:p>
            <a:pPr eaLnBrk="1" hangingPunct="1"/>
            <a:r>
              <a:rPr lang="en-US" sz="1000" dirty="0">
                <a:hlinkClick r:id="rId13"/>
              </a:rPr>
              <a:t>Laws of Motion and Simple Machines Crossword Puzzle</a:t>
            </a:r>
            <a:endParaRPr lang="en-US" sz="1000" dirty="0"/>
          </a:p>
          <a:p>
            <a:pPr eaLnBrk="1" hangingPunct="1"/>
            <a:r>
              <a:rPr lang="en-US" sz="1000" dirty="0">
                <a:hlinkClick r:id="rId14"/>
              </a:rPr>
              <a:t>Laws of Motion, Forces in Motion, Simple Machines Unit Preview, Homework, Notes</a:t>
            </a:r>
            <a:endParaRPr lang="en-US" sz="1000" dirty="0"/>
          </a:p>
          <a:p>
            <a:endParaRPr lang="en-US" dirty="0"/>
          </a:p>
        </p:txBody>
      </p:sp>
      <p:sp>
        <p:nvSpPr>
          <p:cNvPr id="13" name="TextBox 12"/>
          <p:cNvSpPr txBox="1"/>
          <p:nvPr/>
        </p:nvSpPr>
        <p:spPr>
          <a:xfrm>
            <a:off x="4724400" y="3086100"/>
            <a:ext cx="4191000" cy="5583067"/>
          </a:xfrm>
          <a:prstGeom prst="rect">
            <a:avLst/>
          </a:prstGeom>
          <a:noFill/>
        </p:spPr>
        <p:txBody>
          <a:bodyPr wrap="square" rtlCol="0">
            <a:spAutoFit/>
          </a:bodyPr>
          <a:lstStyle/>
          <a:p>
            <a:r>
              <a:rPr lang="en-US" sz="1800" dirty="0" smtClean="0">
                <a:solidFill>
                  <a:srgbClr val="FF99FF"/>
                </a:solidFill>
              </a:rPr>
              <a:t>Matter, Energy, and the </a:t>
            </a:r>
          </a:p>
          <a:p>
            <a:r>
              <a:rPr lang="en-US" sz="1800" dirty="0" smtClean="0">
                <a:solidFill>
                  <a:srgbClr val="FF99FF"/>
                </a:solidFill>
              </a:rPr>
              <a:t>Environment Unit</a:t>
            </a:r>
          </a:p>
          <a:p>
            <a:pPr eaLnBrk="1" hangingPunct="1"/>
            <a:r>
              <a:rPr lang="en-US" sz="1000" dirty="0">
                <a:hlinkClick r:id="rId15"/>
              </a:rPr>
              <a:t>States of Matter, Physical Change, Chemical Change</a:t>
            </a:r>
            <a:endParaRPr lang="en-US" sz="1000" dirty="0"/>
          </a:p>
          <a:p>
            <a:pPr eaLnBrk="1" hangingPunct="1"/>
            <a:r>
              <a:rPr lang="en-US" sz="1000" dirty="0">
                <a:hlinkClick r:id="rId16"/>
              </a:rPr>
              <a:t>States of Matter, Physical Change, Chemical Change Review Game</a:t>
            </a:r>
            <a:endParaRPr lang="en-US" sz="1000" dirty="0"/>
          </a:p>
          <a:p>
            <a:pPr eaLnBrk="1" hangingPunct="1"/>
            <a:r>
              <a:rPr lang="en-US" sz="1000" dirty="0">
                <a:hlinkClick r:id="rId17"/>
              </a:rPr>
              <a:t>Gas Laws Introductory Lesson Bundle</a:t>
            </a:r>
            <a:endParaRPr lang="en-US" sz="1000" dirty="0"/>
          </a:p>
          <a:p>
            <a:pPr eaLnBrk="1" hangingPunct="1"/>
            <a:r>
              <a:rPr lang="en-US" sz="1000" dirty="0">
                <a:hlinkClick r:id="rId18"/>
              </a:rPr>
              <a:t>Gas Laws Review Game</a:t>
            </a:r>
            <a:endParaRPr lang="en-US" sz="1000" dirty="0"/>
          </a:p>
          <a:p>
            <a:pPr eaLnBrk="1" hangingPunct="1"/>
            <a:r>
              <a:rPr lang="en-US" sz="1000" dirty="0">
                <a:hlinkClick r:id="rId19"/>
              </a:rPr>
              <a:t>Viscosity Lesson Bundle</a:t>
            </a:r>
            <a:endParaRPr lang="en-US" sz="1000" dirty="0"/>
          </a:p>
          <a:p>
            <a:pPr eaLnBrk="1" hangingPunct="1"/>
            <a:r>
              <a:rPr lang="en-US" sz="1000" dirty="0">
                <a:hlinkClick r:id="rId20"/>
              </a:rPr>
              <a:t>Forms of Energy Lesson Bundle</a:t>
            </a:r>
            <a:endParaRPr lang="en-US" sz="1000" dirty="0"/>
          </a:p>
          <a:p>
            <a:pPr eaLnBrk="1" hangingPunct="1"/>
            <a:r>
              <a:rPr lang="en-US" sz="1000" dirty="0">
                <a:hlinkClick r:id="rId21"/>
              </a:rPr>
              <a:t>Heat Transfer, Convection, Conduction, Radiation Lesson Bundle</a:t>
            </a:r>
            <a:endParaRPr lang="en-US" sz="1000" dirty="0"/>
          </a:p>
          <a:p>
            <a:pPr eaLnBrk="1" hangingPunct="1"/>
            <a:r>
              <a:rPr lang="en-US" sz="1000" dirty="0">
                <a:hlinkClick r:id="rId22"/>
              </a:rPr>
              <a:t>Electromagnetic Spectrum Lesson Bundle</a:t>
            </a:r>
            <a:endParaRPr lang="en-US" sz="1000" dirty="0"/>
          </a:p>
          <a:p>
            <a:pPr eaLnBrk="1" hangingPunct="1"/>
            <a:r>
              <a:rPr lang="en-US" sz="1000" dirty="0">
                <a:hlinkClick r:id="rId23"/>
              </a:rPr>
              <a:t>Forms of Energy, Particles, Waves, EM Spectrum Review Game</a:t>
            </a:r>
            <a:endParaRPr lang="en-US" sz="1000" dirty="0"/>
          </a:p>
          <a:p>
            <a:pPr eaLnBrk="1" hangingPunct="1"/>
            <a:r>
              <a:rPr lang="en-US" sz="1000" dirty="0">
                <a:hlinkClick r:id="rId24"/>
              </a:rPr>
              <a:t>Electromagnetic Spectrum Visual Quiz</a:t>
            </a:r>
            <a:endParaRPr lang="en-US" sz="1000" dirty="0"/>
          </a:p>
          <a:p>
            <a:pPr eaLnBrk="1" hangingPunct="1"/>
            <a:r>
              <a:rPr lang="en-US" sz="1000" dirty="0">
                <a:hlinkClick r:id="rId25"/>
              </a:rPr>
              <a:t>Electricity and Magnetism Lesson Bundle</a:t>
            </a:r>
            <a:endParaRPr lang="en-US" sz="1000" dirty="0"/>
          </a:p>
          <a:p>
            <a:pPr eaLnBrk="1" hangingPunct="1"/>
            <a:r>
              <a:rPr lang="en-US" sz="1000" dirty="0">
                <a:hlinkClick r:id="rId26"/>
              </a:rPr>
              <a:t>Electricity and Magnetism Review Game</a:t>
            </a:r>
            <a:endParaRPr lang="en-US" sz="1000" dirty="0"/>
          </a:p>
          <a:p>
            <a:pPr eaLnBrk="1" hangingPunct="1"/>
            <a:r>
              <a:rPr lang="en-US" sz="1000" dirty="0">
                <a:hlinkClick r:id="rId27"/>
              </a:rPr>
              <a:t>Matter and Energy Crossword Puzzle and Solution</a:t>
            </a:r>
            <a:endParaRPr lang="en-US" sz="1000" dirty="0"/>
          </a:p>
          <a:p>
            <a:pPr eaLnBrk="1" hangingPunct="1"/>
            <a:r>
              <a:rPr lang="en-US" sz="1000" dirty="0">
                <a:hlinkClick r:id="rId28"/>
              </a:rPr>
              <a:t>Matter, Energy, and the Environment Unit Preview, Homework Bundle, Notes</a:t>
            </a:r>
            <a:endParaRPr lang="en-US" sz="1000" dirty="0"/>
          </a:p>
          <a:p>
            <a:pPr eaLnBrk="1" hangingPunct="1"/>
            <a:r>
              <a:rPr lang="en-US" sz="1000" dirty="0">
                <a:hlinkClick r:id="rId29"/>
              </a:rPr>
              <a:t>Environment Unit Bundle</a:t>
            </a:r>
            <a:endParaRPr lang="en-US" sz="1000" dirty="0"/>
          </a:p>
          <a:p>
            <a:pPr eaLnBrk="1" hangingPunct="1"/>
            <a:r>
              <a:rPr lang="en-US" sz="1000" dirty="0">
                <a:hlinkClick r:id="rId30"/>
              </a:rPr>
              <a:t>Environment Unit Bundle Review Game</a:t>
            </a:r>
            <a:endParaRPr lang="en-US" sz="1000" dirty="0">
              <a:solidFill>
                <a:srgbClr val="FFFF99"/>
              </a:solidFill>
            </a:endParaRPr>
          </a:p>
          <a:p>
            <a:endParaRPr lang="en-US" dirty="0"/>
          </a:p>
        </p:txBody>
      </p:sp>
      <p:sp>
        <p:nvSpPr>
          <p:cNvPr id="14" name="TextBox 13"/>
          <p:cNvSpPr txBox="1"/>
          <p:nvPr/>
        </p:nvSpPr>
        <p:spPr>
          <a:xfrm>
            <a:off x="361506" y="3989088"/>
            <a:ext cx="4613563" cy="3539430"/>
          </a:xfrm>
          <a:prstGeom prst="rect">
            <a:avLst/>
          </a:prstGeom>
          <a:noFill/>
        </p:spPr>
        <p:txBody>
          <a:bodyPr wrap="square" rtlCol="0">
            <a:spAutoFit/>
          </a:bodyPr>
          <a:lstStyle/>
          <a:p>
            <a:r>
              <a:rPr lang="en-US" sz="1800" dirty="0" smtClean="0">
                <a:solidFill>
                  <a:srgbClr val="FF99FF"/>
                </a:solidFill>
              </a:rPr>
              <a:t>Atoms and the Periodic Table of the Elements Unit</a:t>
            </a:r>
          </a:p>
          <a:p>
            <a:pPr eaLnBrk="1" hangingPunct="1"/>
            <a:r>
              <a:rPr lang="en-US" sz="1000" dirty="0">
                <a:hlinkClick r:id="rId31"/>
              </a:rPr>
              <a:t>Atoms, Atomic Number, Atomic Mass, Isotopes Lesson Bundle</a:t>
            </a:r>
            <a:endParaRPr lang="en-US" sz="1000" dirty="0"/>
          </a:p>
          <a:p>
            <a:pPr eaLnBrk="1" hangingPunct="1"/>
            <a:r>
              <a:rPr lang="en-US" sz="1000" dirty="0">
                <a:hlinkClick r:id="rId32"/>
              </a:rPr>
              <a:t>Inside the Atom Lesson Bundle</a:t>
            </a:r>
            <a:endParaRPr lang="en-US" sz="1000" dirty="0"/>
          </a:p>
          <a:p>
            <a:pPr eaLnBrk="1" hangingPunct="1"/>
            <a:r>
              <a:rPr lang="en-US" sz="1000" dirty="0">
                <a:hlinkClick r:id="rId33"/>
              </a:rPr>
              <a:t>Atoms Review Game</a:t>
            </a:r>
            <a:endParaRPr lang="en-US" sz="1000" dirty="0"/>
          </a:p>
          <a:p>
            <a:pPr eaLnBrk="1" hangingPunct="1"/>
            <a:r>
              <a:rPr lang="en-US" sz="1000" dirty="0">
                <a:hlinkClick r:id="rId34"/>
              </a:rPr>
              <a:t>Atomic Theory, Electrons, Orbitals, Molecules Lesson Bundle</a:t>
            </a:r>
            <a:endParaRPr lang="en-US" sz="1000" dirty="0"/>
          </a:p>
          <a:p>
            <a:pPr eaLnBrk="1" hangingPunct="1"/>
            <a:r>
              <a:rPr lang="en-US" sz="1000" dirty="0">
                <a:hlinkClick r:id="rId35"/>
              </a:rPr>
              <a:t>Atoms, Atomic Theory, Electrons, Orbitals, Molecules Review Game</a:t>
            </a:r>
            <a:endParaRPr lang="en-US" sz="1000" dirty="0"/>
          </a:p>
          <a:p>
            <a:pPr eaLnBrk="1" hangingPunct="1"/>
            <a:r>
              <a:rPr lang="en-US" sz="1000" dirty="0">
                <a:hlinkClick r:id="rId36"/>
              </a:rPr>
              <a:t>Atomic Bonding, Balancing Chemical Equations, Reactions, Lesson Bundle</a:t>
            </a:r>
            <a:endParaRPr lang="en-US" sz="1000" dirty="0"/>
          </a:p>
          <a:p>
            <a:pPr eaLnBrk="1" hangingPunct="1"/>
            <a:r>
              <a:rPr lang="en-US" sz="1000" dirty="0">
                <a:hlinkClick r:id="rId37"/>
              </a:rPr>
              <a:t>Atoms and the Periodic Table Crossword Puzzle and Solution</a:t>
            </a:r>
            <a:endParaRPr lang="en-US" sz="1000" dirty="0"/>
          </a:p>
          <a:p>
            <a:pPr eaLnBrk="1" hangingPunct="1"/>
            <a:r>
              <a:rPr lang="en-US" sz="1000" dirty="0">
                <a:hlinkClick r:id="rId38"/>
              </a:rPr>
              <a:t>Atoms and Periodic Table Unit Preview, Homework Bundle, Unit Notes</a:t>
            </a:r>
            <a:endParaRPr lang="en-US" sz="1000" dirty="0"/>
          </a:p>
          <a:p>
            <a:pPr eaLnBrk="1" hangingPunct="1"/>
            <a:r>
              <a:rPr lang="en-US" sz="1000" dirty="0">
                <a:hlinkClick r:id="rId39"/>
              </a:rPr>
              <a:t>Periodic Table of the Elements Unit Lesson Bundle</a:t>
            </a:r>
            <a:endParaRPr lang="en-US" sz="1000" dirty="0"/>
          </a:p>
          <a:p>
            <a:pPr eaLnBrk="1" hangingPunct="1"/>
            <a:r>
              <a:rPr lang="en-US" sz="1000" dirty="0">
                <a:hlinkClick r:id="rId40"/>
              </a:rPr>
              <a:t>Periodic Table of the Elements Review Game</a:t>
            </a:r>
            <a:endParaRPr lang="en-US" sz="1000" dirty="0">
              <a:solidFill>
                <a:srgbClr val="9999FF"/>
              </a:solidFill>
            </a:endParaRPr>
          </a:p>
          <a:p>
            <a:endParaRPr lang="en-US" dirty="0"/>
          </a:p>
        </p:txBody>
      </p:sp>
      <p:sp>
        <p:nvSpPr>
          <p:cNvPr id="15" name="TextBox 14"/>
          <p:cNvSpPr txBox="1"/>
          <p:nvPr/>
        </p:nvSpPr>
        <p:spPr>
          <a:xfrm>
            <a:off x="4495800" y="938986"/>
            <a:ext cx="3429000" cy="3988784"/>
          </a:xfrm>
          <a:prstGeom prst="rect">
            <a:avLst/>
          </a:prstGeom>
          <a:noFill/>
        </p:spPr>
        <p:txBody>
          <a:bodyPr wrap="square" rtlCol="0">
            <a:spAutoFit/>
          </a:bodyPr>
          <a:lstStyle/>
          <a:p>
            <a:r>
              <a:rPr lang="en-US" sz="1800" dirty="0" smtClean="0">
                <a:solidFill>
                  <a:srgbClr val="FF99FF"/>
                </a:solidFill>
              </a:rPr>
              <a:t>Science Skills Unit</a:t>
            </a:r>
          </a:p>
          <a:p>
            <a:pPr eaLnBrk="1" hangingPunct="1"/>
            <a:r>
              <a:rPr lang="en-US" sz="1000" dirty="0">
                <a:hlinkClick r:id="rId41"/>
              </a:rPr>
              <a:t>Lab Safety Lesson Bundle</a:t>
            </a:r>
            <a:endParaRPr lang="en-US" sz="1000" dirty="0">
              <a:hlinkClick r:id="rId42"/>
            </a:endParaRPr>
          </a:p>
          <a:p>
            <a:pPr eaLnBrk="1" hangingPunct="1"/>
            <a:r>
              <a:rPr lang="en-US" sz="1000" dirty="0">
                <a:hlinkClick r:id="rId42"/>
              </a:rPr>
              <a:t>Microscopes and Magnification Lesson Bundle</a:t>
            </a:r>
            <a:endParaRPr lang="en-US" sz="1000" dirty="0"/>
          </a:p>
          <a:p>
            <a:pPr eaLnBrk="1" hangingPunct="1"/>
            <a:r>
              <a:rPr lang="en-US" sz="1000" dirty="0">
                <a:hlinkClick r:id="rId43"/>
              </a:rPr>
              <a:t>Metric System / SI Lesson Bundle</a:t>
            </a:r>
            <a:endParaRPr lang="en-US" sz="1000" dirty="0"/>
          </a:p>
          <a:p>
            <a:pPr eaLnBrk="1" hangingPunct="1"/>
            <a:r>
              <a:rPr lang="en-US" sz="1000" dirty="0">
                <a:hlinkClick r:id="rId44"/>
              </a:rPr>
              <a:t>Scientific Notation Lesson Bundle</a:t>
            </a:r>
            <a:endParaRPr lang="en-US" sz="1000" dirty="0"/>
          </a:p>
          <a:p>
            <a:pPr eaLnBrk="1" hangingPunct="1"/>
            <a:r>
              <a:rPr lang="en-US" sz="1000" dirty="0">
                <a:hlinkClick r:id="rId45"/>
              </a:rPr>
              <a:t>Volume and Density Lesson Bundle</a:t>
            </a:r>
            <a:endParaRPr lang="en-US" sz="1000" dirty="0"/>
          </a:p>
          <a:p>
            <a:pPr eaLnBrk="1" hangingPunct="1"/>
            <a:r>
              <a:rPr lang="en-US" sz="1000" dirty="0">
                <a:hlinkClick r:id="rId46"/>
              </a:rPr>
              <a:t>Scientific Method, Observation Skills Lesson Bundle</a:t>
            </a:r>
            <a:endParaRPr lang="en-US" sz="1000" dirty="0"/>
          </a:p>
          <a:p>
            <a:pPr eaLnBrk="1" hangingPunct="1"/>
            <a:r>
              <a:rPr lang="en-US" sz="1000" dirty="0">
                <a:hlinkClick r:id="rId47"/>
              </a:rPr>
              <a:t>Science Skills Unit Flash Cards</a:t>
            </a:r>
            <a:endParaRPr lang="en-US" sz="1000" dirty="0"/>
          </a:p>
          <a:p>
            <a:pPr eaLnBrk="1" hangingPunct="1"/>
            <a:r>
              <a:rPr lang="en-US" sz="1000" dirty="0">
                <a:hlinkClick r:id="rId48"/>
              </a:rPr>
              <a:t>Science Skills Unit Crossword Puzzle</a:t>
            </a:r>
            <a:endParaRPr lang="en-US" sz="1000" dirty="0"/>
          </a:p>
          <a:p>
            <a:pPr eaLnBrk="1" hangingPunct="1"/>
            <a:r>
              <a:rPr lang="en-US" sz="1000" dirty="0">
                <a:hlinkClick r:id="rId49"/>
              </a:rPr>
              <a:t>Science Skills Unit Review Game</a:t>
            </a:r>
            <a:endParaRPr lang="en-US" sz="1000" dirty="0"/>
          </a:p>
          <a:p>
            <a:pPr eaLnBrk="1" hangingPunct="1"/>
            <a:r>
              <a:rPr lang="en-US" sz="1000" dirty="0">
                <a:hlinkClick r:id="rId50"/>
              </a:rPr>
              <a:t>Science Skills Unit Preview, Homework Bundle, Notes</a:t>
            </a:r>
            <a:endParaRPr lang="en-US" sz="1000" dirty="0">
              <a:solidFill>
                <a:srgbClr val="FFFF99"/>
              </a:solidFill>
            </a:endParaRPr>
          </a:p>
          <a:p>
            <a:endParaRPr lang="en-US" dirty="0"/>
          </a:p>
        </p:txBody>
      </p:sp>
      <p:pic>
        <p:nvPicPr>
          <p:cNvPr id="17" name="Picture 16"/>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744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Earth Science Curriculum Link</a:t>
            </a:r>
            <a:endParaRPr lang="en-US" sz="1800" dirty="0"/>
          </a:p>
          <a:p>
            <a:endParaRPr lang="en-US" dirty="0"/>
          </a:p>
        </p:txBody>
      </p:sp>
      <p:sp>
        <p:nvSpPr>
          <p:cNvPr id="12" name="TextBox 11"/>
          <p:cNvSpPr txBox="1"/>
          <p:nvPr/>
        </p:nvSpPr>
        <p:spPr>
          <a:xfrm>
            <a:off x="380999" y="914400"/>
            <a:ext cx="4190999" cy="6389441"/>
          </a:xfrm>
          <a:prstGeom prst="rect">
            <a:avLst/>
          </a:prstGeom>
          <a:noFill/>
        </p:spPr>
        <p:txBody>
          <a:bodyPr wrap="square" rtlCol="0">
            <a:spAutoFit/>
          </a:bodyPr>
          <a:lstStyle/>
          <a:p>
            <a:r>
              <a:rPr lang="en-US" sz="1800" dirty="0" smtClean="0">
                <a:solidFill>
                  <a:srgbClr val="FFCC66"/>
                </a:solidFill>
              </a:rPr>
              <a:t>Geology Topics Unit</a:t>
            </a:r>
          </a:p>
          <a:p>
            <a:pPr eaLnBrk="1" hangingPunct="1"/>
            <a:r>
              <a:rPr lang="en-US" sz="1000" dirty="0">
                <a:hlinkClick r:id="rId3"/>
              </a:rPr>
              <a:t>Plate Tectonics, Continental Drift, Earth's Core, </a:t>
            </a:r>
          </a:p>
          <a:p>
            <a:pPr eaLnBrk="1" hangingPunct="1"/>
            <a:r>
              <a:rPr lang="en-US" sz="1000" dirty="0">
                <a:hlinkClick r:id="rId3"/>
              </a:rPr>
              <a:t>Plate Boundaries Lesson Bundle</a:t>
            </a:r>
            <a:endParaRPr lang="en-US" sz="1000" dirty="0"/>
          </a:p>
          <a:p>
            <a:pPr eaLnBrk="1" hangingPunct="1"/>
            <a:r>
              <a:rPr lang="en-US" sz="1000" dirty="0">
                <a:hlinkClick r:id="rId4"/>
              </a:rPr>
              <a:t>Dynamic Earth Review Game</a:t>
            </a:r>
            <a:endParaRPr lang="en-US" sz="1000" dirty="0"/>
          </a:p>
          <a:p>
            <a:pPr eaLnBrk="1" hangingPunct="1"/>
            <a:r>
              <a:rPr lang="en-US" sz="1000" dirty="0">
                <a:hlinkClick r:id="rId5"/>
              </a:rPr>
              <a:t>Plate Boundaries Visual Quiz</a:t>
            </a:r>
            <a:endParaRPr lang="en-US" sz="1000" dirty="0"/>
          </a:p>
          <a:p>
            <a:pPr eaLnBrk="1" hangingPunct="1"/>
            <a:r>
              <a:rPr lang="en-US" sz="1000" dirty="0">
                <a:hlinkClick r:id="rId6"/>
              </a:rPr>
              <a:t>Volcanoes Lesson Bundle</a:t>
            </a:r>
            <a:endParaRPr lang="en-US" sz="1000" dirty="0"/>
          </a:p>
          <a:p>
            <a:pPr eaLnBrk="1" hangingPunct="1"/>
            <a:r>
              <a:rPr lang="en-US" sz="1000" dirty="0">
                <a:hlinkClick r:id="rId7"/>
              </a:rPr>
              <a:t>Types of Volcanoes</a:t>
            </a:r>
            <a:endParaRPr lang="en-US" sz="1000" dirty="0"/>
          </a:p>
          <a:p>
            <a:pPr eaLnBrk="1" hangingPunct="1"/>
            <a:r>
              <a:rPr lang="en-US" sz="1000" dirty="0">
                <a:hlinkClick r:id="rId8"/>
              </a:rPr>
              <a:t>Volcanoes Review Game</a:t>
            </a:r>
            <a:endParaRPr lang="en-US" sz="1000" dirty="0"/>
          </a:p>
          <a:p>
            <a:pPr eaLnBrk="1" hangingPunct="1"/>
            <a:r>
              <a:rPr lang="en-US" sz="1000" dirty="0">
                <a:hlinkClick r:id="rId9"/>
              </a:rPr>
              <a:t>Earthquakes Lesson Bundle</a:t>
            </a:r>
            <a:endParaRPr lang="en-US" sz="1000" dirty="0"/>
          </a:p>
          <a:p>
            <a:pPr eaLnBrk="1" hangingPunct="1"/>
            <a:r>
              <a:rPr lang="en-US" sz="1000" dirty="0">
                <a:hlinkClick r:id="rId10"/>
              </a:rPr>
              <a:t>Earthquakes Review Game</a:t>
            </a:r>
            <a:endParaRPr lang="en-US" sz="1000" dirty="0"/>
          </a:p>
          <a:p>
            <a:pPr eaLnBrk="1" hangingPunct="1"/>
            <a:r>
              <a:rPr lang="en-US" sz="1000" dirty="0">
                <a:hlinkClick r:id="rId11"/>
              </a:rPr>
              <a:t>Rock Deformation, Compression, Tension, Shearing</a:t>
            </a:r>
            <a:endParaRPr lang="en-US" sz="1000" dirty="0"/>
          </a:p>
          <a:p>
            <a:pPr eaLnBrk="1" hangingPunct="1"/>
            <a:r>
              <a:rPr lang="en-US" sz="1000" dirty="0">
                <a:hlinkClick r:id="rId12"/>
              </a:rPr>
              <a:t>Minerals Lesson Bundle</a:t>
            </a:r>
            <a:endParaRPr lang="en-US" sz="1000" dirty="0"/>
          </a:p>
          <a:p>
            <a:pPr eaLnBrk="1" hangingPunct="1"/>
            <a:r>
              <a:rPr lang="en-US" sz="1000" dirty="0">
                <a:hlinkClick r:id="rId13"/>
              </a:rPr>
              <a:t>Minerals Review Game</a:t>
            </a:r>
            <a:endParaRPr lang="en-US" sz="1000" dirty="0"/>
          </a:p>
          <a:p>
            <a:pPr eaLnBrk="1" hangingPunct="1"/>
            <a:r>
              <a:rPr lang="en-US" sz="1000" dirty="0">
                <a:hlinkClick r:id="rId14"/>
              </a:rPr>
              <a:t>Rock or Mineral PowerPoint </a:t>
            </a:r>
            <a:r>
              <a:rPr lang="en-US" sz="1000" dirty="0" smtClean="0">
                <a:hlinkClick r:id="rId14"/>
              </a:rPr>
              <a:t>Quiz</a:t>
            </a:r>
            <a:endParaRPr lang="en-US" sz="1000" dirty="0" smtClean="0"/>
          </a:p>
          <a:p>
            <a:r>
              <a:rPr lang="en-US" sz="1000" dirty="0">
                <a:hlinkClick r:id="rId15"/>
              </a:rPr>
              <a:t>Rocks and Minerals Lesson Bundle</a:t>
            </a:r>
            <a:endParaRPr lang="en-US" sz="1000" dirty="0"/>
          </a:p>
          <a:p>
            <a:r>
              <a:rPr lang="en-US" sz="1000" dirty="0">
                <a:hlinkClick r:id="rId16"/>
              </a:rPr>
              <a:t>Rocks and Minerals Flash Cards</a:t>
            </a:r>
            <a:endParaRPr lang="en-US" sz="1000" dirty="0"/>
          </a:p>
          <a:p>
            <a:r>
              <a:rPr lang="en-US" sz="1000" dirty="0">
                <a:hlinkClick r:id="rId17"/>
              </a:rPr>
              <a:t>Types of Rocks Visual Quiz</a:t>
            </a:r>
            <a:endParaRPr lang="en-US" sz="1000" dirty="0"/>
          </a:p>
          <a:p>
            <a:r>
              <a:rPr lang="en-US" sz="1000" dirty="0">
                <a:hlinkClick r:id="rId18"/>
              </a:rPr>
              <a:t>Rocks and the Rock Cycle Lesson Bundle</a:t>
            </a:r>
            <a:endParaRPr lang="en-US" sz="1000" dirty="0"/>
          </a:p>
          <a:p>
            <a:r>
              <a:rPr lang="en-US" sz="1000" dirty="0">
                <a:hlinkClick r:id="rId19"/>
              </a:rPr>
              <a:t>Rocks and Rock Cycle Review Game</a:t>
            </a:r>
            <a:endParaRPr lang="en-US" sz="1000" dirty="0"/>
          </a:p>
          <a:p>
            <a:r>
              <a:rPr lang="en-US" sz="1000" dirty="0">
                <a:hlinkClick r:id="rId20"/>
              </a:rPr>
              <a:t>Geologic Timescale, Earth System History Lesson Bundle</a:t>
            </a:r>
            <a:endParaRPr lang="en-US" sz="1000" dirty="0"/>
          </a:p>
          <a:p>
            <a:r>
              <a:rPr lang="en-US" sz="1000" dirty="0">
                <a:hlinkClick r:id="rId21"/>
              </a:rPr>
              <a:t>Earth Geologic History Quiz Game</a:t>
            </a:r>
            <a:endParaRPr lang="en-US" sz="1000" dirty="0"/>
          </a:p>
          <a:p>
            <a:r>
              <a:rPr lang="en-US" sz="1000" dirty="0">
                <a:hlinkClick r:id="rId22"/>
              </a:rPr>
              <a:t>Geology Unit Crossword Puzzle</a:t>
            </a:r>
            <a:endParaRPr lang="en-US" sz="1000" dirty="0"/>
          </a:p>
          <a:p>
            <a:r>
              <a:rPr lang="en-US" sz="1000" dirty="0">
                <a:hlinkClick r:id="rId23"/>
              </a:rPr>
              <a:t>Geology Unit Preview, Bundled Homework, Unit Notes</a:t>
            </a:r>
            <a:endParaRPr lang="en-US" sz="1000" dirty="0"/>
          </a:p>
          <a:p>
            <a:pPr eaLnBrk="1" hangingPunct="1"/>
            <a:endParaRPr lang="en-US" sz="1000" dirty="0">
              <a:solidFill>
                <a:srgbClr val="FFCC99"/>
              </a:solidFill>
            </a:endParaRPr>
          </a:p>
          <a:p>
            <a:endParaRPr lang="en-US" dirty="0"/>
          </a:p>
        </p:txBody>
      </p:sp>
      <p:sp>
        <p:nvSpPr>
          <p:cNvPr id="15" name="TextBox 14"/>
          <p:cNvSpPr txBox="1"/>
          <p:nvPr/>
        </p:nvSpPr>
        <p:spPr>
          <a:xfrm>
            <a:off x="3993307" y="1526716"/>
            <a:ext cx="4922093" cy="7448193"/>
          </a:xfrm>
          <a:prstGeom prst="rect">
            <a:avLst/>
          </a:prstGeom>
          <a:noFill/>
        </p:spPr>
        <p:txBody>
          <a:bodyPr wrap="square" rtlCol="0">
            <a:spAutoFit/>
          </a:bodyPr>
          <a:lstStyle/>
          <a:p>
            <a:r>
              <a:rPr lang="en-US" sz="1800" dirty="0" smtClean="0">
                <a:solidFill>
                  <a:srgbClr val="FFCC66"/>
                </a:solidFill>
              </a:rPr>
              <a:t>Astronomy Topics Unit</a:t>
            </a:r>
          </a:p>
          <a:p>
            <a:pPr eaLnBrk="1" hangingPunct="1"/>
            <a:r>
              <a:rPr lang="en-US" sz="1400" dirty="0">
                <a:hlinkClick r:id="rId24"/>
              </a:rPr>
              <a:t>Solar System and Sun Lesson Bundle</a:t>
            </a:r>
            <a:endParaRPr lang="en-US" sz="1400" dirty="0"/>
          </a:p>
          <a:p>
            <a:pPr eaLnBrk="1" hangingPunct="1"/>
            <a:r>
              <a:rPr lang="en-US" sz="1400" dirty="0">
                <a:hlinkClick r:id="rId25"/>
              </a:rPr>
              <a:t>Sun Lesson Bundle</a:t>
            </a:r>
            <a:endParaRPr lang="en-US" sz="1400" dirty="0"/>
          </a:p>
          <a:p>
            <a:pPr eaLnBrk="1" hangingPunct="1"/>
            <a:r>
              <a:rPr lang="en-US" sz="1400" dirty="0">
                <a:hlinkClick r:id="rId26"/>
              </a:rPr>
              <a:t>Solar System and Sun Review Game</a:t>
            </a:r>
            <a:endParaRPr lang="en-US" sz="1400" dirty="0"/>
          </a:p>
          <a:p>
            <a:pPr eaLnBrk="1" hangingPunct="1"/>
            <a:r>
              <a:rPr lang="en-US" sz="1400" dirty="0">
                <a:hlinkClick r:id="rId27"/>
              </a:rPr>
              <a:t>Solar and Lunar Eclipse Lesson Bundle</a:t>
            </a:r>
            <a:endParaRPr lang="en-US" sz="1400" dirty="0"/>
          </a:p>
          <a:p>
            <a:pPr eaLnBrk="1" hangingPunct="1"/>
            <a:r>
              <a:rPr lang="en-US" sz="1400" dirty="0">
                <a:hlinkClick r:id="rId28"/>
              </a:rPr>
              <a:t>Inner Planets Lesson Bundle</a:t>
            </a:r>
            <a:endParaRPr lang="en-US" sz="1400" dirty="0"/>
          </a:p>
          <a:p>
            <a:pPr eaLnBrk="1" hangingPunct="1"/>
            <a:r>
              <a:rPr lang="en-US" sz="1400" dirty="0">
                <a:hlinkClick r:id="rId29"/>
              </a:rPr>
              <a:t>Inner Planets Review Game</a:t>
            </a:r>
            <a:endParaRPr lang="en-US" sz="1400" dirty="0"/>
          </a:p>
          <a:p>
            <a:pPr eaLnBrk="1" hangingPunct="1"/>
            <a:r>
              <a:rPr lang="en-US" sz="1400" dirty="0">
                <a:hlinkClick r:id="rId30"/>
              </a:rPr>
              <a:t>Moon, Phases of the Moon, Tides, Seasons, Lesson Bundle</a:t>
            </a:r>
            <a:endParaRPr lang="en-US" sz="1400" dirty="0"/>
          </a:p>
          <a:p>
            <a:pPr eaLnBrk="1" hangingPunct="1"/>
            <a:r>
              <a:rPr lang="en-US" sz="1400" dirty="0">
                <a:hlinkClick r:id="rId31"/>
              </a:rPr>
              <a:t>Rocketry Lesson Bundle</a:t>
            </a:r>
            <a:endParaRPr lang="en-US" sz="1400" dirty="0"/>
          </a:p>
          <a:p>
            <a:pPr eaLnBrk="1" hangingPunct="1"/>
            <a:r>
              <a:rPr lang="da-DK" sz="1400" dirty="0">
                <a:hlinkClick r:id="rId32"/>
              </a:rPr>
              <a:t>Asteroid Belt, Meteors, Torino Scale Lesson Bundle</a:t>
            </a:r>
            <a:endParaRPr lang="da-DK" sz="1400" dirty="0"/>
          </a:p>
          <a:p>
            <a:pPr eaLnBrk="1" hangingPunct="1"/>
            <a:r>
              <a:rPr lang="en-US" sz="1400" dirty="0">
                <a:hlinkClick r:id="rId33"/>
              </a:rPr>
              <a:t>Asteroid Belt and Rocketry Review </a:t>
            </a:r>
            <a:r>
              <a:rPr lang="en-US" sz="1400" dirty="0" smtClean="0">
                <a:hlinkClick r:id="rId33"/>
              </a:rPr>
              <a:t>Game</a:t>
            </a:r>
            <a:endParaRPr lang="en-US" sz="1400" dirty="0" smtClean="0"/>
          </a:p>
          <a:p>
            <a:r>
              <a:rPr lang="en-US" sz="1400" dirty="0">
                <a:hlinkClick r:id="rId34"/>
              </a:rPr>
              <a:t>Mission to the Moon, Apollo Lesson</a:t>
            </a:r>
            <a:endParaRPr lang="en-US" sz="1400" dirty="0"/>
          </a:p>
          <a:p>
            <a:pPr eaLnBrk="1" hangingPunct="1"/>
            <a:r>
              <a:rPr lang="en-US" sz="1400" dirty="0">
                <a:hlinkClick r:id="rId35"/>
              </a:rPr>
              <a:t>Outer Planets Lesson Bundle</a:t>
            </a:r>
            <a:endParaRPr lang="en-US" sz="1400" dirty="0"/>
          </a:p>
          <a:p>
            <a:pPr eaLnBrk="1" hangingPunct="1"/>
            <a:r>
              <a:rPr lang="en-US" sz="1400" dirty="0">
                <a:hlinkClick r:id="rId36"/>
              </a:rPr>
              <a:t>Outer Planets Review Game</a:t>
            </a:r>
            <a:endParaRPr lang="en-US" sz="1400" dirty="0"/>
          </a:p>
          <a:p>
            <a:pPr eaLnBrk="1" hangingPunct="1"/>
            <a:r>
              <a:rPr lang="en-US" sz="1400" dirty="0">
                <a:hlinkClick r:id="rId37"/>
              </a:rPr>
              <a:t>Beyond the Solar System Lesson Bundle</a:t>
            </a:r>
            <a:endParaRPr lang="en-US" sz="1400" dirty="0"/>
          </a:p>
          <a:p>
            <a:pPr eaLnBrk="1" hangingPunct="1"/>
            <a:r>
              <a:rPr lang="en-US" sz="1400" dirty="0">
                <a:hlinkClick r:id="rId38"/>
              </a:rPr>
              <a:t>Beyond the Solar System, Galaxies, Black Holes, Constellations Review Game</a:t>
            </a:r>
            <a:endParaRPr lang="en-US" sz="1400" dirty="0"/>
          </a:p>
          <a:p>
            <a:pPr eaLnBrk="1" hangingPunct="1"/>
            <a:r>
              <a:rPr lang="en-US" sz="1400" dirty="0">
                <a:hlinkClick r:id="rId39"/>
              </a:rPr>
              <a:t>Galaxy Lesson, Hubble Exploration</a:t>
            </a:r>
            <a:endParaRPr lang="en-US" sz="1400" dirty="0"/>
          </a:p>
          <a:p>
            <a:pPr eaLnBrk="1" hangingPunct="1"/>
            <a:r>
              <a:rPr lang="en-US" sz="1400" dirty="0">
                <a:hlinkClick r:id="rId40"/>
              </a:rPr>
              <a:t>Astronomy Unit Crossword Puzzle</a:t>
            </a:r>
            <a:endParaRPr lang="en-US" sz="1400" dirty="0"/>
          </a:p>
          <a:p>
            <a:pPr eaLnBrk="1" hangingPunct="1"/>
            <a:r>
              <a:rPr lang="en-US" sz="1400" dirty="0">
                <a:hlinkClick r:id="rId41"/>
              </a:rPr>
              <a:t>Astronomy Unit in Spanish</a:t>
            </a:r>
            <a:endParaRPr lang="en-US" sz="1400" dirty="0"/>
          </a:p>
          <a:p>
            <a:pPr eaLnBrk="1" hangingPunct="1"/>
            <a:endParaRPr lang="en-US" sz="1200" dirty="0"/>
          </a:p>
          <a:p>
            <a:endParaRPr lang="en-US" dirty="0"/>
          </a:p>
        </p:txBody>
      </p:sp>
      <p:pic>
        <p:nvPicPr>
          <p:cNvPr id="16" name="Picture 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340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2000548"/>
          </a:xfrm>
          <a:prstGeom prst="rect">
            <a:avLst/>
          </a:prstGeom>
          <a:noFill/>
        </p:spPr>
        <p:txBody>
          <a:bodyPr wrap="square" rtlCol="0">
            <a:spAutoFit/>
          </a:bodyPr>
          <a:lstStyle/>
          <a:p>
            <a:r>
              <a:rPr lang="en-US" sz="1800" dirty="0">
                <a:hlinkClick r:id="rId2"/>
              </a:rPr>
              <a:t>Earth Science Curriculum Link</a:t>
            </a:r>
            <a:endParaRPr lang="en-US" sz="1800" dirty="0"/>
          </a:p>
          <a:p>
            <a:endParaRPr lang="en-US" dirty="0"/>
          </a:p>
        </p:txBody>
      </p:sp>
      <p:sp>
        <p:nvSpPr>
          <p:cNvPr id="12" name="TextBox 11"/>
          <p:cNvSpPr txBox="1"/>
          <p:nvPr/>
        </p:nvSpPr>
        <p:spPr>
          <a:xfrm>
            <a:off x="4419600" y="2140116"/>
            <a:ext cx="3962400" cy="5755422"/>
          </a:xfrm>
          <a:prstGeom prst="rect">
            <a:avLst/>
          </a:prstGeom>
          <a:noFill/>
        </p:spPr>
        <p:txBody>
          <a:bodyPr wrap="square" rtlCol="0">
            <a:spAutoFit/>
          </a:bodyPr>
          <a:lstStyle/>
          <a:p>
            <a:r>
              <a:rPr lang="en-US" sz="1800" dirty="0" smtClean="0">
                <a:solidFill>
                  <a:srgbClr val="FFCC66"/>
                </a:solidFill>
              </a:rPr>
              <a:t>Weather and Climate Unit</a:t>
            </a:r>
          </a:p>
          <a:p>
            <a:pPr eaLnBrk="1" hangingPunct="1"/>
            <a:r>
              <a:rPr lang="en-US" sz="1600" dirty="0">
                <a:hlinkClick r:id="rId3"/>
              </a:rPr>
              <a:t>Atmosphere Lesson Bundle</a:t>
            </a:r>
            <a:endParaRPr lang="en-US" sz="1600" dirty="0"/>
          </a:p>
          <a:p>
            <a:pPr eaLnBrk="1" hangingPunct="1"/>
            <a:r>
              <a:rPr lang="fr-FR" sz="1600" dirty="0">
                <a:hlinkClick r:id="rId4"/>
              </a:rPr>
              <a:t>Ozone Layer, Air Pollution, Skin Cancer</a:t>
            </a:r>
            <a:endParaRPr lang="fr-FR" sz="1600" dirty="0"/>
          </a:p>
          <a:p>
            <a:pPr eaLnBrk="1" hangingPunct="1"/>
            <a:r>
              <a:rPr lang="en-US" sz="1600" dirty="0">
                <a:hlinkClick r:id="rId5"/>
              </a:rPr>
              <a:t>Atmosphere, Layers of the Atmosphere, Pollution Quiz Game</a:t>
            </a:r>
            <a:endParaRPr lang="en-US" sz="1600" dirty="0"/>
          </a:p>
          <a:p>
            <a:pPr eaLnBrk="1" hangingPunct="1"/>
            <a:r>
              <a:rPr lang="en-US" sz="1600" dirty="0">
                <a:hlinkClick r:id="rId6"/>
              </a:rPr>
              <a:t>Air Pressure and Winds Lesson Bundle</a:t>
            </a:r>
            <a:endParaRPr lang="en-US" sz="1600" dirty="0"/>
          </a:p>
          <a:p>
            <a:pPr eaLnBrk="1" hangingPunct="1"/>
            <a:r>
              <a:rPr lang="en-US" sz="1600" dirty="0">
                <a:hlinkClick r:id="rId7"/>
              </a:rPr>
              <a:t>Severe Weather Lesson Bundle, Hurricanes, Tornado, Blizzards</a:t>
            </a:r>
            <a:endParaRPr lang="en-US" sz="1600" dirty="0"/>
          </a:p>
          <a:p>
            <a:pPr eaLnBrk="1" hangingPunct="1"/>
            <a:r>
              <a:rPr lang="en-US" sz="1600" dirty="0">
                <a:hlinkClick r:id="rId8"/>
              </a:rPr>
              <a:t>Seasons Lesson Bundle, Axial Tilt</a:t>
            </a:r>
            <a:endParaRPr lang="en-US" sz="1600" dirty="0"/>
          </a:p>
          <a:p>
            <a:pPr eaLnBrk="1" hangingPunct="1"/>
            <a:r>
              <a:rPr lang="en-US" sz="1600" dirty="0">
                <a:hlinkClick r:id="rId9"/>
              </a:rPr>
              <a:t>Weather, Wind, Seasons, Quiz Game</a:t>
            </a:r>
            <a:endParaRPr lang="en-US" sz="1600" dirty="0"/>
          </a:p>
          <a:p>
            <a:pPr eaLnBrk="1" hangingPunct="1"/>
            <a:r>
              <a:rPr lang="en-US" sz="1600" dirty="0">
                <a:hlinkClick r:id="rId10"/>
              </a:rPr>
              <a:t>Winds, Global Winds, Wind Chill Lesson Bundle</a:t>
            </a:r>
            <a:endParaRPr lang="en-US" sz="1600" dirty="0"/>
          </a:p>
          <a:p>
            <a:pPr eaLnBrk="1" hangingPunct="1"/>
            <a:r>
              <a:rPr lang="en-US" sz="1600" dirty="0">
                <a:hlinkClick r:id="rId11"/>
              </a:rPr>
              <a:t>Oceans and Weather, Water Cycle, Clouds Lesson Bundle</a:t>
            </a:r>
            <a:endParaRPr lang="en-US" sz="1600" dirty="0"/>
          </a:p>
          <a:p>
            <a:pPr eaLnBrk="1" hangingPunct="1"/>
            <a:r>
              <a:rPr lang="en-US" sz="1600" dirty="0">
                <a:hlinkClick r:id="rId12"/>
              </a:rPr>
              <a:t>Water Cycle and Clouds Lesson </a:t>
            </a:r>
            <a:r>
              <a:rPr lang="en-US" sz="1800" dirty="0">
                <a:hlinkClick r:id="rId12"/>
              </a:rPr>
              <a:t>Bundle</a:t>
            </a:r>
            <a:endParaRPr lang="en-US" sz="1800" dirty="0"/>
          </a:p>
          <a:p>
            <a:endParaRPr lang="en-US" sz="1800" dirty="0" smtClean="0"/>
          </a:p>
          <a:p>
            <a:pPr eaLnBrk="1" hangingPunct="1"/>
            <a:endParaRPr lang="en-US" sz="1800" dirty="0">
              <a:solidFill>
                <a:srgbClr val="FFCC99"/>
              </a:solidFill>
            </a:endParaRPr>
          </a:p>
          <a:p>
            <a:endParaRPr lang="en-US" dirty="0"/>
          </a:p>
        </p:txBody>
      </p:sp>
      <p:sp>
        <p:nvSpPr>
          <p:cNvPr id="15" name="TextBox 14"/>
          <p:cNvSpPr txBox="1"/>
          <p:nvPr/>
        </p:nvSpPr>
        <p:spPr>
          <a:xfrm>
            <a:off x="311462" y="900499"/>
            <a:ext cx="3879538" cy="8870121"/>
          </a:xfrm>
          <a:prstGeom prst="rect">
            <a:avLst/>
          </a:prstGeom>
          <a:noFill/>
        </p:spPr>
        <p:txBody>
          <a:bodyPr wrap="square" rtlCol="0">
            <a:spAutoFit/>
          </a:bodyPr>
          <a:lstStyle/>
          <a:p>
            <a:r>
              <a:rPr lang="en-US" sz="1800" dirty="0" smtClean="0">
                <a:solidFill>
                  <a:srgbClr val="FFCC66"/>
                </a:solidFill>
              </a:rPr>
              <a:t>Weathering, Soil Science, Soil Conservation, Ice Ages, Glaciers Unit</a:t>
            </a:r>
            <a:endParaRPr lang="en-US" sz="1400" dirty="0" smtClean="0">
              <a:solidFill>
                <a:srgbClr val="FFCC66"/>
              </a:solidFill>
            </a:endParaRPr>
          </a:p>
          <a:p>
            <a:r>
              <a:rPr lang="en-US" sz="1400" dirty="0" smtClean="0">
                <a:hlinkClick r:id="rId13"/>
              </a:rPr>
              <a:t>Mechanical and Chemical Weathering Lesson Bundle</a:t>
            </a:r>
            <a:endParaRPr lang="en-US" sz="1400" dirty="0" smtClean="0"/>
          </a:p>
          <a:p>
            <a:r>
              <a:rPr lang="en-US" sz="1400" dirty="0" smtClean="0">
                <a:hlinkClick r:id="rId14"/>
              </a:rPr>
              <a:t>Mechanical </a:t>
            </a:r>
            <a:r>
              <a:rPr lang="en-US" sz="1400" dirty="0">
                <a:hlinkClick r:id="rId14"/>
              </a:rPr>
              <a:t>and Chemical Weathering Review Game</a:t>
            </a:r>
            <a:endParaRPr lang="en-US" sz="1400" dirty="0"/>
          </a:p>
          <a:p>
            <a:r>
              <a:rPr lang="en-US" sz="1400" dirty="0">
                <a:hlinkClick r:id="rId15"/>
              </a:rPr>
              <a:t>Soil Science Lesson Bundle</a:t>
            </a:r>
            <a:endParaRPr lang="en-US" sz="1400" dirty="0"/>
          </a:p>
          <a:p>
            <a:r>
              <a:rPr lang="en-US" sz="1400" dirty="0">
                <a:hlinkClick r:id="rId16"/>
              </a:rPr>
              <a:t>Erosion, Soil Conservation Lesson Bundle</a:t>
            </a:r>
            <a:endParaRPr lang="en-US" sz="1400" dirty="0"/>
          </a:p>
          <a:p>
            <a:r>
              <a:rPr lang="en-US" sz="1400" dirty="0">
                <a:hlinkClick r:id="rId17"/>
              </a:rPr>
              <a:t>Soil Science, Erosion, Soil Conservation Review Game</a:t>
            </a:r>
            <a:endParaRPr lang="en-US" sz="1400" dirty="0"/>
          </a:p>
          <a:p>
            <a:r>
              <a:rPr lang="en-US" sz="1400" dirty="0">
                <a:hlinkClick r:id="rId18"/>
              </a:rPr>
              <a:t>Weathering, Soil Science Unit Flash Cards</a:t>
            </a:r>
            <a:endParaRPr lang="en-US" sz="1400" dirty="0"/>
          </a:p>
          <a:p>
            <a:r>
              <a:rPr lang="en-US" sz="1400" dirty="0">
                <a:hlinkClick r:id="rId19"/>
              </a:rPr>
              <a:t>Weathering and Soil Science Crossword Puzzle</a:t>
            </a:r>
            <a:endParaRPr lang="en-US" sz="1400" dirty="0"/>
          </a:p>
          <a:p>
            <a:r>
              <a:rPr lang="en-US" sz="1400" dirty="0">
                <a:hlinkClick r:id="rId20"/>
              </a:rPr>
              <a:t>Ice Ages and Glaciers Lesson Bundle</a:t>
            </a:r>
            <a:endParaRPr lang="en-US" sz="1400" dirty="0"/>
          </a:p>
          <a:p>
            <a:r>
              <a:rPr lang="en-US" sz="1400" dirty="0">
                <a:hlinkClick r:id="rId21"/>
              </a:rPr>
              <a:t>Ice Ages and Glaciers Review Game</a:t>
            </a:r>
            <a:endParaRPr lang="en-US" sz="1400" dirty="0"/>
          </a:p>
          <a:p>
            <a:r>
              <a:rPr lang="en-US" sz="1400" dirty="0">
                <a:hlinkClick r:id="rId22"/>
              </a:rPr>
              <a:t>Ice Ages and Glaciers Crossword Puzzle</a:t>
            </a:r>
            <a:endParaRPr lang="en-US" sz="1400" dirty="0"/>
          </a:p>
          <a:p>
            <a:r>
              <a:rPr lang="en-US" sz="1400" dirty="0">
                <a:hlinkClick r:id="rId23"/>
              </a:rPr>
              <a:t>Ice Ages, Glaciers Unit Flash Cards</a:t>
            </a:r>
            <a:endParaRPr lang="en-US" sz="1400" dirty="0"/>
          </a:p>
          <a:p>
            <a:r>
              <a:rPr lang="en-US" sz="1400" dirty="0">
                <a:hlinkClick r:id="rId24"/>
              </a:rPr>
              <a:t>Weathering, Soil Science, Soil Conservation, Ice Ages, Glaciers Unit Preview</a:t>
            </a:r>
            <a:endParaRPr lang="en-US" sz="1400" dirty="0"/>
          </a:p>
          <a:p>
            <a:endParaRPr lang="en-US" dirty="0" smtClean="0"/>
          </a:p>
          <a:p>
            <a:pPr eaLnBrk="1" hangingPunct="1"/>
            <a:endParaRPr lang="en-US" sz="1200" dirty="0"/>
          </a:p>
          <a:p>
            <a:endParaRPr lang="en-US" dirty="0"/>
          </a:p>
        </p:txBody>
      </p:sp>
      <p:pic>
        <p:nvPicPr>
          <p:cNvPr id="16"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7"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9328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515"/>
            <a:ext cx="7529414" cy="523220"/>
          </a:xfrm>
          <a:prstGeom prst="rect">
            <a:avLst/>
          </a:prstGeom>
          <a:noFill/>
        </p:spPr>
        <p:txBody>
          <a:bodyPr wrap="square" lIns="91440" tIns="45720" rIns="91440" bIns="45720">
            <a:spAutoFit/>
          </a:bodyPr>
          <a:lstStyle/>
          <a:p>
            <a:r>
              <a:rPr lang="en-US" sz="2800" b="1" cap="none" spc="0" dirty="0" smtClean="0">
                <a:ln w="17780" cmpd="sng">
                  <a:solidFill>
                    <a:srgbClr val="FFFFFF"/>
                  </a:solidFill>
                  <a:prstDash val="solid"/>
                  <a:miter lim="800000"/>
                </a:ln>
                <a:solidFill>
                  <a:srgbClr val="FFC000"/>
                </a:solidFill>
                <a:effectLst>
                  <a:outerShdw blurRad="50800" algn="tl" rotWithShape="0">
                    <a:srgbClr val="000000"/>
                  </a:outerShdw>
                </a:effectLst>
              </a:rPr>
              <a:t>Individual Lessons on </a:t>
            </a:r>
            <a:r>
              <a:rPr lang="en-US" sz="2800" b="1" cap="none" spc="0" dirty="0" err="1" smtClean="0">
                <a:ln w="17780" cmpd="sng">
                  <a:solidFill>
                    <a:srgbClr val="FFFFFF"/>
                  </a:solidFill>
                  <a:prstDash val="solid"/>
                  <a:miter lim="800000"/>
                </a:ln>
                <a:solidFill>
                  <a:srgbClr val="FFC000"/>
                </a:solidFill>
                <a:effectLst>
                  <a:outerShdw blurRad="50800" algn="tl" rotWithShape="0">
                    <a:srgbClr val="000000"/>
                  </a:outerShdw>
                </a:effectLst>
              </a:rPr>
              <a:t>TpT</a:t>
            </a:r>
            <a:endParaRPr lang="en-US" sz="2800" b="1" cap="none" spc="0" dirty="0">
              <a:ln w="17780" cmpd="sng">
                <a:solidFill>
                  <a:srgbClr val="FFFFFF"/>
                </a:solidFill>
                <a:prstDash val="solid"/>
                <a:miter lim="800000"/>
              </a:ln>
              <a:solidFill>
                <a:srgbClr val="FFC000"/>
              </a:solidFill>
              <a:effectLst>
                <a:outerShdw blurRad="50800" algn="tl" rotWithShape="0">
                  <a:srgbClr val="000000"/>
                </a:outerShdw>
              </a:effectLst>
            </a:endParaRPr>
          </a:p>
        </p:txBody>
      </p:sp>
      <p:sp>
        <p:nvSpPr>
          <p:cNvPr id="5" name="Rectangle 4"/>
          <p:cNvSpPr/>
          <p:nvPr/>
        </p:nvSpPr>
        <p:spPr>
          <a:xfrm>
            <a:off x="228599" y="762000"/>
            <a:ext cx="8686801" cy="5943600"/>
          </a:xfrm>
          <a:prstGeom prst="rect">
            <a:avLst/>
          </a:prstGeom>
          <a:solidFill>
            <a:schemeClr val="bg1">
              <a:lumMod val="85000"/>
              <a:lumOff val="1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029200" y="86591"/>
            <a:ext cx="2133600" cy="923330"/>
          </a:xfrm>
          <a:prstGeom prst="rect">
            <a:avLst/>
          </a:prstGeom>
          <a:noFill/>
        </p:spPr>
        <p:txBody>
          <a:bodyPr wrap="square" rtlCol="0">
            <a:spAutoFit/>
          </a:bodyPr>
          <a:lstStyle/>
          <a:p>
            <a:r>
              <a:rPr lang="en-US" sz="1800" dirty="0">
                <a:hlinkClick r:id="rId2"/>
              </a:rPr>
              <a:t>Earth Science Curriculum Link</a:t>
            </a:r>
            <a:endParaRPr lang="en-US" sz="1800" dirty="0"/>
          </a:p>
          <a:p>
            <a:endParaRPr lang="en-US" sz="1800" dirty="0"/>
          </a:p>
        </p:txBody>
      </p:sp>
      <p:sp>
        <p:nvSpPr>
          <p:cNvPr id="12" name="TextBox 11"/>
          <p:cNvSpPr txBox="1"/>
          <p:nvPr/>
        </p:nvSpPr>
        <p:spPr>
          <a:xfrm>
            <a:off x="311462" y="4412396"/>
            <a:ext cx="6934201" cy="1661993"/>
          </a:xfrm>
          <a:prstGeom prst="rect">
            <a:avLst/>
          </a:prstGeom>
          <a:noFill/>
        </p:spPr>
        <p:txBody>
          <a:bodyPr wrap="square" rtlCol="0">
            <a:spAutoFit/>
          </a:bodyPr>
          <a:lstStyle/>
          <a:p>
            <a:r>
              <a:rPr lang="en-US" sz="1800" dirty="0" smtClean="0">
                <a:solidFill>
                  <a:srgbClr val="FFCC66"/>
                </a:solidFill>
              </a:rPr>
              <a:t>Water Molecule Unit</a:t>
            </a:r>
          </a:p>
          <a:p>
            <a:pPr>
              <a:defRPr/>
            </a:pPr>
            <a:r>
              <a:rPr lang="en-US" sz="1400" dirty="0">
                <a:hlinkClick r:id="rId3"/>
              </a:rPr>
              <a:t>Water Use, Water on Earth, Water Conservation Lesson Bundle</a:t>
            </a:r>
            <a:endParaRPr lang="en-US" sz="1400" dirty="0"/>
          </a:p>
          <a:p>
            <a:pPr>
              <a:defRPr/>
            </a:pPr>
            <a:r>
              <a:rPr lang="en-US" sz="1400" dirty="0">
                <a:hlinkClick r:id="rId4"/>
              </a:rPr>
              <a:t>Groundwater, Groundwater Pollution Lesson Bundle</a:t>
            </a:r>
            <a:endParaRPr lang="en-US" sz="1400" dirty="0"/>
          </a:p>
          <a:p>
            <a:pPr>
              <a:defRPr/>
            </a:pPr>
            <a:r>
              <a:rPr lang="en-US" sz="1400" dirty="0">
                <a:hlinkClick r:id="rId5"/>
              </a:rPr>
              <a:t>Properties of Water Lesson Bundle</a:t>
            </a:r>
            <a:endParaRPr lang="en-US" sz="1400" dirty="0"/>
          </a:p>
          <a:p>
            <a:pPr>
              <a:defRPr/>
            </a:pPr>
            <a:r>
              <a:rPr lang="en-US" sz="1400" dirty="0">
                <a:hlinkClick r:id="rId6"/>
              </a:rPr>
              <a:t>Water Cycle Lesson Bundle</a:t>
            </a:r>
            <a:endParaRPr lang="en-US" sz="1400" dirty="0"/>
          </a:p>
          <a:p>
            <a:pPr>
              <a:defRPr/>
            </a:pPr>
            <a:r>
              <a:rPr lang="en-US" sz="1400" dirty="0">
                <a:hlinkClick r:id="rId7"/>
              </a:rPr>
              <a:t>Water Unit Review Game</a:t>
            </a:r>
            <a:endParaRPr lang="en-US" sz="1400" dirty="0"/>
          </a:p>
          <a:p>
            <a:pPr>
              <a:defRPr/>
            </a:pPr>
            <a:r>
              <a:rPr lang="en-US" sz="1400" dirty="0">
                <a:hlinkClick r:id="rId8"/>
              </a:rPr>
              <a:t>Water Unit Preview, Homework Package, Unit Notes, </a:t>
            </a:r>
            <a:r>
              <a:rPr lang="en-US" sz="1400" dirty="0" smtClean="0">
                <a:hlinkClick r:id="rId8"/>
              </a:rPr>
              <a:t>more</a:t>
            </a:r>
            <a:endParaRPr lang="en-US" sz="1400" dirty="0"/>
          </a:p>
        </p:txBody>
      </p:sp>
      <p:sp>
        <p:nvSpPr>
          <p:cNvPr id="15" name="TextBox 14"/>
          <p:cNvSpPr txBox="1"/>
          <p:nvPr/>
        </p:nvSpPr>
        <p:spPr>
          <a:xfrm>
            <a:off x="311462" y="931139"/>
            <a:ext cx="7079938" cy="2800767"/>
          </a:xfrm>
          <a:prstGeom prst="rect">
            <a:avLst/>
          </a:prstGeom>
          <a:noFill/>
        </p:spPr>
        <p:txBody>
          <a:bodyPr wrap="square" rtlCol="0">
            <a:spAutoFit/>
          </a:bodyPr>
          <a:lstStyle/>
          <a:p>
            <a:r>
              <a:rPr lang="en-US" sz="1800" dirty="0" smtClean="0">
                <a:solidFill>
                  <a:srgbClr val="FFCC66"/>
                </a:solidFill>
              </a:rPr>
              <a:t>Rivers, Lakes, and </a:t>
            </a:r>
          </a:p>
          <a:p>
            <a:r>
              <a:rPr lang="en-US" sz="1800" dirty="0" smtClean="0">
                <a:solidFill>
                  <a:srgbClr val="FFCC66"/>
                </a:solidFill>
              </a:rPr>
              <a:t>Water Quality Unit</a:t>
            </a:r>
          </a:p>
          <a:p>
            <a:pPr eaLnBrk="1" hangingPunct="1"/>
            <a:r>
              <a:rPr lang="en-US" sz="1400" dirty="0">
                <a:hlinkClick r:id="rId9"/>
              </a:rPr>
              <a:t>Rivers and Watershed Lesson Bundle</a:t>
            </a:r>
            <a:endParaRPr lang="en-US" sz="1400" dirty="0"/>
          </a:p>
          <a:p>
            <a:pPr eaLnBrk="1" hangingPunct="1"/>
            <a:r>
              <a:rPr lang="en-US" sz="1400" dirty="0">
                <a:hlinkClick r:id="rId10"/>
              </a:rPr>
              <a:t>Flooding Lesson Bundle</a:t>
            </a:r>
            <a:endParaRPr lang="en-US" sz="1400" dirty="0"/>
          </a:p>
          <a:p>
            <a:pPr eaLnBrk="1" hangingPunct="1"/>
            <a:r>
              <a:rPr lang="en-US" sz="1400" dirty="0">
                <a:hlinkClick r:id="rId11"/>
              </a:rPr>
              <a:t>Benthic </a:t>
            </a:r>
            <a:r>
              <a:rPr lang="en-US" sz="1400" dirty="0" err="1">
                <a:hlinkClick r:id="rId11"/>
              </a:rPr>
              <a:t>Macroinvertebrate</a:t>
            </a:r>
            <a:r>
              <a:rPr lang="en-US" sz="1400" dirty="0">
                <a:hlinkClick r:id="rId11"/>
              </a:rPr>
              <a:t> Lesson Bundle</a:t>
            </a:r>
            <a:endParaRPr lang="en-US" sz="1400" dirty="0"/>
          </a:p>
          <a:p>
            <a:pPr eaLnBrk="1" hangingPunct="1"/>
            <a:r>
              <a:rPr lang="en-US" sz="1400" dirty="0">
                <a:hlinkClick r:id="rId12"/>
              </a:rPr>
              <a:t>Lake Turnover Lesson Bundle</a:t>
            </a:r>
            <a:endParaRPr lang="en-US" sz="1400" dirty="0"/>
          </a:p>
          <a:p>
            <a:pPr eaLnBrk="1" hangingPunct="1"/>
            <a:r>
              <a:rPr lang="en-US" sz="1400" dirty="0">
                <a:hlinkClick r:id="rId13"/>
              </a:rPr>
              <a:t>Salmon Lesson Bundle</a:t>
            </a:r>
            <a:endParaRPr lang="en-US" sz="1400" dirty="0"/>
          </a:p>
          <a:p>
            <a:pPr eaLnBrk="1" hangingPunct="1"/>
            <a:r>
              <a:rPr lang="en-US" sz="1400" dirty="0">
                <a:hlinkClick r:id="rId14"/>
              </a:rPr>
              <a:t>Fish Lesson, Fashion a Fish, Lesson Bundle</a:t>
            </a:r>
            <a:endParaRPr lang="en-US" sz="1400" dirty="0"/>
          </a:p>
          <a:p>
            <a:pPr eaLnBrk="1" hangingPunct="1"/>
            <a:r>
              <a:rPr lang="en-US" sz="1400" dirty="0">
                <a:hlinkClick r:id="rId15"/>
              </a:rPr>
              <a:t>Rivers, Lakes, and Water Quality Unit Review Game</a:t>
            </a:r>
            <a:endParaRPr lang="en-US" sz="1400" dirty="0"/>
          </a:p>
          <a:p>
            <a:pPr eaLnBrk="1" hangingPunct="1"/>
            <a:r>
              <a:rPr lang="en-US" sz="1400" dirty="0">
                <a:hlinkClick r:id="rId16"/>
              </a:rPr>
              <a:t>Rivers, Lakes, and Water Quality Crossword Puzzle</a:t>
            </a:r>
            <a:r>
              <a:rPr lang="en-US" sz="1400" dirty="0">
                <a:solidFill>
                  <a:srgbClr val="FFFF99"/>
                </a:solidFill>
              </a:rPr>
              <a:t> </a:t>
            </a:r>
            <a:r>
              <a:rPr lang="en-US" sz="1400" dirty="0"/>
              <a:t> </a:t>
            </a:r>
          </a:p>
          <a:p>
            <a:pPr eaLnBrk="1" hangingPunct="1"/>
            <a:r>
              <a:rPr lang="en-US" sz="1400" dirty="0">
                <a:hlinkClick r:id="rId17"/>
              </a:rPr>
              <a:t>Rivers, Lakes, and Water Quality Unit Preview, Homework Bundle, Unit Notes</a:t>
            </a:r>
            <a:endParaRPr lang="en-US" sz="1400" dirty="0"/>
          </a:p>
          <a:p>
            <a:endParaRPr lang="en-US" sz="1400" dirty="0" smtClean="0"/>
          </a:p>
        </p:txBody>
      </p:sp>
      <p:pic>
        <p:nvPicPr>
          <p:cNvPr id="16"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762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67200" y="852056"/>
            <a:ext cx="2514599" cy="67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6190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2"/>
          <p:cNvSpPr>
            <a:spLocks noGrp="1"/>
          </p:cNvSpPr>
          <p:nvPr>
            <p:ph idx="1"/>
          </p:nvPr>
        </p:nvSpPr>
        <p:spPr>
          <a:xfrm>
            <a:off x="152400" y="228600"/>
            <a:ext cx="8763000" cy="5897563"/>
          </a:xfrm>
        </p:spPr>
        <p:txBody>
          <a:bodyPr/>
          <a:lstStyle/>
          <a:p>
            <a:r>
              <a:rPr lang="en-US" smtClean="0">
                <a:solidFill>
                  <a:srgbClr val="FFCC99"/>
                </a:solidFill>
              </a:rPr>
              <a:t>Individual units within the curriculum</a:t>
            </a:r>
            <a:endParaRPr lang="en-US" smtClean="0">
              <a:solidFill>
                <a:srgbClr val="9999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96869614"/>
              </p:ext>
            </p:extLst>
          </p:nvPr>
        </p:nvGraphicFramePr>
        <p:xfrm>
          <a:off x="228600" y="914400"/>
          <a:ext cx="8763000" cy="4854575"/>
        </p:xfrm>
        <a:graphic>
          <a:graphicData uri="http://schemas.openxmlformats.org/drawingml/2006/table">
            <a:tbl>
              <a:tblPr firstRow="1" bandRow="1">
                <a:tableStyleId>{5C22544A-7EE6-4342-B048-85BDC9FD1C3A}</a:tableStyleId>
              </a:tblPr>
              <a:tblGrid>
                <a:gridCol w="3886200"/>
                <a:gridCol w="4876800"/>
              </a:tblGrid>
              <a:tr h="632396">
                <a:tc>
                  <a:txBody>
                    <a:bodyPr/>
                    <a:lstStyle/>
                    <a:p>
                      <a:r>
                        <a:rPr lang="en-US" sz="1800" dirty="0" smtClean="0"/>
                        <a:t>Earth Science Units</a:t>
                      </a:r>
                      <a:endParaRPr lang="en-US" sz="1800" dirty="0"/>
                    </a:p>
                  </a:txBody>
                  <a:tcPr marT="45706" marB="45706"/>
                </a:tc>
                <a:tc>
                  <a:txBody>
                    <a:bodyPr/>
                    <a:lstStyle/>
                    <a:p>
                      <a:r>
                        <a:rPr lang="en-US" sz="1800" dirty="0" smtClean="0"/>
                        <a:t>Purchase</a:t>
                      </a:r>
                      <a:r>
                        <a:rPr lang="en-US" sz="1800" baseline="0" dirty="0" smtClean="0"/>
                        <a:t> Individual Unit Link on </a:t>
                      </a:r>
                      <a:r>
                        <a:rPr lang="en-US" sz="1800" baseline="0" dirty="0" err="1" smtClean="0"/>
                        <a:t>TpT</a:t>
                      </a:r>
                      <a:endParaRPr lang="en-US" sz="1800" dirty="0"/>
                    </a:p>
                  </a:txBody>
                  <a:tcPr marT="45706" marB="45706"/>
                </a:tc>
              </a:tr>
              <a:tr h="731513">
                <a:tc>
                  <a:txBody>
                    <a:bodyPr/>
                    <a:lstStyle/>
                    <a:p>
                      <a:r>
                        <a:rPr lang="en-US" sz="1800" dirty="0" smtClean="0"/>
                        <a:t>Geology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2"/>
                        </a:rPr>
                        <a:t>Geology Unit on </a:t>
                      </a:r>
                      <a:r>
                        <a:rPr lang="en-US" sz="1400" dirty="0" err="1" smtClean="0">
                          <a:hlinkClick r:id="rId2"/>
                        </a:rPr>
                        <a:t>TpT</a:t>
                      </a:r>
                      <a:endParaRPr lang="en-US" sz="1400" dirty="0" smtClean="0"/>
                    </a:p>
                  </a:txBody>
                  <a:tcPr marT="45706" marB="45706"/>
                </a:tc>
              </a:tr>
              <a:tr h="675880">
                <a:tc>
                  <a:txBody>
                    <a:bodyPr/>
                    <a:lstStyle/>
                    <a:p>
                      <a:r>
                        <a:rPr lang="en-US" sz="1800" dirty="0" smtClean="0"/>
                        <a:t>Astronomy Topics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3"/>
                        </a:rPr>
                        <a:t>Astronomy Unit on </a:t>
                      </a:r>
                      <a:r>
                        <a:rPr lang="en-US" sz="1400" dirty="0" err="1" smtClean="0">
                          <a:hlinkClick r:id="rId3"/>
                        </a:rPr>
                        <a:t>TpT</a:t>
                      </a:r>
                      <a:endParaRPr lang="en-US" sz="1400" dirty="0" smtClean="0"/>
                    </a:p>
                  </a:txBody>
                  <a:tcPr marT="45706" marB="45706"/>
                </a:tc>
              </a:tr>
              <a:tr h="731513">
                <a:tc>
                  <a:txBody>
                    <a:bodyPr/>
                    <a:lstStyle/>
                    <a:p>
                      <a:r>
                        <a:rPr lang="en-US" sz="1800" dirty="0" smtClean="0"/>
                        <a:t>Weather and Climate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Weather and Climate Unit on </a:t>
                      </a:r>
                      <a:r>
                        <a:rPr lang="en-US" sz="1400" dirty="0" err="1" smtClean="0">
                          <a:hlinkClick r:id="rId4"/>
                        </a:rPr>
                        <a:t>TpT</a:t>
                      </a:r>
                      <a:endParaRPr lang="en-US" sz="1400" dirty="0" smtClean="0"/>
                    </a:p>
                  </a:txBody>
                  <a:tcPr marT="45706" marB="45706"/>
                </a:tc>
              </a:tr>
              <a:tr h="731513">
                <a:tc>
                  <a:txBody>
                    <a:bodyPr/>
                    <a:lstStyle/>
                    <a:p>
                      <a:r>
                        <a:rPr lang="en-US" sz="1800" dirty="0" smtClean="0"/>
                        <a:t>Soil Science,</a:t>
                      </a:r>
                      <a:r>
                        <a:rPr lang="en-US" sz="1800" baseline="0" dirty="0" smtClean="0"/>
                        <a:t> Weathering, More</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5"/>
                        </a:rPr>
                        <a:t>Weathering, Soil Science, Ice-Ages, Glaciers Unit on </a:t>
                      </a:r>
                      <a:r>
                        <a:rPr lang="en-US" sz="1400" dirty="0" err="1" smtClean="0">
                          <a:hlinkClick r:id="rId5"/>
                        </a:rPr>
                        <a:t>TpT</a:t>
                      </a:r>
                      <a:endParaRPr lang="en-US" sz="1400" dirty="0" smtClean="0"/>
                    </a:p>
                  </a:txBody>
                  <a:tcPr marT="45706" marB="45706"/>
                </a:tc>
              </a:tr>
              <a:tr h="675880">
                <a:tc>
                  <a:txBody>
                    <a:bodyPr/>
                    <a:lstStyle/>
                    <a:p>
                      <a:r>
                        <a:rPr lang="en-US" sz="1800" dirty="0" smtClean="0"/>
                        <a:t>Water</a:t>
                      </a:r>
                      <a:r>
                        <a:rPr lang="en-US" sz="1800" baseline="0" dirty="0" smtClean="0"/>
                        <a:t>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6"/>
                        </a:rPr>
                        <a:t>Water Unit on </a:t>
                      </a:r>
                      <a:r>
                        <a:rPr lang="en-US" sz="1200" dirty="0" err="1" smtClean="0">
                          <a:hlinkClick r:id="rId6"/>
                        </a:rPr>
                        <a:t>TpT</a:t>
                      </a:r>
                      <a:endParaRPr lang="en-US" sz="1200" dirty="0" smtClean="0"/>
                    </a:p>
                  </a:txBody>
                  <a:tcPr marT="45706" marB="45706"/>
                </a:tc>
              </a:tr>
              <a:tr h="675880">
                <a:tc>
                  <a:txBody>
                    <a:bodyPr/>
                    <a:lstStyle/>
                    <a:p>
                      <a:r>
                        <a:rPr lang="en-US" sz="1800" dirty="0" smtClean="0"/>
                        <a:t>Rivers Unit</a:t>
                      </a:r>
                      <a:endParaRPr lang="en-US" sz="1800" dirty="0"/>
                    </a:p>
                  </a:txBody>
                  <a:tcPr marT="45706" marB="457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7"/>
                        </a:rPr>
                        <a:t>Rivers, Lakes, and Water Quality Unit on </a:t>
                      </a:r>
                      <a:r>
                        <a:rPr lang="en-US" sz="1200" dirty="0" err="1" smtClean="0">
                          <a:hlinkClick r:id="rId7"/>
                        </a:rPr>
                        <a:t>TpT</a:t>
                      </a:r>
                      <a:endParaRPr lang="en-US" sz="1200" dirty="0" smtClean="0"/>
                    </a:p>
                  </a:txBody>
                  <a:tcPr marT="45706" marB="45706"/>
                </a:tc>
              </a:tr>
            </a:tbl>
          </a:graphicData>
        </a:graphic>
      </p:graphicFrame>
      <p:sp>
        <p:nvSpPr>
          <p:cNvPr id="312349" name="TextBox 1"/>
          <p:cNvSpPr txBox="1">
            <a:spLocks noChangeArrowheads="1"/>
          </p:cNvSpPr>
          <p:nvPr/>
        </p:nvSpPr>
        <p:spPr bwMode="auto">
          <a:xfrm>
            <a:off x="228600" y="5867400"/>
            <a:ext cx="876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sz="1800" dirty="0" smtClean="0"/>
              <a:t>  </a:t>
            </a:r>
            <a:r>
              <a:rPr lang="en-US" sz="1800" dirty="0"/>
              <a:t>	= Easier 		          = More Difficult                             = Most Difficult</a:t>
            </a:r>
          </a:p>
        </p:txBody>
      </p:sp>
      <p:sp>
        <p:nvSpPr>
          <p:cNvPr id="312350" name="TextBox 2"/>
          <p:cNvSpPr txBox="1">
            <a:spLocks noChangeArrowheads="1"/>
          </p:cNvSpPr>
          <p:nvPr/>
        </p:nvSpPr>
        <p:spPr bwMode="auto">
          <a:xfrm>
            <a:off x="228600" y="6248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sz="1800" dirty="0"/>
              <a:t>       (5</a:t>
            </a:r>
            <a:r>
              <a:rPr lang="en-US" sz="1800" baseline="30000" dirty="0"/>
              <a:t>th</a:t>
            </a:r>
            <a:r>
              <a:rPr lang="en-US" sz="1800" dirty="0"/>
              <a:t> – 7</a:t>
            </a:r>
            <a:r>
              <a:rPr lang="en-US" sz="1800" baseline="30000" dirty="0"/>
              <a:t>th</a:t>
            </a:r>
            <a:r>
              <a:rPr lang="en-US" sz="1800" dirty="0"/>
              <a:t> grade) 	     (6</a:t>
            </a:r>
            <a:r>
              <a:rPr lang="en-US" sz="1800" baseline="30000" dirty="0"/>
              <a:t>th</a:t>
            </a:r>
            <a:r>
              <a:rPr lang="en-US" sz="1800" dirty="0"/>
              <a:t> – 8</a:t>
            </a:r>
            <a:r>
              <a:rPr lang="en-US" sz="1800" baseline="30000" dirty="0"/>
              <a:t>th</a:t>
            </a:r>
            <a:r>
              <a:rPr lang="en-US" sz="1800" dirty="0"/>
              <a:t> grade)                               (8</a:t>
            </a:r>
            <a:r>
              <a:rPr lang="en-US" sz="1800" baseline="30000" dirty="0"/>
              <a:t>th</a:t>
            </a:r>
            <a:r>
              <a:rPr lang="en-US" sz="1800" dirty="0"/>
              <a:t> – 10</a:t>
            </a:r>
            <a:r>
              <a:rPr lang="en-US" sz="1800" baseline="30000" dirty="0"/>
              <a:t>th</a:t>
            </a:r>
            <a:r>
              <a:rPr lang="en-US" sz="1800" dirty="0"/>
              <a:t> grade)</a:t>
            </a:r>
          </a:p>
        </p:txBody>
      </p:sp>
      <p:sp>
        <p:nvSpPr>
          <p:cNvPr id="4" name="Oval 3"/>
          <p:cNvSpPr/>
          <p:nvPr/>
        </p:nvSpPr>
        <p:spPr>
          <a:xfrm>
            <a:off x="762000" y="5867400"/>
            <a:ext cx="304800" cy="304800"/>
          </a:xfrm>
          <a:prstGeom prst="ellipse">
            <a:avLst/>
          </a:prstGeom>
          <a:solidFill>
            <a:schemeClr val="accent2"/>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124200" y="5867400"/>
            <a:ext cx="457200" cy="3810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68725" y="16764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768725" y="45640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784600" y="5160963"/>
            <a:ext cx="288925" cy="3079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768725" y="2362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768725" y="30480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iamond 9"/>
          <p:cNvSpPr/>
          <p:nvPr/>
        </p:nvSpPr>
        <p:spPr>
          <a:xfrm>
            <a:off x="6611938" y="5829300"/>
            <a:ext cx="381000" cy="4572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775075" y="372586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784600" y="372586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6922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0531762"/>
              </p:ext>
            </p:extLst>
          </p:nvPr>
        </p:nvGraphicFramePr>
        <p:xfrm>
          <a:off x="152400" y="152400"/>
          <a:ext cx="8763000" cy="18542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on </a:t>
                      </a:r>
                      <a:r>
                        <a:rPr lang="en-US" sz="1000" dirty="0" err="1" smtClean="0">
                          <a:hlinkClick r:id="rId2"/>
                        </a:rPr>
                        <a:t>TpT</a:t>
                      </a: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Newton's Laws of Motion, Forces in Motion and Simple Machines Unit</a:t>
                      </a: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a:t>
                      </a: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on </a:t>
                      </a:r>
                      <a:r>
                        <a:rPr lang="en-US" sz="1000" dirty="0" err="1" smtClean="0">
                          <a:hlinkClick r:id="rId5"/>
                        </a:rPr>
                        <a:t>TpT</a:t>
                      </a:r>
                      <a:endParaRPr lang="en-US" sz="1000" dirty="0" smtClean="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69470418"/>
              </p:ext>
            </p:extLst>
          </p:nvPr>
        </p:nvGraphicFramePr>
        <p:xfrm>
          <a:off x="152400" y="2286000"/>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t>Life Science Units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Purchase</a:t>
                      </a:r>
                      <a:r>
                        <a:rPr lang="en-US" sz="1800" baseline="0" dirty="0" smtClean="0"/>
                        <a:t> Individual Unit Link on </a:t>
                      </a:r>
                      <a:r>
                        <a:rPr lang="en-US" sz="1800" baseline="0" dirty="0" err="1" smtClean="0"/>
                        <a:t>TpT</a:t>
                      </a:r>
                      <a:endParaRPr lang="en-US" sz="1800" dirty="0" smtClean="0"/>
                    </a:p>
                  </a:txBody>
                  <a:tcPr marT="45712" marB="45712"/>
                </a:tc>
              </a:tr>
              <a:tr h="396224">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Anatomy, Human Body and Health Unit on </a:t>
                      </a:r>
                      <a:r>
                        <a:rPr lang="en-US" sz="1000" dirty="0" err="1" smtClean="0">
                          <a:hlinkClick r:id="rId6"/>
                        </a:rPr>
                        <a:t>TpT</a:t>
                      </a: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DNA and Genetics Unit on </a:t>
                      </a:r>
                      <a:r>
                        <a:rPr lang="en-US" sz="1000" dirty="0" err="1" smtClean="0">
                          <a:hlinkClick r:id="rId7"/>
                        </a:rPr>
                        <a:t>TpT</a:t>
                      </a: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Cell Biology Unit on </a:t>
                      </a:r>
                      <a:r>
                        <a:rPr lang="en-US" sz="1000" dirty="0" err="1" smtClean="0">
                          <a:hlinkClick r:id="rId8"/>
                        </a:rPr>
                        <a:t>TpT</a:t>
                      </a: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800" dirty="0" smtClean="0">
                          <a:hlinkClick r:id="rId9"/>
                        </a:rPr>
                        <a:t>Virus, Bacteria, Parasites, Diseases Unit</a:t>
                      </a:r>
                      <a:endParaRPr lang="en-US" sz="8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Taxonomy and Classification Unit</a:t>
                      </a: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Evolution and Natural Selection Unit on </a:t>
                      </a:r>
                      <a:r>
                        <a:rPr lang="en-US" sz="1000" dirty="0" err="1" smtClean="0">
                          <a:hlinkClick r:id="rId11"/>
                        </a:rPr>
                        <a:t>TpT</a:t>
                      </a:r>
                      <a:endParaRPr lang="en-US" sz="1000" dirty="0" smtClean="0"/>
                    </a:p>
                  </a:txBody>
                  <a:tcPr marT="45712" marB="45712"/>
                </a:tc>
              </a:tr>
              <a:tr h="396224">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Botany Unit</a:t>
                      </a: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Ecology Feeding Levels Unit on </a:t>
                      </a:r>
                      <a:r>
                        <a:rPr lang="en-US" sz="1000" dirty="0" err="1" smtClean="0">
                          <a:hlinkClick r:id="rId13"/>
                        </a:rPr>
                        <a:t>TpT</a:t>
                      </a: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Ecology Interactions Unit on </a:t>
                      </a:r>
                      <a:r>
                        <a:rPr lang="en-US" sz="1000" dirty="0" err="1" smtClean="0">
                          <a:hlinkClick r:id="rId14"/>
                        </a:rPr>
                        <a:t>TpT</a:t>
                      </a:r>
                      <a:endParaRPr lang="en-US" sz="1000" dirty="0" smtClean="0"/>
                    </a:p>
                  </a:txBody>
                  <a:tcPr marT="45712" marB="45712"/>
                </a:tc>
              </a:tr>
              <a:tr h="411392">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Ecology Abiotic Factors Unit on </a:t>
                      </a:r>
                      <a:r>
                        <a:rPr lang="en-US" sz="1000" dirty="0" err="1" smtClean="0">
                          <a:hlinkClick r:id="rId15"/>
                        </a:rPr>
                        <a:t>TpT</a:t>
                      </a:r>
                      <a:endParaRPr lang="en-US" sz="1000" dirty="0" smtClean="0"/>
                    </a:p>
                  </a:txBody>
                  <a:tcPr marT="45712" marB="45712"/>
                </a:tc>
              </a:tr>
            </a:tbl>
          </a:graphicData>
        </a:graphic>
      </p:graphicFrame>
      <p:sp>
        <p:nvSpPr>
          <p:cNvPr id="6" name="Oval 5"/>
          <p:cNvSpPr/>
          <p:nvPr/>
        </p:nvSpPr>
        <p:spPr>
          <a:xfrm>
            <a:off x="3803650" y="6248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03650" y="5867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03650" y="5486400"/>
            <a:ext cx="304800" cy="3048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79838" y="609600"/>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75075" y="2743200"/>
            <a:ext cx="290513"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03650" y="9779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13493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19525" y="1692275"/>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779838" y="4248150"/>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iamond 19"/>
          <p:cNvSpPr/>
          <p:nvPr/>
        </p:nvSpPr>
        <p:spPr>
          <a:xfrm>
            <a:off x="3786188" y="2743200"/>
            <a:ext cx="257175" cy="3048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3786188" y="4684713"/>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806825" y="3059113"/>
            <a:ext cx="258763"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iamond 22"/>
          <p:cNvSpPr/>
          <p:nvPr/>
        </p:nvSpPr>
        <p:spPr>
          <a:xfrm>
            <a:off x="3786188" y="3505200"/>
            <a:ext cx="257175"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iamond 23"/>
          <p:cNvSpPr/>
          <p:nvPr/>
        </p:nvSpPr>
        <p:spPr>
          <a:xfrm>
            <a:off x="3795713" y="3881438"/>
            <a:ext cx="258762" cy="342900"/>
          </a:xfrm>
          <a:prstGeom prst="diamond">
            <a:avLst/>
          </a:prstGeom>
          <a:solidFill>
            <a:schemeClr val="bg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805238" y="5103813"/>
            <a:ext cx="290512"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803650" y="510381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Oval 27"/>
          <p:cNvSpPr/>
          <p:nvPr/>
        </p:nvSpPr>
        <p:spPr>
          <a:xfrm>
            <a:off x="3790011" y="4692651"/>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585487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800" dirty="0" smtClean="0">
                <a:hlinkClick r:id="rId2"/>
              </a:rPr>
              <a:t>Curriculum </a:t>
            </a:r>
            <a:r>
              <a:rPr lang="en-US" sz="2800" dirty="0">
                <a:hlinkClick r:id="rId2"/>
              </a:rPr>
              <a:t>Tour Link</a:t>
            </a:r>
            <a:endParaRPr lang="en-US" sz="2800" dirty="0">
              <a:solidFill>
                <a:srgbClr val="FFCCFF"/>
              </a:solidFill>
            </a:endParaRPr>
          </a:p>
          <a:p>
            <a:pPr eaLnBrk="1" hangingPunct="1">
              <a:defRPr/>
            </a:pPr>
            <a:r>
              <a:rPr lang="en-US" sz="2800" dirty="0" smtClean="0">
                <a:solidFill>
                  <a:srgbClr val="FFCCFF"/>
                </a:solidFill>
              </a:rPr>
              <a:t>Thank you for your time and interest.  The curriculum link above will allow to see previews of the curriculum, bundled homework packages, review games, unit notes, the welcome guide, and much more. Thank you for your interest and feel free to contact me with any questions you may have.  Best wishes.  </a:t>
            </a:r>
          </a:p>
          <a:p>
            <a:pPr eaLnBrk="1" hangingPunct="1">
              <a:defRPr/>
            </a:pPr>
            <a:endParaRPr lang="en-US" sz="2800" dirty="0" smtClean="0"/>
          </a:p>
          <a:p>
            <a:pPr marL="0" indent="0" eaLnBrk="1" hangingPunct="1">
              <a:buFontTx/>
              <a:buNone/>
              <a:defRPr/>
            </a:pPr>
            <a:endParaRPr lang="en-US" sz="2800" dirty="0" smtClean="0">
              <a:solidFill>
                <a:srgbClr val="CC99FF"/>
              </a:solidFill>
            </a:endParaRPr>
          </a:p>
          <a:p>
            <a:pPr eaLnBrk="1" hangingPunct="1">
              <a:defRPr/>
            </a:pPr>
            <a:r>
              <a:rPr lang="en-US" sz="2800" dirty="0" smtClean="0">
                <a:solidFill>
                  <a:srgbClr val="CC99FF"/>
                </a:solidFill>
              </a:rPr>
              <a:t>Sincerely,</a:t>
            </a:r>
          </a:p>
          <a:p>
            <a:pPr eaLnBrk="1" hangingPunct="1">
              <a:defRPr/>
            </a:pPr>
            <a:r>
              <a:rPr lang="en-US" sz="2800" dirty="0" smtClean="0">
                <a:solidFill>
                  <a:srgbClr val="CC99FF"/>
                </a:solidFill>
              </a:rPr>
              <a:t>Ryan Murphy </a:t>
            </a:r>
            <a:r>
              <a:rPr lang="en-US" sz="2800" dirty="0" err="1" smtClean="0">
                <a:solidFill>
                  <a:srgbClr val="CC99FF"/>
                </a:solidFill>
              </a:rPr>
              <a:t>M.Ed</a:t>
            </a:r>
            <a:endParaRPr lang="en-US" sz="2800" dirty="0" smtClean="0">
              <a:solidFill>
                <a:srgbClr val="CC99FF"/>
              </a:solidFill>
            </a:endParaRPr>
          </a:p>
          <a:p>
            <a:pPr eaLnBrk="1" hangingPunct="1">
              <a:defRPr/>
            </a:pPr>
            <a:r>
              <a:rPr lang="en-US" sz="2800" dirty="0" smtClean="0">
                <a:hlinkClick r:id="rId3"/>
              </a:rPr>
              <a:t>ryemurf@gmail.com</a:t>
            </a:r>
            <a:endParaRPr lang="en-US" sz="2800" dirty="0" smtClean="0"/>
          </a:p>
          <a:p>
            <a:pPr lvl="1" eaLnBrk="1" hangingPunct="1">
              <a:defRPr/>
            </a:pPr>
            <a:endParaRPr lang="en-US" sz="2400" dirty="0" smtClean="0"/>
          </a:p>
          <a:p>
            <a:pPr lvl="2" eaLnBrk="1" hangingPunct="1">
              <a:buFontTx/>
              <a:buNone/>
              <a:defRPr/>
            </a:pPr>
            <a:endParaRPr lang="en-US" sz="2000" dirty="0" smtClean="0"/>
          </a:p>
        </p:txBody>
      </p:sp>
      <p:pic>
        <p:nvPicPr>
          <p:cNvPr id="1026" name="Picture 2"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505200"/>
            <a:ext cx="4552951" cy="31575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811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type="body" idx="1"/>
          </p:nvPr>
        </p:nvSpPr>
        <p:spPr>
          <a:xfrm>
            <a:off x="228600" y="5943600"/>
            <a:ext cx="8686800" cy="639763"/>
          </a:xfrm>
        </p:spPr>
        <p:txBody>
          <a:bodyPr>
            <a:prstTxWarp prst="textDeflateTop">
              <a:avLst/>
            </a:prstTxWarp>
          </a:bodyPr>
          <a:lstStyle/>
          <a:p>
            <a:pPr marL="0" indent="0" algn="ctr" eaLnBrk="1" hangingPunct="1">
              <a:buNone/>
            </a:pPr>
            <a:r>
              <a:rPr lang="en-US" sz="2800" dirty="0">
                <a:hlinkClick r:id="rId2"/>
              </a:rPr>
              <a:t>Entire Science Curriculum Link</a:t>
            </a:r>
            <a:endParaRPr lang="en-US" sz="2800" dirty="0" smtClean="0"/>
          </a:p>
        </p:txBody>
      </p:sp>
      <p:pic>
        <p:nvPicPr>
          <p:cNvPr id="315395" name="Picture 3" descr="C:\Users\Ryan\Desktop\Science from Mu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9875"/>
            <a:ext cx="8153400" cy="5749925"/>
          </a:xfrm>
          <a:prstGeom prst="ellipse">
            <a:avLst/>
          </a:prstGeom>
          <a:ln w="63500" cap="rnd">
            <a:solidFill>
              <a:srgbClr val="333333"/>
            </a:solidFill>
          </a:ln>
          <a:effectLst>
            <a:glow rad="355600">
              <a:srgbClr val="CC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15396" name="Rectangl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590800"/>
            <a:ext cx="548005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21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9732382"/>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t>GET</a:t>
                      </a:r>
                      <a:r>
                        <a:rPr lang="en-US" baseline="0" dirty="0" smtClean="0"/>
                        <a:t> AWAY</a:t>
                      </a:r>
                      <a:endParaRPr lang="en-US" dirty="0"/>
                    </a:p>
                  </a:txBody>
                  <a:tcPr>
                    <a:noFill/>
                  </a:tcPr>
                </a:tc>
                <a:tc>
                  <a:txBody>
                    <a:bodyPr/>
                    <a:lstStyle/>
                    <a:p>
                      <a:pPr algn="ctr"/>
                      <a:r>
                        <a:rPr lang="en-US" dirty="0" smtClean="0"/>
                        <a:t>BY</a:t>
                      </a:r>
                      <a:r>
                        <a:rPr lang="en-US" baseline="0" dirty="0" smtClean="0"/>
                        <a:t> MY SIDE</a:t>
                      </a:r>
                      <a:endParaRPr lang="en-US" dirty="0"/>
                    </a:p>
                  </a:txBody>
                  <a:tcPr>
                    <a:noFill/>
                  </a:tcPr>
                </a:tc>
                <a:tc>
                  <a:txBody>
                    <a:bodyPr/>
                    <a:lstStyle/>
                    <a:p>
                      <a:pPr algn="ctr"/>
                      <a:r>
                        <a:rPr lang="en-US" dirty="0" smtClean="0"/>
                        <a:t>STRANGE PETS</a:t>
                      </a:r>
                    </a:p>
                  </a:txBody>
                  <a:tcPr>
                    <a:noFill/>
                  </a:tcPr>
                </a:tc>
                <a:tc>
                  <a:txBody>
                    <a:bodyPr/>
                    <a:lstStyle/>
                    <a:p>
                      <a:pPr algn="ctr"/>
                      <a:r>
                        <a:rPr lang="en-US" baseline="0" dirty="0" smtClean="0"/>
                        <a:t>NOT FROM HERE</a:t>
                      </a:r>
                      <a:br>
                        <a:rPr lang="en-US" baseline="0" dirty="0" smtClean="0"/>
                      </a:br>
                      <a:endParaRPr lang="en-US" dirty="0"/>
                    </a:p>
                  </a:txBody>
                  <a:tcPr>
                    <a:noFill/>
                  </a:tcPr>
                </a:tc>
                <a:tc>
                  <a:txBody>
                    <a:bodyPr/>
                    <a:lstStyle/>
                    <a:p>
                      <a:pPr algn="ctr"/>
                      <a:r>
                        <a:rPr lang="en-US" dirty="0" smtClean="0"/>
                        <a:t>-Bonus-</a:t>
                      </a:r>
                    </a:p>
                    <a:p>
                      <a:pPr algn="ctr"/>
                      <a:r>
                        <a:rPr lang="en-US" dirty="0" smtClean="0"/>
                        <a:t>FOREIGN</a:t>
                      </a:r>
                      <a:r>
                        <a:rPr lang="en-US" baseline="0" dirty="0" smtClean="0"/>
                        <a:t> FILMS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no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no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no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no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no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1154391" y="237456"/>
            <a:ext cx="4434227"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03007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536424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19729">
                <a:tc>
                  <a:txBody>
                    <a:bodyPr/>
                    <a:lstStyle/>
                    <a:p>
                      <a:pPr algn="ctr"/>
                      <a:r>
                        <a:rPr lang="en-US" dirty="0" smtClean="0">
                          <a:solidFill>
                            <a:srgbClr val="FF0000"/>
                          </a:solidFill>
                        </a:rPr>
                        <a:t>GET</a:t>
                      </a:r>
                      <a:r>
                        <a:rPr lang="en-US" baseline="0" dirty="0" smtClean="0">
                          <a:solidFill>
                            <a:srgbClr val="FF0000"/>
                          </a:solidFill>
                        </a:rPr>
                        <a:t> AWAY</a:t>
                      </a:r>
                      <a:endParaRPr lang="en-US" dirty="0">
                        <a:solidFill>
                          <a:srgbClr val="FF0000"/>
                        </a:solidFill>
                      </a:endParaRPr>
                    </a:p>
                  </a:txBody>
                  <a:tcPr>
                    <a:noFill/>
                  </a:tcPr>
                </a:tc>
                <a:tc>
                  <a:txBody>
                    <a:bodyPr/>
                    <a:lstStyle/>
                    <a:p>
                      <a:pPr algn="ctr"/>
                      <a:r>
                        <a:rPr lang="en-US" dirty="0" smtClean="0"/>
                        <a:t>BY</a:t>
                      </a:r>
                      <a:r>
                        <a:rPr lang="en-US" baseline="0" dirty="0" smtClean="0"/>
                        <a:t> MY SIDE</a:t>
                      </a:r>
                      <a:endParaRPr lang="en-US" dirty="0"/>
                    </a:p>
                  </a:txBody>
                  <a:tcPr>
                    <a:noFill/>
                  </a:tcPr>
                </a:tc>
                <a:tc>
                  <a:txBody>
                    <a:bodyPr/>
                    <a:lstStyle/>
                    <a:p>
                      <a:pPr algn="ctr"/>
                      <a:r>
                        <a:rPr lang="en-US" dirty="0" smtClean="0"/>
                        <a:t>STRANGE PETS</a:t>
                      </a:r>
                    </a:p>
                  </a:txBody>
                  <a:tcPr>
                    <a:noFill/>
                  </a:tcPr>
                </a:tc>
                <a:tc>
                  <a:txBody>
                    <a:bodyPr/>
                    <a:lstStyle/>
                    <a:p>
                      <a:pPr algn="ctr"/>
                      <a:r>
                        <a:rPr lang="en-US" baseline="0" dirty="0" smtClean="0"/>
                        <a:t>NOT FROM HERE</a:t>
                      </a:r>
                      <a:br>
                        <a:rPr lang="en-US" baseline="0" dirty="0" smtClean="0"/>
                      </a:br>
                      <a:endParaRPr lang="en-US" dirty="0"/>
                    </a:p>
                  </a:txBody>
                  <a:tcPr>
                    <a:noFill/>
                  </a:tcPr>
                </a:tc>
                <a:tc>
                  <a:txBody>
                    <a:bodyPr/>
                    <a:lstStyle/>
                    <a:p>
                      <a:pPr algn="ctr"/>
                      <a:r>
                        <a:rPr lang="en-US" dirty="0" smtClean="0"/>
                        <a:t>-Bonus-</a:t>
                      </a:r>
                    </a:p>
                    <a:p>
                      <a:pPr algn="ctr"/>
                      <a:r>
                        <a:rPr lang="en-US" dirty="0" smtClean="0"/>
                        <a:t>FOREIGN</a:t>
                      </a:r>
                      <a:r>
                        <a:rPr lang="en-US" baseline="0" dirty="0" smtClean="0"/>
                        <a:t> FILMS</a:t>
                      </a:r>
                      <a:endParaRPr lang="en-US" dirty="0" smtClean="0"/>
                    </a:p>
                  </a:txBody>
                  <a:tcPr>
                    <a:noFill/>
                  </a:tcPr>
                </a:tc>
              </a:tr>
              <a:tr h="953135">
                <a:tc>
                  <a:txBody>
                    <a:bodyPr/>
                    <a:lstStyle/>
                    <a:p>
                      <a:pPr algn="ctr"/>
                      <a:r>
                        <a:rPr lang="en-US" sz="4400" dirty="0" smtClean="0">
                          <a:solidFill>
                            <a:schemeClr val="tx1"/>
                          </a:solidFill>
                        </a:rPr>
                        <a:t>1</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6</a:t>
                      </a:r>
                      <a:endParaRPr lang="en-US" sz="4400" dirty="0">
                        <a:solidFill>
                          <a:schemeClr val="tx1"/>
                        </a:solidFill>
                      </a:endParaRPr>
                    </a:p>
                  </a:txBody>
                  <a:tcPr>
                    <a:noFill/>
                  </a:tcPr>
                </a:tc>
                <a:tc>
                  <a:txBody>
                    <a:bodyPr/>
                    <a:lstStyle/>
                    <a:p>
                      <a:pPr algn="ctr"/>
                      <a:r>
                        <a:rPr lang="en-US" sz="4400" dirty="0" smtClean="0">
                          <a:solidFill>
                            <a:schemeClr val="tx1"/>
                          </a:solidFill>
                        </a:rPr>
                        <a:t>11</a:t>
                      </a:r>
                      <a:endParaRPr lang="en-US" sz="4400" dirty="0">
                        <a:solidFill>
                          <a:schemeClr val="tx1"/>
                        </a:solidFill>
                      </a:endParaRPr>
                    </a:p>
                  </a:txBody>
                  <a:tcPr>
                    <a:noFill/>
                  </a:tcPr>
                </a:tc>
                <a:tc>
                  <a:txBody>
                    <a:bodyPr/>
                    <a:lstStyle/>
                    <a:p>
                      <a:pPr algn="ctr"/>
                      <a:r>
                        <a:rPr lang="en-US" sz="4400" dirty="0" smtClean="0">
                          <a:solidFill>
                            <a:schemeClr val="tx1"/>
                          </a:solidFill>
                        </a:rPr>
                        <a:t>16</a:t>
                      </a:r>
                      <a:endParaRPr lang="en-US" sz="4400" dirty="0">
                        <a:solidFill>
                          <a:schemeClr val="tx1"/>
                        </a:solidFill>
                      </a:endParaRPr>
                    </a:p>
                  </a:txBody>
                  <a:tcPr>
                    <a:noFill/>
                  </a:tcPr>
                </a:tc>
                <a:tc>
                  <a:txBody>
                    <a:bodyPr/>
                    <a:lstStyle/>
                    <a:p>
                      <a:pPr algn="ctr"/>
                      <a:r>
                        <a:rPr lang="en-US" sz="4400" dirty="0" smtClean="0">
                          <a:solidFill>
                            <a:schemeClr val="tx1"/>
                          </a:solidFill>
                        </a:rPr>
                        <a:t>*21</a:t>
                      </a:r>
                      <a:endParaRPr lang="en-US" sz="4400" dirty="0">
                        <a:solidFill>
                          <a:schemeClr val="tx1"/>
                        </a:solidFill>
                      </a:endParaRPr>
                    </a:p>
                  </a:txBody>
                  <a:tcPr>
                    <a:noFill/>
                  </a:tcPr>
                </a:tc>
              </a:tr>
              <a:tr h="953135">
                <a:tc>
                  <a:txBody>
                    <a:bodyPr/>
                    <a:lstStyle/>
                    <a:p>
                      <a:pPr algn="ctr"/>
                      <a:r>
                        <a:rPr lang="en-US" sz="4400" dirty="0" smtClean="0">
                          <a:solidFill>
                            <a:schemeClr val="tx1"/>
                          </a:solidFill>
                        </a:rPr>
                        <a:t>2</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7</a:t>
                      </a:r>
                      <a:endParaRPr lang="en-US" sz="4400" dirty="0">
                        <a:solidFill>
                          <a:schemeClr val="tx1"/>
                        </a:solidFill>
                      </a:endParaRPr>
                    </a:p>
                  </a:txBody>
                  <a:tcPr>
                    <a:noFill/>
                  </a:tcPr>
                </a:tc>
                <a:tc>
                  <a:txBody>
                    <a:bodyPr/>
                    <a:lstStyle/>
                    <a:p>
                      <a:pPr algn="ctr"/>
                      <a:r>
                        <a:rPr lang="en-US" sz="4400" dirty="0" smtClean="0">
                          <a:solidFill>
                            <a:schemeClr val="tx1"/>
                          </a:solidFill>
                        </a:rPr>
                        <a:t>12</a:t>
                      </a:r>
                      <a:endParaRPr lang="en-US" sz="4400" dirty="0">
                        <a:solidFill>
                          <a:schemeClr val="tx1"/>
                        </a:solidFill>
                      </a:endParaRPr>
                    </a:p>
                  </a:txBody>
                  <a:tcPr>
                    <a:noFill/>
                  </a:tcPr>
                </a:tc>
                <a:tc>
                  <a:txBody>
                    <a:bodyPr/>
                    <a:lstStyle/>
                    <a:p>
                      <a:pPr algn="ctr"/>
                      <a:r>
                        <a:rPr lang="en-US" sz="4400" dirty="0" smtClean="0">
                          <a:solidFill>
                            <a:schemeClr val="tx1"/>
                          </a:solidFill>
                        </a:rPr>
                        <a:t>17</a:t>
                      </a:r>
                      <a:endParaRPr lang="en-US" sz="4400" dirty="0">
                        <a:solidFill>
                          <a:schemeClr val="tx1"/>
                        </a:solidFill>
                      </a:endParaRPr>
                    </a:p>
                  </a:txBody>
                  <a:tcPr>
                    <a:noFill/>
                  </a:tcPr>
                </a:tc>
                <a:tc>
                  <a:txBody>
                    <a:bodyPr/>
                    <a:lstStyle/>
                    <a:p>
                      <a:pPr algn="ctr"/>
                      <a:r>
                        <a:rPr lang="en-US" sz="4400" dirty="0" smtClean="0">
                          <a:solidFill>
                            <a:schemeClr val="tx1"/>
                          </a:solidFill>
                        </a:rPr>
                        <a:t>*22</a:t>
                      </a:r>
                      <a:endParaRPr lang="en-US" sz="4400" dirty="0">
                        <a:solidFill>
                          <a:schemeClr val="tx1"/>
                        </a:solidFill>
                      </a:endParaRPr>
                    </a:p>
                  </a:txBody>
                  <a:tcPr>
                    <a:noFill/>
                  </a:tcPr>
                </a:tc>
              </a:tr>
              <a:tr h="953135">
                <a:tc>
                  <a:txBody>
                    <a:bodyPr/>
                    <a:lstStyle/>
                    <a:p>
                      <a:pPr algn="ctr"/>
                      <a:r>
                        <a:rPr lang="en-US" sz="4400" dirty="0" smtClean="0">
                          <a:solidFill>
                            <a:schemeClr val="tx1"/>
                          </a:solidFill>
                        </a:rPr>
                        <a:t>3</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8</a:t>
                      </a:r>
                      <a:endParaRPr lang="en-US" sz="4400" dirty="0">
                        <a:solidFill>
                          <a:schemeClr val="tx1"/>
                        </a:solidFill>
                      </a:endParaRPr>
                    </a:p>
                  </a:txBody>
                  <a:tcPr>
                    <a:noFill/>
                  </a:tcPr>
                </a:tc>
                <a:tc>
                  <a:txBody>
                    <a:bodyPr/>
                    <a:lstStyle/>
                    <a:p>
                      <a:pPr algn="ctr"/>
                      <a:r>
                        <a:rPr lang="en-US" sz="4400" dirty="0" smtClean="0">
                          <a:solidFill>
                            <a:schemeClr val="tx1"/>
                          </a:solidFill>
                        </a:rPr>
                        <a:t>13</a:t>
                      </a:r>
                      <a:endParaRPr lang="en-US" sz="4400" dirty="0">
                        <a:solidFill>
                          <a:schemeClr val="tx1"/>
                        </a:solidFill>
                      </a:endParaRPr>
                    </a:p>
                  </a:txBody>
                  <a:tcPr>
                    <a:noFill/>
                  </a:tcPr>
                </a:tc>
                <a:tc>
                  <a:txBody>
                    <a:bodyPr/>
                    <a:lstStyle/>
                    <a:p>
                      <a:pPr algn="ctr"/>
                      <a:r>
                        <a:rPr lang="en-US" sz="4400" dirty="0" smtClean="0">
                          <a:solidFill>
                            <a:schemeClr val="tx1"/>
                          </a:solidFill>
                        </a:rPr>
                        <a:t>18</a:t>
                      </a:r>
                      <a:endParaRPr lang="en-US" sz="4400" dirty="0">
                        <a:solidFill>
                          <a:schemeClr val="tx1"/>
                        </a:solidFill>
                      </a:endParaRPr>
                    </a:p>
                  </a:txBody>
                  <a:tcPr>
                    <a:noFill/>
                  </a:tcPr>
                </a:tc>
                <a:tc>
                  <a:txBody>
                    <a:bodyPr/>
                    <a:lstStyle/>
                    <a:p>
                      <a:pPr algn="ctr"/>
                      <a:r>
                        <a:rPr lang="en-US" sz="4400" dirty="0" smtClean="0">
                          <a:solidFill>
                            <a:schemeClr val="tx1"/>
                          </a:solidFill>
                        </a:rPr>
                        <a:t>*23</a:t>
                      </a:r>
                      <a:endParaRPr lang="en-US" sz="4400" dirty="0">
                        <a:solidFill>
                          <a:schemeClr val="tx1"/>
                        </a:solidFill>
                      </a:endParaRPr>
                    </a:p>
                  </a:txBody>
                  <a:tcPr>
                    <a:noFill/>
                  </a:tcPr>
                </a:tc>
              </a:tr>
              <a:tr h="953135">
                <a:tc>
                  <a:txBody>
                    <a:bodyPr/>
                    <a:lstStyle/>
                    <a:p>
                      <a:pPr algn="ctr"/>
                      <a:r>
                        <a:rPr lang="en-US" sz="4400" dirty="0" smtClean="0">
                          <a:solidFill>
                            <a:schemeClr val="tx1"/>
                          </a:solidFill>
                        </a:rPr>
                        <a:t>4</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9</a:t>
                      </a:r>
                      <a:endParaRPr lang="en-US" sz="4400" dirty="0">
                        <a:solidFill>
                          <a:schemeClr val="tx1"/>
                        </a:solidFill>
                      </a:endParaRPr>
                    </a:p>
                  </a:txBody>
                  <a:tcPr>
                    <a:noFill/>
                  </a:tcPr>
                </a:tc>
                <a:tc>
                  <a:txBody>
                    <a:bodyPr/>
                    <a:lstStyle/>
                    <a:p>
                      <a:pPr algn="ctr"/>
                      <a:r>
                        <a:rPr lang="en-US" sz="4400" dirty="0" smtClean="0">
                          <a:solidFill>
                            <a:schemeClr val="tx1"/>
                          </a:solidFill>
                        </a:rPr>
                        <a:t>14</a:t>
                      </a:r>
                      <a:endParaRPr lang="en-US" sz="4400" dirty="0">
                        <a:solidFill>
                          <a:schemeClr val="tx1"/>
                        </a:solidFill>
                      </a:endParaRPr>
                    </a:p>
                  </a:txBody>
                  <a:tcPr>
                    <a:noFill/>
                  </a:tcPr>
                </a:tc>
                <a:tc>
                  <a:txBody>
                    <a:bodyPr/>
                    <a:lstStyle/>
                    <a:p>
                      <a:pPr algn="ctr"/>
                      <a:r>
                        <a:rPr lang="en-US" sz="4400" dirty="0" smtClean="0">
                          <a:solidFill>
                            <a:schemeClr val="tx1"/>
                          </a:solidFill>
                        </a:rPr>
                        <a:t>19</a:t>
                      </a:r>
                      <a:endParaRPr lang="en-US" sz="4400" dirty="0">
                        <a:solidFill>
                          <a:schemeClr val="tx1"/>
                        </a:solidFill>
                      </a:endParaRPr>
                    </a:p>
                  </a:txBody>
                  <a:tcPr>
                    <a:noFill/>
                  </a:tcPr>
                </a:tc>
                <a:tc>
                  <a:txBody>
                    <a:bodyPr/>
                    <a:lstStyle/>
                    <a:p>
                      <a:pPr algn="ctr"/>
                      <a:r>
                        <a:rPr lang="en-US" sz="4400" dirty="0" smtClean="0">
                          <a:solidFill>
                            <a:schemeClr val="tx1"/>
                          </a:solidFill>
                        </a:rPr>
                        <a:t>*24</a:t>
                      </a:r>
                      <a:endParaRPr lang="en-US" sz="4400" dirty="0">
                        <a:solidFill>
                          <a:schemeClr val="tx1"/>
                        </a:solidFill>
                      </a:endParaRPr>
                    </a:p>
                  </a:txBody>
                  <a:tcPr>
                    <a:noFill/>
                  </a:tcPr>
                </a:tc>
              </a:tr>
              <a:tr h="953135">
                <a:tc>
                  <a:txBody>
                    <a:bodyPr/>
                    <a:lstStyle/>
                    <a:p>
                      <a:pPr algn="ctr"/>
                      <a:r>
                        <a:rPr lang="en-US" sz="4400" dirty="0" smtClean="0">
                          <a:solidFill>
                            <a:schemeClr val="tx1"/>
                          </a:solidFill>
                        </a:rPr>
                        <a:t>5</a:t>
                      </a:r>
                      <a:endParaRPr lang="en-US" sz="4400" dirty="0">
                        <a:solidFill>
                          <a:schemeClr val="tx1"/>
                        </a:solidFill>
                      </a:endParaRPr>
                    </a:p>
                  </a:txBody>
                  <a:tcPr>
                    <a:solidFill>
                      <a:schemeClr val="bg1">
                        <a:lumMod val="85000"/>
                        <a:lumOff val="15000"/>
                      </a:schemeClr>
                    </a:solidFill>
                  </a:tcPr>
                </a:tc>
                <a:tc>
                  <a:txBody>
                    <a:bodyPr/>
                    <a:lstStyle/>
                    <a:p>
                      <a:pPr algn="ctr"/>
                      <a:r>
                        <a:rPr lang="en-US" sz="4400" dirty="0" smtClean="0">
                          <a:solidFill>
                            <a:schemeClr val="tx1"/>
                          </a:solidFill>
                        </a:rPr>
                        <a:t>10</a:t>
                      </a:r>
                      <a:endParaRPr lang="en-US" sz="4400" dirty="0">
                        <a:solidFill>
                          <a:schemeClr val="tx1"/>
                        </a:solidFill>
                      </a:endParaRPr>
                    </a:p>
                  </a:txBody>
                  <a:tcPr>
                    <a:noFill/>
                  </a:tcPr>
                </a:tc>
                <a:tc>
                  <a:txBody>
                    <a:bodyPr/>
                    <a:lstStyle/>
                    <a:p>
                      <a:pPr algn="ctr"/>
                      <a:r>
                        <a:rPr lang="en-US" sz="4400" dirty="0" smtClean="0">
                          <a:solidFill>
                            <a:schemeClr val="tx1"/>
                          </a:solidFill>
                        </a:rPr>
                        <a:t>15</a:t>
                      </a:r>
                      <a:endParaRPr lang="en-US" sz="4400" dirty="0">
                        <a:solidFill>
                          <a:schemeClr val="tx1"/>
                        </a:solidFill>
                      </a:endParaRPr>
                    </a:p>
                  </a:txBody>
                  <a:tcPr>
                    <a:noFill/>
                  </a:tcPr>
                </a:tc>
                <a:tc>
                  <a:txBody>
                    <a:bodyPr/>
                    <a:lstStyle/>
                    <a:p>
                      <a:pPr algn="ctr"/>
                      <a:r>
                        <a:rPr lang="en-US" sz="4400" dirty="0" smtClean="0">
                          <a:solidFill>
                            <a:schemeClr val="tx1"/>
                          </a:solidFill>
                        </a:rPr>
                        <a:t>20</a:t>
                      </a:r>
                      <a:endParaRPr lang="en-US" sz="4400" dirty="0">
                        <a:solidFill>
                          <a:schemeClr val="tx1"/>
                        </a:solidFill>
                      </a:endParaRPr>
                    </a:p>
                  </a:txBody>
                  <a:tcPr>
                    <a:noFill/>
                  </a:tcPr>
                </a:tc>
                <a:tc>
                  <a:txBody>
                    <a:bodyPr/>
                    <a:lstStyle/>
                    <a:p>
                      <a:pPr algn="ctr"/>
                      <a:r>
                        <a:rPr lang="en-US" sz="4400" dirty="0" smtClean="0">
                          <a:solidFill>
                            <a:schemeClr val="tx1"/>
                          </a:solidFill>
                        </a:rPr>
                        <a:t>*25</a:t>
                      </a:r>
                      <a:endParaRPr lang="en-US" sz="4400" dirty="0">
                        <a:solidFill>
                          <a:schemeClr val="tx1"/>
                        </a:solidFill>
                      </a:endParaRPr>
                    </a:p>
                  </a:txBody>
                  <a:tcPr>
                    <a:noFill/>
                  </a:tcPr>
                </a:tc>
              </a:tr>
            </a:tbl>
          </a:graphicData>
        </a:graphic>
      </p:graphicFrame>
      <p:sp>
        <p:nvSpPr>
          <p:cNvPr id="3" name="Rectangle 2"/>
          <p:cNvSpPr/>
          <p:nvPr/>
        </p:nvSpPr>
        <p:spPr>
          <a:xfrm>
            <a:off x="1154391" y="237456"/>
            <a:ext cx="4434227" cy="584775"/>
          </a:xfrm>
          <a:prstGeom prst="rect">
            <a:avLst/>
          </a:prstGeom>
          <a:noFill/>
        </p:spPr>
        <p:txBody>
          <a:bodyPr wrap="none" lIns="91440" tIns="45720" rIns="91440" bIns="45720">
            <a:spAutoFit/>
          </a:bodyPr>
          <a:lstStyle/>
          <a:p>
            <a:pPr algn="ctr">
              <a:buNone/>
            </a:pP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Ecology Interactions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03007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2435" name="Rectangle 3"/>
          <p:cNvSpPr>
            <a:spLocks noGrp="1" noChangeArrowheads="1"/>
          </p:cNvSpPr>
          <p:nvPr>
            <p:ph type="body" idx="1"/>
          </p:nvPr>
        </p:nvSpPr>
        <p:spPr>
          <a:xfrm>
            <a:off x="76200" y="152400"/>
            <a:ext cx="8839200" cy="5749925"/>
          </a:xfrm>
        </p:spPr>
        <p:txBody>
          <a:bodyPr/>
          <a:lstStyle/>
          <a:p>
            <a:pPr eaLnBrk="1" hangingPunct="1">
              <a:defRPr/>
            </a:pPr>
            <a:r>
              <a:rPr lang="en-US" dirty="0" smtClean="0"/>
              <a:t>This is the name for a long term relationship between two or more different species.</a:t>
            </a:r>
          </a:p>
          <a:p>
            <a:pPr lvl="1" eaLnBrk="1" hangingPunct="1">
              <a:buFont typeface="Wingdings" pitchFamily="2" charset="2"/>
              <a:buNone/>
              <a:defRPr/>
            </a:pPr>
            <a:endParaRPr lang="en-US" dirty="0" smtClean="0"/>
          </a:p>
        </p:txBody>
      </p:sp>
      <p:pic>
        <p:nvPicPr>
          <p:cNvPr id="41987" name="Picture 5" descr="bee_flower_symb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19" y="1371600"/>
            <a:ext cx="8458200" cy="5257800"/>
          </a:xfrm>
          <a:prstGeom prst="rect">
            <a:avLst/>
          </a:prstGeom>
          <a:noFill/>
          <a:ln w="762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336903"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a:latin typeface="Verdana" pitchFamily="34" charset="0"/>
              </a:rPr>
              <a:t>Copyright © 2010 Ryan P. Murphy</a:t>
            </a:r>
            <a:endParaRPr lang="en-US" sz="3200" b="0">
              <a:effectLst>
                <a:outerShdw blurRad="38100" dist="38100" dir="2700000" algn="tl">
                  <a:srgbClr val="000000"/>
                </a:outerShdw>
              </a:effectLst>
              <a:latin typeface="Tahoma"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5486400"/>
            <a:ext cx="81343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0525" y="1383084"/>
            <a:ext cx="968535" cy="1569660"/>
          </a:xfrm>
          <a:prstGeom prst="rect">
            <a:avLst/>
          </a:prstGeom>
          <a:noFill/>
        </p:spPr>
        <p:txBody>
          <a:bodyPr wrap="none" lIns="91440" tIns="45720" rIns="91440" bIns="45720">
            <a:spAutoFit/>
          </a:bodyPr>
          <a:lstStyle/>
          <a:p>
            <a:pPr algn="ctr">
              <a:buNone/>
            </a:pPr>
            <a:r>
              <a:rPr lang="en-US"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11636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47412</TotalTime>
  <Words>3894</Words>
  <Application>Microsoft Office PowerPoint</Application>
  <PresentationFormat>On-screen Show (4:3)</PresentationFormat>
  <Paragraphs>888</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 Murphy Science from Muf LLC</dc:creator>
  <cp:lastModifiedBy>Ryan</cp:lastModifiedBy>
  <cp:revision>1125</cp:revision>
  <dcterms:created xsi:type="dcterms:W3CDTF">2006-07-19T23:42:34Z</dcterms:created>
  <dcterms:modified xsi:type="dcterms:W3CDTF">2014-01-19T14:45:05Z</dcterms:modified>
</cp:coreProperties>
</file>