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46CE-857B-4FC6-9463-3A1CBCD68086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5686-A0CF-4B2B-8742-61961BFF92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2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5686-A0CF-4B2B-8742-61961BFF92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1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5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5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4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7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9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4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DB29-4B85-4CDE-B4A3-81308FED9E65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E5E0-9744-44E8-8935-DD47C9A0B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0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of the Universe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By: </a:t>
            </a:r>
            <a:r>
              <a:rPr lang="en-US" dirty="0" smtClean="0"/>
              <a:t>K.Pease</a:t>
            </a:r>
            <a:endParaRPr lang="en-US" dirty="0" smtClean="0"/>
          </a:p>
          <a:p>
            <a:pPr algn="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2013-14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9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Irregular</a:t>
            </a:r>
          </a:p>
          <a:p>
            <a:pPr algn="ctr"/>
            <a:r>
              <a:rPr lang="en-US" sz="4000" dirty="0" smtClean="0"/>
              <a:t>Faint galaxies without a definite shape; smaller than the other types of galaxies; contain fewer stars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7620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2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Constellation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477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group of stars that form a pattern in the sky </a:t>
            </a:r>
          </a:p>
          <a:p>
            <a:r>
              <a:rPr lang="en-US" dirty="0" smtClean="0"/>
              <a:t>Stars of a constellation are often far apart from each other, but they appear grouped together when viewed from Earth</a:t>
            </a:r>
          </a:p>
          <a:p>
            <a:r>
              <a:rPr lang="en-US" dirty="0" smtClean="0"/>
              <a:t>One of the 88 sectors into which astronomers divide the sphere of the sky-named after a traditional constellation in that sector</a:t>
            </a:r>
          </a:p>
          <a:p>
            <a:r>
              <a:rPr lang="en-US" dirty="0" smtClean="0"/>
              <a:t>Patterns of constellations are dynamic; therefore, the constellations of 100,000 years ago are quite different from today’s</a:t>
            </a:r>
          </a:p>
          <a:p>
            <a:r>
              <a:rPr lang="en-US" dirty="0" smtClean="0"/>
              <a:t>A part of a constellation that forms its own pattern in the sky is know as a asterism (ex. The big dipper)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381000"/>
            <a:ext cx="2688771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4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sun and all things orbiting around it, including the eight major planets, their satellites, and all the smaller pieces such as asteroids and comets</a:t>
            </a:r>
          </a:p>
          <a:p>
            <a:r>
              <a:rPr lang="en-US" sz="3600" dirty="0" smtClean="0"/>
              <a:t>Formed around 4.6 billion years ago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39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89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448800" cy="5135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Derived from a Greek word that means “wanderer”</a:t>
            </a:r>
          </a:p>
          <a:p>
            <a:r>
              <a:rPr lang="en-US" sz="4000" dirty="0" smtClean="0"/>
              <a:t>A major object which orbits around a star</a:t>
            </a:r>
          </a:p>
          <a:p>
            <a:r>
              <a:rPr lang="en-US" sz="4000" dirty="0" smtClean="0"/>
              <a:t>In our solar system, there are eight such objects which are traditionally called “planets”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6629400" cy="23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1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705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Small, solid, rocky bodies that orbit close to the sun</a:t>
            </a:r>
          </a:p>
          <a:p>
            <a:r>
              <a:rPr lang="en-US" dirty="0" smtClean="0"/>
              <a:t>Most found between the orbits of Mars and Jupiter in the “Asteroid Belt”</a:t>
            </a:r>
          </a:p>
          <a:p>
            <a:r>
              <a:rPr lang="en-US" dirty="0" smtClean="0"/>
              <a:t>Thought to be leftover material from the formation of the solar system</a:t>
            </a:r>
          </a:p>
          <a:p>
            <a:r>
              <a:rPr lang="en-US" dirty="0" smtClean="0"/>
              <a:t>Range in size from 1000km or 621 miles (Ceres) 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54" y="762000"/>
            <a:ext cx="26193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2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Meteoroid, Meteor, Meteorite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858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Meteoroid – solid debris from space (asteroids) that are moving towards Earth</a:t>
            </a:r>
          </a:p>
          <a:p>
            <a:r>
              <a:rPr lang="en-US" dirty="0" smtClean="0"/>
              <a:t>Meteor- a brief streak of light produced by a small partial entering Earth’s atmosphere at high speed</a:t>
            </a:r>
          </a:p>
          <a:p>
            <a:r>
              <a:rPr lang="en-US" dirty="0" smtClean="0"/>
              <a:t>Often referred to as a “shooting star” </a:t>
            </a:r>
          </a:p>
          <a:p>
            <a:r>
              <a:rPr lang="en-US" dirty="0" smtClean="0"/>
              <a:t>Travels at speeds between 11-72 km per hour</a:t>
            </a:r>
          </a:p>
          <a:p>
            <a:r>
              <a:rPr lang="en-US" dirty="0" smtClean="0"/>
              <a:t>Meteorite- a small object from outer space that passes through Earth’s atmosphere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362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8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body of ice and dust  (dirty snowball) that orbits the sun</a:t>
            </a:r>
          </a:p>
          <a:p>
            <a:r>
              <a:rPr lang="en-US" dirty="0" smtClean="0"/>
              <a:t>Contain a head (coma) followed by a tail of gas and dust</a:t>
            </a:r>
          </a:p>
          <a:p>
            <a:r>
              <a:rPr lang="en-US" dirty="0" smtClean="0"/>
              <a:t>The tail always points away from the sun and can be million of kilometers long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8229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6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orbits a more massive object (ex. Moons)</a:t>
            </a:r>
          </a:p>
          <a:p>
            <a:r>
              <a:rPr lang="en-US" dirty="0" smtClean="0"/>
              <a:t>Probes we launch into orbit around the Earth are called “Artificial Satellites”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5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6294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A device that gathers electromagnetic radiation</a:t>
            </a:r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Visible, Infrared, ultraviolet- pick up visible, infrared, and ultraviolet waves</a:t>
            </a:r>
          </a:p>
          <a:p>
            <a:pPr lvl="2"/>
            <a:r>
              <a:rPr lang="en-US" dirty="0" smtClean="0"/>
              <a:t>Reflecting: use mirrors that reflect the image being viewed</a:t>
            </a:r>
          </a:p>
          <a:p>
            <a:pPr lvl="2"/>
            <a:r>
              <a:rPr lang="en-US" dirty="0" smtClean="0"/>
              <a:t>Refracting: using lenses, gathers light and focuses it near the opposite end of the tube; works like a magnifying glass</a:t>
            </a:r>
          </a:p>
          <a:p>
            <a:pPr lvl="2"/>
            <a:r>
              <a:rPr lang="en-US" dirty="0" smtClean="0"/>
              <a:t>Radio: pick up radio waves emitted from space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62200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5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Space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reflecting telescope that was placed into orbit in 1990</a:t>
            </a:r>
          </a:p>
          <a:p>
            <a:r>
              <a:rPr lang="en-US" dirty="0" smtClean="0"/>
              <a:t>Sends images and measurements back to Earth electronically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74676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01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562600"/>
          </a:xfrm>
        </p:spPr>
        <p:txBody>
          <a:bodyPr/>
          <a:lstStyle/>
          <a:p>
            <a:r>
              <a:rPr lang="en-US" dirty="0" smtClean="0"/>
              <a:t>In astronomy , the sum total of all things which can be directly observed or whose physical effects on other things can be detected.</a:t>
            </a:r>
          </a:p>
          <a:p>
            <a:r>
              <a:rPr lang="en-US" dirty="0" smtClean="0"/>
              <a:t>Major components:</a:t>
            </a:r>
          </a:p>
          <a:p>
            <a:r>
              <a:rPr lang="en-US" dirty="0" smtClean="0"/>
              <a:t>Galaxies</a:t>
            </a:r>
          </a:p>
          <a:p>
            <a:r>
              <a:rPr lang="en-US" dirty="0" smtClean="0"/>
              <a:t>Solar systems</a:t>
            </a:r>
          </a:p>
          <a:p>
            <a:r>
              <a:rPr lang="en-US" dirty="0" smtClean="0"/>
              <a:t>planets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8098" y="3890665"/>
            <a:ext cx="4953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8098" y="3890665"/>
            <a:ext cx="4922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Can you think of something in the universe that cannot be seen, but its effects on other things can be detected?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4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Astronomical Unit (AU)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distance equal to the average spacing between the Earth and the Sun</a:t>
            </a:r>
          </a:p>
          <a:p>
            <a:r>
              <a:rPr lang="en-US" dirty="0" smtClean="0"/>
              <a:t>Equal to about 150 million km (93 million miles)</a:t>
            </a:r>
          </a:p>
          <a:p>
            <a:r>
              <a:rPr lang="en-US" dirty="0" smtClean="0"/>
              <a:t>Light takes about eight minutes to cover this distance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7924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9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of distance equal to about 3.26 light years ( or 206,265 AU)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0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apparent shift in position of an object when viewed from different locations</a:t>
            </a:r>
          </a:p>
          <a:p>
            <a:r>
              <a:rPr lang="en-US" dirty="0" smtClean="0"/>
              <a:t>Used by astronomers to measure distance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534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2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branch of astronomy that deals with the origin, large-scale properties, and the evolution of the observable universe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261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“Big Bang Theory”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r>
              <a:rPr lang="en-US" dirty="0" smtClean="0"/>
              <a:t>The primeval explosion of space, time, matter and energy that most astronomers think gave rise to the universe as we see it today.</a:t>
            </a:r>
          </a:p>
          <a:p>
            <a:r>
              <a:rPr lang="en-US" dirty="0" smtClean="0"/>
              <a:t>Occurred about 13.7 billion years ago</a:t>
            </a:r>
          </a:p>
          <a:p>
            <a:r>
              <a:rPr lang="en-US" dirty="0" smtClean="0"/>
              <a:t>Thought to have expanded within a second from something the size of a spec of dust to the size of our solar system.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8382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795897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Misconception Alert: Describing this theory as the “Big Bang” is a misnomer because there really was not an explosion, just a release of energy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Edwin Hubble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562600" cy="5867400"/>
          </a:xfrm>
        </p:spPr>
        <p:txBody>
          <a:bodyPr/>
          <a:lstStyle/>
          <a:p>
            <a:r>
              <a:rPr lang="en-US" dirty="0" smtClean="0"/>
              <a:t>Determined that other galaxies exist, besides the Milky Way</a:t>
            </a:r>
          </a:p>
          <a:p>
            <a:r>
              <a:rPr lang="en-US" dirty="0" smtClean="0"/>
              <a:t>Observed that galaxies were moving away from each other</a:t>
            </a:r>
          </a:p>
          <a:p>
            <a:r>
              <a:rPr lang="en-US" dirty="0" smtClean="0"/>
              <a:t>Hubble Law:</a:t>
            </a:r>
          </a:p>
          <a:p>
            <a:pPr lvl="1"/>
            <a:r>
              <a:rPr lang="en-US" dirty="0" smtClean="0"/>
              <a:t>The farther away a galaxy is, the faster it is moving away from us; supports the Big Bang Theory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581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96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Arno Penzias &amp; Robert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Accidentally detected faint radiation on a radio telescope in 1965</a:t>
            </a:r>
          </a:p>
          <a:p>
            <a:r>
              <a:rPr lang="en-US" dirty="0" smtClean="0"/>
              <a:t>Determined that the radiation was leftover thermal energy from the “Big Bang”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1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large as semblance of stars (and other gas and dust) typically containing millions to hundreds of billions of member stars</a:t>
            </a:r>
          </a:p>
          <a:p>
            <a:pPr lvl="1"/>
            <a:r>
              <a:rPr lang="en-US" dirty="0" smtClean="0"/>
              <a:t>A star is a large hot ball of gas which  generates energy in its core by nuclear reactions</a:t>
            </a:r>
          </a:p>
          <a:p>
            <a:pPr marL="457200" lvl="1" indent="0">
              <a:buNone/>
            </a:pPr>
            <a:r>
              <a:rPr lang="en-US" dirty="0" smtClean="0"/>
              <a:t>Around 100 billion in the universe</a:t>
            </a:r>
          </a:p>
          <a:p>
            <a:pPr marL="457200" lvl="1" indent="0">
              <a:buNone/>
            </a:pPr>
            <a:r>
              <a:rPr lang="en-US" dirty="0" smtClean="0"/>
              <a:t>Held together by the gravitational attraction of all its member stars on one another</a:t>
            </a:r>
          </a:p>
          <a:p>
            <a:pPr marL="457200" lvl="1" indent="0">
              <a:buNone/>
            </a:pPr>
            <a:r>
              <a:rPr lang="en-US" dirty="0" smtClean="0"/>
              <a:t>Formed around 200 million years after the Big Bang</a:t>
            </a:r>
          </a:p>
          <a:p>
            <a:pPr marL="457200" lvl="1" indent="0">
              <a:buNone/>
            </a:pPr>
            <a:r>
              <a:rPr lang="en-US" dirty="0" smtClean="0"/>
              <a:t>Most large ones seem to have super-massive black holes at their centers</a:t>
            </a:r>
          </a:p>
          <a:p>
            <a:pPr marL="457200" lvl="1" indent="0">
              <a:buNone/>
            </a:pPr>
            <a:r>
              <a:rPr lang="en-US" dirty="0" smtClean="0"/>
              <a:t>Sometimes contain very bright centers called quasars</a:t>
            </a:r>
          </a:p>
          <a:p>
            <a:pPr marL="457200" lvl="1" indent="0">
              <a:buNone/>
            </a:pPr>
            <a:r>
              <a:rPr lang="en-US" dirty="0" smtClean="0"/>
              <a:t>3 major Types: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spiral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elliptical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irregular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82243"/>
            <a:ext cx="617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6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Spiral</a:t>
            </a:r>
          </a:p>
          <a:p>
            <a:pPr marL="0" indent="0">
              <a:buNone/>
            </a:pPr>
            <a:r>
              <a:rPr lang="en-US" sz="4400" dirty="0" smtClean="0"/>
              <a:t>have arms of stars, gas and dust that curve away from the center of the galaxy in a spiral pattern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910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1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Elliptical</a:t>
            </a:r>
          </a:p>
          <a:p>
            <a:pPr algn="ctr"/>
            <a:r>
              <a:rPr lang="en-US" sz="4400" dirty="0" smtClean="0"/>
              <a:t>Shaped like spheres or eggs; have almost no dust or gas between stars; contain old stars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0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937</Words>
  <Application>Microsoft Office PowerPoint</Application>
  <PresentationFormat>On-screen Show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Origins of the Universe</vt:lpstr>
      <vt:lpstr>The Universe</vt:lpstr>
      <vt:lpstr>Cosmology</vt:lpstr>
      <vt:lpstr>“Big Bang Theory”</vt:lpstr>
      <vt:lpstr>Edwin Hubble</vt:lpstr>
      <vt:lpstr>Arno Penzias &amp; Robert Wilson</vt:lpstr>
      <vt:lpstr>Galaxy</vt:lpstr>
      <vt:lpstr>3 types of Galaxies</vt:lpstr>
      <vt:lpstr>3 types of Galaxies</vt:lpstr>
      <vt:lpstr>3 types of Galaxies</vt:lpstr>
      <vt:lpstr>Constellation</vt:lpstr>
      <vt:lpstr>Solar System</vt:lpstr>
      <vt:lpstr>Planet</vt:lpstr>
      <vt:lpstr>Asteroids</vt:lpstr>
      <vt:lpstr>Meteoroid, Meteor, Meteorite</vt:lpstr>
      <vt:lpstr>Comet</vt:lpstr>
      <vt:lpstr>Satellite</vt:lpstr>
      <vt:lpstr>Telescope</vt:lpstr>
      <vt:lpstr>Hubble Space Telescope</vt:lpstr>
      <vt:lpstr>Astronomical Unit (AU)</vt:lpstr>
      <vt:lpstr>Parsec</vt:lpstr>
      <vt:lpstr>Parallax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the Universe</dc:title>
  <dc:creator>User</dc:creator>
  <cp:lastModifiedBy>User</cp:lastModifiedBy>
  <cp:revision>25</cp:revision>
  <dcterms:created xsi:type="dcterms:W3CDTF">2014-02-13T22:21:20Z</dcterms:created>
  <dcterms:modified xsi:type="dcterms:W3CDTF">2014-02-13T23:29:41Z</dcterms:modified>
</cp:coreProperties>
</file>