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88825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66" d="100"/>
          <a:sy n="66" d="100"/>
        </p:scale>
        <p:origin x="-52" y="20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UH9E1M0Gwc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9896" y="-1752600"/>
            <a:ext cx="8329031" cy="2680127"/>
          </a:xfrm>
        </p:spPr>
        <p:txBody>
          <a:bodyPr/>
          <a:lstStyle/>
          <a:p>
            <a:r>
              <a:rPr lang="en-US" b="1" u="sng" dirty="0"/>
              <a:t>Oct. 1,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8944" y="1066800"/>
            <a:ext cx="9926667" cy="111608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Collect card sort from red basket, 1 sort per table</a:t>
            </a:r>
          </a:p>
          <a:p>
            <a:pPr marL="514350" indent="-51435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Sharpen Pencil</a:t>
            </a:r>
          </a:p>
          <a:p>
            <a:pPr marL="514350" indent="-51435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Sit at table</a:t>
            </a:r>
          </a:p>
          <a:p>
            <a:pPr marL="514350" indent="-51435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Complete Card Sort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 dirty="0">
                <a:latin typeface="Algerian" panose="04020705040A02060702" pitchFamily="82" charset="0"/>
              </a:rPr>
              <a:t>TEKS 6.5C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5400" dirty="0"/>
              <a:t>(C) identify the formation of a new substance by using the evidence of a possible chemical change such as production of a gas, change in temperature, production of a precipitate, or color change.</a:t>
            </a:r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Algerian" panose="04020705040A02060702" pitchFamily="82" charset="0"/>
              </a:rPr>
              <a:t>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1517-F5BF-42C0-8011-7148BBB4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Students will create an anchor chart to identify the 6 types of evidence that proves a chemical reaction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32952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latin typeface="Algerian" panose="04020705040A02060702" pitchFamily="82" charset="0"/>
              </a:rPr>
              <a:t>DOL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67CC9-F803-4D8E-9B9D-7833D8715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721516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Students will answer 5/5 questions over the 6 types of evidence of a chemical reaction with 80% accuracy or higher.</a:t>
            </a:r>
          </a:p>
        </p:txBody>
      </p:sp>
    </p:spTree>
    <p:extLst>
      <p:ext uri="{BB962C8B-B14F-4D97-AF65-F5344CB8AC3E}">
        <p14:creationId xmlns:p14="http://schemas.microsoft.com/office/powerpoint/2010/main" val="1843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328" y="-228599"/>
            <a:ext cx="9905999" cy="838200"/>
          </a:xfrm>
        </p:spPr>
        <p:txBody>
          <a:bodyPr/>
          <a:lstStyle/>
          <a:p>
            <a:pPr algn="ctr"/>
            <a:r>
              <a:rPr lang="en-US" dirty="0"/>
              <a:t>Review Types of Evidence of a Chemical Reaction</a:t>
            </a:r>
          </a:p>
        </p:txBody>
      </p:sp>
      <p:pic>
        <p:nvPicPr>
          <p:cNvPr id="4" name="Online Media 3" title="Indicators Chemical Reaction">
            <a:hlinkClick r:id="" action="ppaction://media"/>
            <a:extLst>
              <a:ext uri="{FF2B5EF4-FFF2-40B4-BE49-F238E27FC236}">
                <a16:creationId xmlns:a16="http://schemas.microsoft.com/office/drawing/2014/main" id="{C16A99EC-015F-4435-BB0F-E47AA32BBE1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7212" y="533400"/>
            <a:ext cx="10058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E92E8B-45DF-4EB6-B22B-9FC602EB0874}"/>
              </a:ext>
            </a:extLst>
          </p:cNvPr>
          <p:cNvSpPr/>
          <p:nvPr/>
        </p:nvSpPr>
        <p:spPr>
          <a:xfrm>
            <a:off x="2055811" y="1417636"/>
            <a:ext cx="9818271" cy="5440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5682F-6FA5-4C60-A925-54819BDE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77800"/>
            <a:ext cx="10134599" cy="12398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can we use to help remember all 6 types of evidence when trying to decide if a chemical reaction has taken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B6BD-8725-4354-B1AF-DA38595D2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5" y="1600200"/>
            <a:ext cx="9950115" cy="5257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/>
              <a:t>ity =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/>
              <a:t>olor Change</a:t>
            </a:r>
          </a:p>
          <a:p>
            <a:r>
              <a:rPr lang="en-US" sz="4800" dirty="0">
                <a:solidFill>
                  <a:srgbClr val="00B050"/>
                </a:solidFill>
              </a:rPr>
              <a:t>G</a:t>
            </a:r>
            <a:r>
              <a:rPr lang="en-US" sz="4800" dirty="0"/>
              <a:t>irls = </a:t>
            </a:r>
            <a:r>
              <a:rPr lang="en-US" sz="4800" dirty="0">
                <a:solidFill>
                  <a:srgbClr val="00B050"/>
                </a:solidFill>
              </a:rPr>
              <a:t>G</a:t>
            </a:r>
            <a:r>
              <a:rPr lang="en-US" sz="4800" dirty="0"/>
              <a:t>as Produced (bubbles)</a:t>
            </a:r>
          </a:p>
          <a:p>
            <a:r>
              <a:rPr lang="en-US" sz="4800" dirty="0">
                <a:solidFill>
                  <a:srgbClr val="FF00FF"/>
                </a:solidFill>
              </a:rPr>
              <a:t>L</a:t>
            </a:r>
            <a:r>
              <a:rPr lang="en-US" sz="4800" dirty="0"/>
              <a:t>ove = </a:t>
            </a:r>
            <a:r>
              <a:rPr lang="en-US" sz="4800" dirty="0">
                <a:solidFill>
                  <a:srgbClr val="FF00FF"/>
                </a:solidFill>
              </a:rPr>
              <a:t>L</a:t>
            </a:r>
            <a:r>
              <a:rPr lang="en-US" sz="4800" dirty="0"/>
              <a:t>ight Produced</a:t>
            </a:r>
          </a:p>
          <a:p>
            <a:r>
              <a:rPr lang="en-US" sz="4800" dirty="0">
                <a:solidFill>
                  <a:srgbClr val="0000FF"/>
                </a:solidFill>
              </a:rPr>
              <a:t>T</a:t>
            </a:r>
            <a:r>
              <a:rPr lang="en-US" sz="4800" dirty="0"/>
              <a:t>heir = </a:t>
            </a:r>
            <a:r>
              <a:rPr lang="en-US" sz="4800" dirty="0">
                <a:solidFill>
                  <a:srgbClr val="0000FF"/>
                </a:solidFill>
              </a:rPr>
              <a:t>T</a:t>
            </a:r>
            <a:r>
              <a:rPr lang="en-US" sz="4800" dirty="0"/>
              <a:t>emperature Change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4800" dirty="0"/>
              <a:t>hones =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4800" dirty="0"/>
              <a:t>recipitate forms </a:t>
            </a:r>
          </a:p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4800" dirty="0"/>
              <a:t>n = 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4800" dirty="0"/>
              <a:t>dor Produced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1F852-4DE8-4ACF-AAD4-5E3A54CE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03" b="28947"/>
          <a:stretch/>
        </p:blipFill>
        <p:spPr>
          <a:xfrm>
            <a:off x="7085012" y="1417637"/>
            <a:ext cx="2409825" cy="868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64E3F-F9B0-4623-B91B-DBF03F92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212" y="2133600"/>
            <a:ext cx="2045871" cy="929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031AE-26FE-4125-B586-EDCEB7FF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37" y="3103288"/>
            <a:ext cx="3943350" cy="700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FC93B-9BB4-424F-B8FC-2D6EBE23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612" y="3880749"/>
            <a:ext cx="2274471" cy="1310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67A680-A77A-4752-951B-5611FCC034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17" r="27622"/>
          <a:stretch/>
        </p:blipFill>
        <p:spPr>
          <a:xfrm>
            <a:off x="8961436" y="5029200"/>
            <a:ext cx="942976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4BDE1-7E36-493C-AC66-8AB8963697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32" t="6666" r="6567" b="20671"/>
          <a:stretch/>
        </p:blipFill>
        <p:spPr>
          <a:xfrm>
            <a:off x="7338733" y="5520013"/>
            <a:ext cx="1498879" cy="13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C7B935-2155-4663-9DED-B74FEA253AD2}"/>
              </a:ext>
            </a:extLst>
          </p:cNvPr>
          <p:cNvSpPr/>
          <p:nvPr/>
        </p:nvSpPr>
        <p:spPr>
          <a:xfrm>
            <a:off x="6780213" y="1080052"/>
            <a:ext cx="4698312" cy="5600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03029-24D9-4A40-8F7E-A7E20562C363}"/>
              </a:ext>
            </a:extLst>
          </p:cNvPr>
          <p:cNvSpPr/>
          <p:nvPr/>
        </p:nvSpPr>
        <p:spPr>
          <a:xfrm>
            <a:off x="1903413" y="1295400"/>
            <a:ext cx="4495799" cy="538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CE83D-91F2-49DD-B34E-5007C897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it is your turn….  Make your own mnemonic device to help you remember the types of evidence of a chemical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FFEE-3556-44E1-B339-C34D46866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1012" y="1417637"/>
            <a:ext cx="4756484" cy="55165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Reg.</a:t>
            </a:r>
          </a:p>
          <a:p>
            <a:r>
              <a:rPr lang="en-US" sz="3800" dirty="0"/>
              <a:t>In groups of 2 people create an anchor chart to illustrate a new mnemonic device for types of evidence</a:t>
            </a:r>
          </a:p>
          <a:p>
            <a:r>
              <a:rPr lang="en-US" sz="3800" dirty="0"/>
              <a:t>Must include all 6 types</a:t>
            </a:r>
          </a:p>
          <a:p>
            <a:r>
              <a:rPr lang="en-US" sz="3800" dirty="0"/>
              <a:t>Must include a picture for each</a:t>
            </a:r>
          </a:p>
          <a:p>
            <a:r>
              <a:rPr lang="en-US" sz="3800" dirty="0"/>
              <a:t>Must include color</a:t>
            </a:r>
          </a:p>
          <a:p>
            <a:r>
              <a:rPr lang="en-US" sz="3800" dirty="0"/>
              <a:t>Must include Names/Period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C6803-C963-4435-A394-C6AB763C4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96" y="1066800"/>
            <a:ext cx="5073316" cy="5791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900" dirty="0"/>
              <a:t>Honors</a:t>
            </a:r>
          </a:p>
          <a:p>
            <a:r>
              <a:rPr lang="en-US" sz="3900" dirty="0"/>
              <a:t>Create an anchor chart to illustrate a new mnemonic device for types of evidence</a:t>
            </a:r>
          </a:p>
          <a:p>
            <a:r>
              <a:rPr lang="en-US" sz="3900" dirty="0"/>
              <a:t>Must include all 6 types</a:t>
            </a:r>
          </a:p>
          <a:p>
            <a:r>
              <a:rPr lang="en-US" sz="3900" dirty="0"/>
              <a:t>Must include a picture for each</a:t>
            </a:r>
          </a:p>
          <a:p>
            <a:r>
              <a:rPr lang="en-US" sz="3900" dirty="0"/>
              <a:t>Must include color</a:t>
            </a:r>
          </a:p>
          <a:p>
            <a:r>
              <a:rPr lang="en-US" sz="3900" dirty="0"/>
              <a:t>Include analogy (Hot is to fire as cold is to Ice)</a:t>
            </a:r>
          </a:p>
          <a:p>
            <a:r>
              <a:rPr lang="en-US" sz="3900" dirty="0"/>
              <a:t>Must include Name/Period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1FBEA9-5F05-4CB2-A760-6F5DA25A26B4}"/>
              </a:ext>
            </a:extLst>
          </p:cNvPr>
          <p:cNvSpPr/>
          <p:nvPr/>
        </p:nvSpPr>
        <p:spPr>
          <a:xfrm>
            <a:off x="1923504" y="914400"/>
            <a:ext cx="9855413" cy="5800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311EE-1892-4CFD-9A9F-1A878D50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04" y="231177"/>
            <a:ext cx="9472824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DOL: Evidence of a Chemical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322DB-DC87-4CE1-B1DA-D88F5BCEC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7212" y="609600"/>
            <a:ext cx="10058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Directions: Complete the table below based on information know about evidence of a chemical change.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4F9737-AF25-4CB3-BF5F-C28833DA3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42604"/>
              </p:ext>
            </p:extLst>
          </p:nvPr>
        </p:nvGraphicFramePr>
        <p:xfrm>
          <a:off x="1923504" y="1071953"/>
          <a:ext cx="9855413" cy="540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127">
                  <a:extLst>
                    <a:ext uri="{9D8B030D-6E8A-4147-A177-3AD203B41FA5}">
                      <a16:colId xmlns:a16="http://schemas.microsoft.com/office/drawing/2014/main" val="3866730015"/>
                    </a:ext>
                  </a:extLst>
                </a:gridCol>
                <a:gridCol w="3870781">
                  <a:extLst>
                    <a:ext uri="{9D8B030D-6E8A-4147-A177-3AD203B41FA5}">
                      <a16:colId xmlns:a16="http://schemas.microsoft.com/office/drawing/2014/main" val="34359343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5923117"/>
                    </a:ext>
                  </a:extLst>
                </a:gridCol>
                <a:gridCol w="3246105">
                  <a:extLst>
                    <a:ext uri="{9D8B030D-6E8A-4147-A177-3AD203B41FA5}">
                      <a16:colId xmlns:a16="http://schemas.microsoft.com/office/drawing/2014/main" val="2658792583"/>
                    </a:ext>
                  </a:extLst>
                </a:gridCol>
              </a:tblGrid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Physical / 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50575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Chalk is added to vinegar, bubbles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09073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Firecracker is let off, light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3798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clear liquids are poured together, a yellow substance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96624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Paper is torn into 10 smaller 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96203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Tree trunk is chopped in 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8367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Ice pack is busted, it gets cold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3413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Rotten Egg is dropped, smell is let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92714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Woman dies her hair, it turns 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2230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Liquid water is frozen into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50872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Sugar is added to water for Kool-Aid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361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2624DE-5AF3-495A-BF3B-A6A79C843F1F}"/>
              </a:ext>
            </a:extLst>
          </p:cNvPr>
          <p:cNvSpPr txBox="1"/>
          <p:nvPr/>
        </p:nvSpPr>
        <p:spPr>
          <a:xfrm>
            <a:off x="1822010" y="2244"/>
            <a:ext cx="1005840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Name: ________________________________________  Teacher: _________ Per: __ Date: ___/__/____</a:t>
            </a:r>
          </a:p>
        </p:txBody>
      </p:sp>
    </p:spTree>
    <p:extLst>
      <p:ext uri="{BB962C8B-B14F-4D97-AF65-F5344CB8AC3E}">
        <p14:creationId xmlns:p14="http://schemas.microsoft.com/office/powerpoint/2010/main" val="467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6E9812-3792-4943-B2F8-31A503EB0D27}"/>
              </a:ext>
            </a:extLst>
          </p:cNvPr>
          <p:cNvSpPr/>
          <p:nvPr/>
        </p:nvSpPr>
        <p:spPr>
          <a:xfrm>
            <a:off x="1923504" y="914400"/>
            <a:ext cx="9855413" cy="58000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50D22E2-1134-4BE2-981B-461CD6D5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04" y="231177"/>
            <a:ext cx="9472824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DOL: Evidence of a Chemical Reaction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3762804-47B3-46F6-A972-6DA1611AA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7212" y="609600"/>
            <a:ext cx="10058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Directions: Complete the table below based on information know about evidence of a chemical change.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63346E-E92E-4B08-BEBE-C807775C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5026"/>
              </p:ext>
            </p:extLst>
          </p:nvPr>
        </p:nvGraphicFramePr>
        <p:xfrm>
          <a:off x="1923504" y="1071953"/>
          <a:ext cx="9855413" cy="540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127">
                  <a:extLst>
                    <a:ext uri="{9D8B030D-6E8A-4147-A177-3AD203B41FA5}">
                      <a16:colId xmlns:a16="http://schemas.microsoft.com/office/drawing/2014/main" val="3866730015"/>
                    </a:ext>
                  </a:extLst>
                </a:gridCol>
                <a:gridCol w="3870781">
                  <a:extLst>
                    <a:ext uri="{9D8B030D-6E8A-4147-A177-3AD203B41FA5}">
                      <a16:colId xmlns:a16="http://schemas.microsoft.com/office/drawing/2014/main" val="34359343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5923117"/>
                    </a:ext>
                  </a:extLst>
                </a:gridCol>
                <a:gridCol w="3246105">
                  <a:extLst>
                    <a:ext uri="{9D8B030D-6E8A-4147-A177-3AD203B41FA5}">
                      <a16:colId xmlns:a16="http://schemas.microsoft.com/office/drawing/2014/main" val="2658792583"/>
                    </a:ext>
                  </a:extLst>
                </a:gridCol>
              </a:tblGrid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Physical / 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50575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Chalk is added to vinegar, bubbles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09073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Firecracker is let off, light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3798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clear liquids are poured together, a yellow substance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96624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Paper is torn into 10 smaller 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96203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Tree trunk is chopped in 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8367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Ice pack is busted, it gets cold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3413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Rotten Egg is dropped, smell is let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92714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Woman dies her hair, it turns 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22301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Liquid water is frozen into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50872"/>
                  </a:ext>
                </a:extLst>
              </a:tr>
              <a:tr h="482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Sugar is added to water for Kool-Aid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3619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7EDBC44-FA1D-4F21-A02C-EDC298CD3105}"/>
              </a:ext>
            </a:extLst>
          </p:cNvPr>
          <p:cNvSpPr txBox="1"/>
          <p:nvPr/>
        </p:nvSpPr>
        <p:spPr>
          <a:xfrm>
            <a:off x="1822010" y="2244"/>
            <a:ext cx="1005840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Name: ________________________________________  Teacher: _________ Per: __ Date: ___/__/____</a:t>
            </a:r>
          </a:p>
        </p:txBody>
      </p:sp>
    </p:spTree>
    <p:extLst>
      <p:ext uri="{BB962C8B-B14F-4D97-AF65-F5344CB8AC3E}">
        <p14:creationId xmlns:p14="http://schemas.microsoft.com/office/powerpoint/2010/main" val="1078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80</TotalTime>
  <Words>545</Words>
  <Application>Microsoft Office PowerPoint</Application>
  <PresentationFormat>Custom</PresentationFormat>
  <Paragraphs>90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Algerian</vt:lpstr>
      <vt:lpstr>Arial</vt:lpstr>
      <vt:lpstr>Calibri</vt:lpstr>
      <vt:lpstr>Euphemia</vt:lpstr>
      <vt:lpstr>Franklin Gothic Book</vt:lpstr>
      <vt:lpstr>Pharmacy design template</vt:lpstr>
      <vt:lpstr>Oct. 1, 2018</vt:lpstr>
      <vt:lpstr>TEKS 6.5C</vt:lpstr>
      <vt:lpstr>LO</vt:lpstr>
      <vt:lpstr>DOL</vt:lpstr>
      <vt:lpstr>Review Types of Evidence of a Chemical Reaction</vt:lpstr>
      <vt:lpstr>What can we use to help remember all 6 types of evidence when trying to decide if a chemical reaction has taken place?</vt:lpstr>
      <vt:lpstr>Now it is your turn….  Make your own mnemonic device to help you remember the types of evidence of a chemical reaction</vt:lpstr>
      <vt:lpstr>DOL: Evidence of a Chemical Reaction</vt:lpstr>
      <vt:lpstr>DOL: Evidence of a Chemical Reaction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Oct. 1, 2018</dc:title>
  <dc:creator>Katherine Pease</dc:creator>
  <cp:lastModifiedBy>Katherine Pease</cp:lastModifiedBy>
  <cp:revision>11</cp:revision>
  <cp:lastPrinted>2018-09-30T14:38:24Z</cp:lastPrinted>
  <dcterms:created xsi:type="dcterms:W3CDTF">2018-09-30T01:20:51Z</dcterms:created>
  <dcterms:modified xsi:type="dcterms:W3CDTF">2018-09-30T14:46:10Z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