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1885" r:id="rId2"/>
    <p:sldId id="2273" r:id="rId3"/>
    <p:sldId id="2228" r:id="rId4"/>
    <p:sldId id="2177" r:id="rId5"/>
    <p:sldId id="2183" r:id="rId6"/>
    <p:sldId id="2190" r:id="rId7"/>
    <p:sldId id="2195" r:id="rId8"/>
    <p:sldId id="2199" r:id="rId9"/>
    <p:sldId id="2211" r:id="rId10"/>
    <p:sldId id="2213" r:id="rId11"/>
    <p:sldId id="2218" r:id="rId12"/>
    <p:sldId id="2222" r:id="rId13"/>
    <p:sldId id="2223" r:id="rId14"/>
    <p:sldId id="2231" r:id="rId15"/>
    <p:sldId id="2232" r:id="rId16"/>
    <p:sldId id="2233" r:id="rId17"/>
    <p:sldId id="2234" r:id="rId18"/>
    <p:sldId id="2235" r:id="rId19"/>
    <p:sldId id="2242" r:id="rId20"/>
    <p:sldId id="2274" r:id="rId21"/>
    <p:sldId id="2277" r:id="rId22"/>
    <p:sldId id="2276" r:id="rId23"/>
    <p:sldId id="2243" r:id="rId24"/>
    <p:sldId id="2244" r:id="rId25"/>
    <p:sldId id="2245" r:id="rId26"/>
    <p:sldId id="2246" r:id="rId27"/>
    <p:sldId id="2247" r:id="rId28"/>
    <p:sldId id="2248" r:id="rId29"/>
    <p:sldId id="2249" r:id="rId30"/>
    <p:sldId id="2250" r:id="rId31"/>
    <p:sldId id="2251" r:id="rId32"/>
    <p:sldId id="2252" r:id="rId33"/>
    <p:sldId id="2253" r:id="rId34"/>
    <p:sldId id="2254" r:id="rId35"/>
    <p:sldId id="2255" r:id="rId36"/>
    <p:sldId id="2256" r:id="rId37"/>
    <p:sldId id="2257" r:id="rId38"/>
    <p:sldId id="2258" r:id="rId39"/>
    <p:sldId id="2259" r:id="rId40"/>
    <p:sldId id="2260" r:id="rId41"/>
    <p:sldId id="2261" r:id="rId42"/>
    <p:sldId id="2262" r:id="rId43"/>
    <p:sldId id="2263" r:id="rId44"/>
    <p:sldId id="2264" r:id="rId45"/>
    <p:sldId id="2265" r:id="rId46"/>
    <p:sldId id="2266" r:id="rId47"/>
    <p:sldId id="2267" r:id="rId48"/>
    <p:sldId id="2268" r:id="rId49"/>
    <p:sldId id="2269" r:id="rId50"/>
    <p:sldId id="2270" r:id="rId51"/>
    <p:sldId id="2271" r:id="rId52"/>
    <p:sldId id="2272" r:id="rId53"/>
    <p:sldId id="1878" r:id="rId54"/>
    <p:sldId id="1879" r:id="rId55"/>
    <p:sldId id="2006" r:id="rId56"/>
    <p:sldId id="2007" r:id="rId57"/>
    <p:sldId id="2008" r:id="rId58"/>
    <p:sldId id="2009" r:id="rId59"/>
    <p:sldId id="2010" r:id="rId60"/>
    <p:sldId id="2011" r:id="rId61"/>
    <p:sldId id="2012" r:id="rId62"/>
    <p:sldId id="2013" r:id="rId63"/>
    <p:sldId id="2014" r:id="rId64"/>
    <p:sldId id="2015" r:id="rId65"/>
    <p:sldId id="2016" r:id="rId66"/>
    <p:sldId id="2017" r:id="rId67"/>
    <p:sldId id="2018" r:id="rId68"/>
    <p:sldId id="2019" r:id="rId69"/>
    <p:sldId id="2020" r:id="rId70"/>
    <p:sldId id="2021" r:id="rId71"/>
    <p:sldId id="2022" r:id="rId72"/>
    <p:sldId id="2023" r:id="rId73"/>
    <p:sldId id="2024" r:id="rId74"/>
    <p:sldId id="2025" r:id="rId75"/>
    <p:sldId id="2026" r:id="rId76"/>
    <p:sldId id="2027" r:id="rId77"/>
    <p:sldId id="2028" r:id="rId78"/>
    <p:sldId id="1884" r:id="rId79"/>
    <p:sldId id="1886" r:id="rId80"/>
    <p:sldId id="2151" r:id="rId81"/>
    <p:sldId id="2152" r:id="rId82"/>
    <p:sldId id="2153" r:id="rId83"/>
    <p:sldId id="2154" r:id="rId84"/>
    <p:sldId id="2155" r:id="rId85"/>
    <p:sldId id="2156" r:id="rId86"/>
    <p:sldId id="2157" r:id="rId87"/>
    <p:sldId id="2158" r:id="rId88"/>
    <p:sldId id="2159" r:id="rId89"/>
    <p:sldId id="2160" r:id="rId90"/>
    <p:sldId id="2161" r:id="rId91"/>
    <p:sldId id="2162" r:id="rId92"/>
    <p:sldId id="2163" r:id="rId93"/>
    <p:sldId id="2164" r:id="rId94"/>
    <p:sldId id="2165" r:id="rId95"/>
    <p:sldId id="2166" r:id="rId96"/>
    <p:sldId id="2167" r:id="rId97"/>
    <p:sldId id="2168" r:id="rId98"/>
    <p:sldId id="2169" r:id="rId99"/>
    <p:sldId id="2170" r:id="rId100"/>
    <p:sldId id="2171" r:id="rId101"/>
    <p:sldId id="2172" r:id="rId102"/>
    <p:sldId id="2173" r:id="rId103"/>
    <p:sldId id="2174" r:id="rId104"/>
    <p:sldId id="2175" r:id="rId105"/>
    <p:sldId id="2176" r:id="rId106"/>
  </p:sldIdLst>
  <p:sldSz cx="9144000" cy="6858000" type="screen4x3"/>
  <p:notesSz cx="6858000" cy="9144000"/>
  <p:custDataLst>
    <p:tags r:id="rId10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C03F4B6C-C7E3-4174-A20D-96F4CE604244}">
          <p14:sldIdLst>
            <p14:sldId id="1885"/>
            <p14:sldId id="2273"/>
            <p14:sldId id="2228"/>
            <p14:sldId id="2177"/>
            <p14:sldId id="2183"/>
            <p14:sldId id="2190"/>
            <p14:sldId id="2195"/>
            <p14:sldId id="2199"/>
            <p14:sldId id="2211"/>
            <p14:sldId id="2213"/>
            <p14:sldId id="2218"/>
            <p14:sldId id="2222"/>
            <p14:sldId id="2223"/>
            <p14:sldId id="2231"/>
            <p14:sldId id="2232"/>
            <p14:sldId id="2233"/>
            <p14:sldId id="2234"/>
            <p14:sldId id="2235"/>
            <p14:sldId id="2242"/>
            <p14:sldId id="2274"/>
            <p14:sldId id="2277"/>
            <p14:sldId id="2276"/>
            <p14:sldId id="2243"/>
            <p14:sldId id="2244"/>
            <p14:sldId id="2245"/>
            <p14:sldId id="2246"/>
            <p14:sldId id="2247"/>
            <p14:sldId id="2248"/>
            <p14:sldId id="2249"/>
            <p14:sldId id="2250"/>
            <p14:sldId id="2251"/>
            <p14:sldId id="2252"/>
            <p14:sldId id="2253"/>
            <p14:sldId id="2254"/>
            <p14:sldId id="2255"/>
            <p14:sldId id="2256"/>
            <p14:sldId id="2257"/>
            <p14:sldId id="2258"/>
            <p14:sldId id="2259"/>
            <p14:sldId id="2260"/>
            <p14:sldId id="2261"/>
            <p14:sldId id="2262"/>
            <p14:sldId id="2263"/>
            <p14:sldId id="2264"/>
            <p14:sldId id="2265"/>
            <p14:sldId id="2266"/>
            <p14:sldId id="2267"/>
            <p14:sldId id="2268"/>
            <p14:sldId id="2269"/>
            <p14:sldId id="2270"/>
            <p14:sldId id="2271"/>
            <p14:sldId id="2272"/>
            <p14:sldId id="1878"/>
            <p14:sldId id="1879"/>
            <p14:sldId id="2006"/>
            <p14:sldId id="2007"/>
            <p14:sldId id="2008"/>
            <p14:sldId id="2009"/>
            <p14:sldId id="2010"/>
            <p14:sldId id="2011"/>
            <p14:sldId id="2012"/>
            <p14:sldId id="2013"/>
            <p14:sldId id="2014"/>
            <p14:sldId id="2015"/>
            <p14:sldId id="2016"/>
            <p14:sldId id="2017"/>
            <p14:sldId id="2018"/>
            <p14:sldId id="2019"/>
            <p14:sldId id="2020"/>
            <p14:sldId id="2021"/>
            <p14:sldId id="2022"/>
            <p14:sldId id="2023"/>
            <p14:sldId id="2024"/>
            <p14:sldId id="2025"/>
            <p14:sldId id="2026"/>
            <p14:sldId id="2027"/>
            <p14:sldId id="2028"/>
            <p14:sldId id="1884"/>
            <p14:sldId id="1886"/>
            <p14:sldId id="2151"/>
            <p14:sldId id="2152"/>
            <p14:sldId id="2153"/>
            <p14:sldId id="2154"/>
            <p14:sldId id="2155"/>
            <p14:sldId id="2156"/>
            <p14:sldId id="2157"/>
            <p14:sldId id="2158"/>
            <p14:sldId id="2159"/>
            <p14:sldId id="2160"/>
            <p14:sldId id="2161"/>
            <p14:sldId id="2162"/>
            <p14:sldId id="2163"/>
            <p14:sldId id="2164"/>
            <p14:sldId id="2165"/>
            <p14:sldId id="2166"/>
            <p14:sldId id="2167"/>
            <p14:sldId id="2168"/>
            <p14:sldId id="2169"/>
            <p14:sldId id="2170"/>
            <p14:sldId id="2171"/>
            <p14:sldId id="2172"/>
            <p14:sldId id="2173"/>
            <p14:sldId id="2174"/>
            <p14:sldId id="2175"/>
            <p14:sldId id="21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66FF"/>
    <a:srgbClr val="FFCCCC"/>
    <a:srgbClr val="FF9900"/>
    <a:srgbClr val="CC0099"/>
    <a:srgbClr val="9933FF"/>
    <a:srgbClr val="00FF00"/>
    <a:srgbClr val="66FF99"/>
    <a:srgbClr val="808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41" autoAdjust="0"/>
  </p:normalViewPr>
  <p:slideViewPr>
    <p:cSldViewPr>
      <p:cViewPr varScale="1">
        <p:scale>
          <a:sx n="84" d="100"/>
          <a:sy n="84" d="100"/>
        </p:scale>
        <p:origin x="142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80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gs" Target="tags/tag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F79C7-20E7-4450-A303-D15DA80FA45F}" type="datetimeFigureOut">
              <a:rPr lang="en-US" smtClean="0"/>
              <a:t>3/5/2016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77A1D-B051-4854-BBF0-376ACB95C4DA}" type="slidenum">
              <a:rPr lang="en-US" smtClean="0"/>
              <a:t>‹#›</a:t>
            </a:fld>
            <a:endParaRPr lang="en-US"/>
          </a:p>
        </p:txBody>
      </p:sp>
    </p:spTree>
    <p:extLst>
      <p:ext uri="{BB962C8B-B14F-4D97-AF65-F5344CB8AC3E}">
        <p14:creationId xmlns:p14="http://schemas.microsoft.com/office/powerpoint/2010/main" val="223486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6BC0CE-32DB-41DE-A5FC-E59E87E0775B}" type="slidenum">
              <a:rPr lang="en-US"/>
              <a:pPr>
                <a:defRPr/>
              </a:pPr>
              <a:t>‹#›</a:t>
            </a:fld>
            <a:endParaRPr lang="en-US"/>
          </a:p>
        </p:txBody>
      </p:sp>
    </p:spTree>
    <p:extLst>
      <p:ext uri="{BB962C8B-B14F-4D97-AF65-F5344CB8AC3E}">
        <p14:creationId xmlns:p14="http://schemas.microsoft.com/office/powerpoint/2010/main" val="399893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D3CB7-6A02-4F15-94F5-AA6B616C3639}" type="slidenum">
              <a:rPr lang="en-US"/>
              <a:pPr>
                <a:defRPr/>
              </a:pPr>
              <a:t>‹#›</a:t>
            </a:fld>
            <a:endParaRPr lang="en-US"/>
          </a:p>
        </p:txBody>
      </p:sp>
    </p:spTree>
    <p:extLst>
      <p:ext uri="{BB962C8B-B14F-4D97-AF65-F5344CB8AC3E}">
        <p14:creationId xmlns:p14="http://schemas.microsoft.com/office/powerpoint/2010/main" val="271221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BC6417-581B-4212-9B5D-D2CF55C2B3BD}" type="slidenum">
              <a:rPr lang="en-US"/>
              <a:pPr>
                <a:defRPr/>
              </a:pPr>
              <a:t>‹#›</a:t>
            </a:fld>
            <a:endParaRPr lang="en-US"/>
          </a:p>
        </p:txBody>
      </p:sp>
    </p:spTree>
    <p:extLst>
      <p:ext uri="{BB962C8B-B14F-4D97-AF65-F5344CB8AC3E}">
        <p14:creationId xmlns:p14="http://schemas.microsoft.com/office/powerpoint/2010/main" val="119901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A8D6B5-3BDC-44BD-B189-5343E29A3C01}" type="slidenum">
              <a:rPr lang="en-US"/>
              <a:pPr>
                <a:defRPr/>
              </a:pPr>
              <a:t>‹#›</a:t>
            </a:fld>
            <a:endParaRPr lang="en-US"/>
          </a:p>
        </p:txBody>
      </p:sp>
    </p:spTree>
    <p:extLst>
      <p:ext uri="{BB962C8B-B14F-4D97-AF65-F5344CB8AC3E}">
        <p14:creationId xmlns:p14="http://schemas.microsoft.com/office/powerpoint/2010/main" val="194337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607CFA-03BD-47C8-B07C-EBC66E445699}" type="slidenum">
              <a:rPr lang="en-US"/>
              <a:pPr>
                <a:defRPr/>
              </a:pPr>
              <a:t>‹#›</a:t>
            </a:fld>
            <a:endParaRPr lang="en-US"/>
          </a:p>
        </p:txBody>
      </p:sp>
    </p:spTree>
    <p:extLst>
      <p:ext uri="{BB962C8B-B14F-4D97-AF65-F5344CB8AC3E}">
        <p14:creationId xmlns:p14="http://schemas.microsoft.com/office/powerpoint/2010/main" val="42487716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DB822E-D19D-473E-8651-C38AE523FCF6}" type="slidenum">
              <a:rPr lang="en-US"/>
              <a:pPr>
                <a:defRPr/>
              </a:pPr>
              <a:t>‹#›</a:t>
            </a:fld>
            <a:endParaRPr lang="en-US"/>
          </a:p>
        </p:txBody>
      </p:sp>
    </p:spTree>
    <p:extLst>
      <p:ext uri="{BB962C8B-B14F-4D97-AF65-F5344CB8AC3E}">
        <p14:creationId xmlns:p14="http://schemas.microsoft.com/office/powerpoint/2010/main" val="21577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62F8B8-EFD9-4E1F-B00A-C1D66DA2AB64}" type="slidenum">
              <a:rPr lang="en-US"/>
              <a:pPr>
                <a:defRPr/>
              </a:pPr>
              <a:t>‹#›</a:t>
            </a:fld>
            <a:endParaRPr lang="en-US"/>
          </a:p>
        </p:txBody>
      </p:sp>
    </p:spTree>
    <p:extLst>
      <p:ext uri="{BB962C8B-B14F-4D97-AF65-F5344CB8AC3E}">
        <p14:creationId xmlns:p14="http://schemas.microsoft.com/office/powerpoint/2010/main" val="32205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386109-E088-490A-8804-6AF45E696985}" type="slidenum">
              <a:rPr lang="en-US"/>
              <a:pPr>
                <a:defRPr/>
              </a:pPr>
              <a:t>‹#›</a:t>
            </a:fld>
            <a:endParaRPr lang="en-US"/>
          </a:p>
        </p:txBody>
      </p:sp>
    </p:spTree>
    <p:extLst>
      <p:ext uri="{BB962C8B-B14F-4D97-AF65-F5344CB8AC3E}">
        <p14:creationId xmlns:p14="http://schemas.microsoft.com/office/powerpoint/2010/main" val="249102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0440C8-ACD7-4B94-8A0A-DDFD8444A06E}" type="slidenum">
              <a:rPr lang="en-US"/>
              <a:pPr>
                <a:defRPr/>
              </a:pPr>
              <a:t>‹#›</a:t>
            </a:fld>
            <a:endParaRPr lang="en-US"/>
          </a:p>
        </p:txBody>
      </p:sp>
    </p:spTree>
    <p:extLst>
      <p:ext uri="{BB962C8B-B14F-4D97-AF65-F5344CB8AC3E}">
        <p14:creationId xmlns:p14="http://schemas.microsoft.com/office/powerpoint/2010/main" val="239426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EFA2B6-D765-41A3-B31A-372037F51971}" type="slidenum">
              <a:rPr lang="en-US"/>
              <a:pPr>
                <a:defRPr/>
              </a:pPr>
              <a:t>‹#›</a:t>
            </a:fld>
            <a:endParaRPr lang="en-US"/>
          </a:p>
        </p:txBody>
      </p:sp>
    </p:spTree>
    <p:extLst>
      <p:ext uri="{BB962C8B-B14F-4D97-AF65-F5344CB8AC3E}">
        <p14:creationId xmlns:p14="http://schemas.microsoft.com/office/powerpoint/2010/main" val="19494671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2160B-C5CC-47B0-A5E5-B37C03CFB37B}" type="slidenum">
              <a:rPr lang="en-US"/>
              <a:pPr>
                <a:defRPr/>
              </a:pPr>
              <a:t>‹#›</a:t>
            </a:fld>
            <a:endParaRPr lang="en-US"/>
          </a:p>
        </p:txBody>
      </p:sp>
    </p:spTree>
    <p:extLst>
      <p:ext uri="{BB962C8B-B14F-4D97-AF65-F5344CB8AC3E}">
        <p14:creationId xmlns:p14="http://schemas.microsoft.com/office/powerpoint/2010/main" val="38796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813A3-F503-4D9E-9811-AD0B20E438DD}" type="slidenum">
              <a:rPr lang="en-US"/>
              <a:pPr>
                <a:defRPr/>
              </a:pPr>
              <a:t>‹#›</a:t>
            </a:fld>
            <a:endParaRPr lang="en-US"/>
          </a:p>
        </p:txBody>
      </p:sp>
    </p:spTree>
    <p:extLst>
      <p:ext uri="{BB962C8B-B14F-4D97-AF65-F5344CB8AC3E}">
        <p14:creationId xmlns:p14="http://schemas.microsoft.com/office/powerpoint/2010/main" val="158140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931834B-DB2C-4709-B0B3-CB580FCD557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www.teacherspayteachers.com/Product/Seasons-Lesson-Axial-Tilt-120455" TargetMode="External"/><Relationship Id="rId13" Type="http://schemas.openxmlformats.org/officeDocument/2006/relationships/hyperlink" Target="http://www.teacherspayteachers.com/Product/Mechanical-and-Chemical-Weathering-Lesson-120698" TargetMode="External"/><Relationship Id="rId18" Type="http://schemas.openxmlformats.org/officeDocument/2006/relationships/hyperlink" Target="http://www.teacherspayteachers.com/Product/Soil-Science-Erosion-Particles-Weathering-Flash-Cards-243991" TargetMode="External"/><Relationship Id="rId26" Type="http://schemas.openxmlformats.org/officeDocument/2006/relationships/image" Target="../media/image57.png"/><Relationship Id="rId3" Type="http://schemas.openxmlformats.org/officeDocument/2006/relationships/hyperlink" Target="http://www.teacherspayteachers.com/Product/Atmosphere-Lesson-120429" TargetMode="External"/><Relationship Id="rId21" Type="http://schemas.openxmlformats.org/officeDocument/2006/relationships/hyperlink" Target="http://www.teacherspayteachers.com/Product/Ice-Ages-and-Glaciers-Quiz-Game-120956" TargetMode="External"/><Relationship Id="rId7" Type="http://schemas.openxmlformats.org/officeDocument/2006/relationships/hyperlink" Target="http://www.teacherspayteachers.com/Product/Severe-Weather-Lesson-Hurricane-Tornado-132627" TargetMode="External"/><Relationship Id="rId12" Type="http://schemas.openxmlformats.org/officeDocument/2006/relationships/hyperlink" Target="http://www.teacherspayteachers.com/Product/Water-Cycle-and-Clouds-Lesson-120467" TargetMode="External"/><Relationship Id="rId17" Type="http://schemas.openxmlformats.org/officeDocument/2006/relationships/hyperlink" Target="http://www.teacherspayteachers.com/Product/Soil-Science-Erosion-Particles-Soil-Conservation-Review-Game-243051" TargetMode="External"/><Relationship Id="rId25" Type="http://schemas.openxmlformats.org/officeDocument/2006/relationships/image" Target="../media/image56.jpeg"/><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Erosion-Lesson-Soil-Conservation-120739" TargetMode="External"/><Relationship Id="rId20" Type="http://schemas.openxmlformats.org/officeDocument/2006/relationships/hyperlink" Target="http://www.teacherspayteachers.com/Product/Ice-Ages-Lesson-Glaciers-Glacial-Landforms-12076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ir-Pressure-and-Winds-Lesson-120441" TargetMode="External"/><Relationship Id="rId11" Type="http://schemas.openxmlformats.org/officeDocument/2006/relationships/hyperlink" Target="http://www.teacherspayteachers.com/Product/Weather-and-Oceans-Water-Cycle-Clouds-Quiz-Game-905612" TargetMode="External"/><Relationship Id="rId24" Type="http://schemas.openxmlformats.org/officeDocument/2006/relationships/hyperlink" Target="http://www.teacherspayteachers.com/Product/Soil-Science-Erosion-Ice-Ages-and-Glaciers-Unit-Homework-120894" TargetMode="External"/><Relationship Id="rId5" Type="http://schemas.openxmlformats.org/officeDocument/2006/relationships/hyperlink" Target="http://www.teacherspayteachers.com/Product/Atmophere-Quiz-Game-Air-Pressure-238003" TargetMode="External"/><Relationship Id="rId15" Type="http://schemas.openxmlformats.org/officeDocument/2006/relationships/hyperlink" Target="http://www.teacherspayteachers.com/Product/Soil-Science-Unit-120703" TargetMode="External"/><Relationship Id="rId23" Type="http://schemas.openxmlformats.org/officeDocument/2006/relationships/hyperlink" Target="http://www.teacherspayteachers.com/Product/Ice-Ages-Glaciers-Glacial-Landforms-Flash-Cards-244015" TargetMode="External"/><Relationship Id="rId10" Type="http://schemas.openxmlformats.org/officeDocument/2006/relationships/hyperlink" Target="http://www.teacherspayteachers.com/Product/Wind-Global-Winds-Wind-Chill-Lesson-120445" TargetMode="External"/><Relationship Id="rId19" Type="http://schemas.openxmlformats.org/officeDocument/2006/relationships/hyperlink" Target="http://www.teacherspayteachers.com/Product/Weathering-and-Soil-Crossword-Puzzle-243093" TargetMode="External"/><Relationship Id="rId4" Type="http://schemas.openxmlformats.org/officeDocument/2006/relationships/hyperlink" Target="http://www.teacherspayteachers.com/Product/Air-Pollution-Lesson-Ozone-Layer-Skin-Cancer-120438" TargetMode="External"/><Relationship Id="rId9" Type="http://schemas.openxmlformats.org/officeDocument/2006/relationships/hyperlink" Target="http://www.teacherspayteachers.com/Product/Weather-Winds-Seasons-Temperature-Quiz-Game-905562" TargetMode="External"/><Relationship Id="rId14" Type="http://schemas.openxmlformats.org/officeDocument/2006/relationships/hyperlink" Target="http://www.teacherspayteachers.com/Product/Mechanical-and-Chemical-Weathering-Quiz-Game-120905" TargetMode="External"/><Relationship Id="rId22" Type="http://schemas.openxmlformats.org/officeDocument/2006/relationships/hyperlink" Target="http://www.teacherspayteachers.com/Product/Ice-Ages-Glaciers-Glacial-Landforms-Crossword-Puzzle-243971" TargetMode="External"/><Relationship Id="rId27" Type="http://schemas.openxmlformats.org/officeDocument/2006/relationships/image" Target="../media/image37.png"/></Relationships>
</file>

<file path=ppt/slides/_rels/slide101.xml.rels><?xml version="1.0" encoding="UTF-8" standalone="yes"?>
<Relationships xmlns="http://schemas.openxmlformats.org/package/2006/relationships"><Relationship Id="rId8" Type="http://schemas.openxmlformats.org/officeDocument/2006/relationships/hyperlink" Target="http://www.teacherspayteachers.com/Product/Water-Unit-Homework-120697" TargetMode="External"/><Relationship Id="rId13" Type="http://schemas.openxmlformats.org/officeDocument/2006/relationships/hyperlink" Target="http://www.teacherspayteachers.com/Product/Salmon-Lesson-121185" TargetMode="External"/><Relationship Id="rId18" Type="http://schemas.openxmlformats.org/officeDocument/2006/relationships/image" Target="../media/image56.jpeg"/><Relationship Id="rId3" Type="http://schemas.openxmlformats.org/officeDocument/2006/relationships/hyperlink" Target="http://www.teacherspayteachers.com/Product/Water-Use-Water-Conservation-Water-on-Earth-Lesson-120610" TargetMode="External"/><Relationship Id="rId7" Type="http://schemas.openxmlformats.org/officeDocument/2006/relationships/hyperlink" Target="http://www.teacherspayteachers.com/Product/Water-Quiz-Game-239492" TargetMode="External"/><Relationship Id="rId12" Type="http://schemas.openxmlformats.org/officeDocument/2006/relationships/hyperlink" Target="http://www.teacherspayteachers.com/Product/Lake-Turnover-Lesson-121279" TargetMode="External"/><Relationship Id="rId1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ivers-Lakes-and-Water-Qualiy-Unit-Crossword-Puzzle-241618" TargetMode="External"/><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www.teacherspayteachers.com/Product/Water-Cycle-Lesson-118050" TargetMode="External"/><Relationship Id="rId11" Type="http://schemas.openxmlformats.org/officeDocument/2006/relationships/hyperlink" Target="http://www.teacherspayteachers.com/Product/Benthic-Macroinvertebrates-Lesson-121154" TargetMode="External"/><Relationship Id="rId5" Type="http://schemas.openxmlformats.org/officeDocument/2006/relationships/hyperlink" Target="http://www.teacherspayteachers.com/Product/Properties-of-Water-Lesson-120635" TargetMode="External"/><Relationship Id="rId15" Type="http://schemas.openxmlformats.org/officeDocument/2006/relationships/hyperlink" Target="http://www.teacherspayteachers.com/Product/Rivers-Lakes-and-Water-Quality-Quiz-Game-121284" TargetMode="External"/><Relationship Id="rId10" Type="http://schemas.openxmlformats.org/officeDocument/2006/relationships/hyperlink" Target="http://www.teacherspayteachers.com/Product/Flooding-Lesson-Dam-Role-Playing-Project-121170" TargetMode="External"/><Relationship Id="rId19" Type="http://schemas.openxmlformats.org/officeDocument/2006/relationships/image" Target="../media/image57.png"/><Relationship Id="rId4" Type="http://schemas.openxmlformats.org/officeDocument/2006/relationships/hyperlink" Target="http://www.teacherspayteachers.com/Product/Groundwater-Lesson-Groundwater-Pollution-120619" TargetMode="External"/><Relationship Id="rId9" Type="http://schemas.openxmlformats.org/officeDocument/2006/relationships/hyperlink" Target="http://www.teacherspayteachers.com/Product/Rivers-and-Watersheds-Unit-121118" TargetMode="External"/><Relationship Id="rId14" Type="http://schemas.openxmlformats.org/officeDocument/2006/relationships/hyperlink" Target="http://www.teacherspayteachers.com/Product/Fish-Lesson-Fashion-A-Fish-Project-121257" TargetMode="External"/></Relationships>
</file>

<file path=ppt/slides/_rels/slide10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teacherspayteachers.com/Product/Astronomy-Unit-237876" TargetMode="External"/><Relationship Id="rId7" Type="http://schemas.openxmlformats.org/officeDocument/2006/relationships/hyperlink" Target="http://www.teacherspayteachers.com/Product/Rivers-Lakes-Water-Quality-Unit-110106" TargetMode="External"/><Relationship Id="rId2" Type="http://schemas.openxmlformats.org/officeDocument/2006/relationships/hyperlink" Target="http://www.teacherspayteachers.com/Product/Geology-Unit-11010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110217" TargetMode="External"/><Relationship Id="rId5" Type="http://schemas.openxmlformats.org/officeDocument/2006/relationships/hyperlink" Target="http://www.teacherspayteachers.com/Product/Weathering-Soil-Science-Erosion-Soil-Conservation-Ice-Ages-Glaciers-Unit-110228" TargetMode="External"/><Relationship Id="rId4" Type="http://schemas.openxmlformats.org/officeDocument/2006/relationships/hyperlink" Target="http://www.teacherspayteachers.com/Product/Weather-and-Climate-Unit-110223"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www.teacherspayteachers.com/Product/Cell-Biology-Unit-110344" TargetMode="External"/><Relationship Id="rId13" Type="http://schemas.openxmlformats.org/officeDocument/2006/relationships/hyperlink" Target="http://www.teacherspayteachers.com/Product/Ecology-Unit-Food-Chains-and-Food-Webs-117616" TargetMode="External"/><Relationship Id="rId3" Type="http://schemas.openxmlformats.org/officeDocument/2006/relationships/hyperlink" Target="http://www.teacherspayteachers.com/Product/Newtons-Laws-of-Motion-Forces-in-Motion-Simple-Machines-Unit-110094" TargetMode="External"/><Relationship Id="rId7" Type="http://schemas.openxmlformats.org/officeDocument/2006/relationships/hyperlink" Target="http://www.teacherspayteachers.com/Product/DNA-and-Genetics-Unit-110347" TargetMode="External"/><Relationship Id="rId12" Type="http://schemas.openxmlformats.org/officeDocument/2006/relationships/hyperlink" Target="http://www.teacherspayteachers.com/Product/Botany-Unit-Plant-Unit-117629" TargetMode="External"/><Relationship Id="rId2" Type="http://schemas.openxmlformats.org/officeDocument/2006/relationships/hyperlink" Target="http://www.teacherspayteachers.com/Product/Science-Skills-Unit-110098" TargetMode="Externa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www.teacherspayteachers.com/Product/Anatomy-Unit-Human-Body-Systems-and-Health-Topics-Unit-151580" TargetMode="External"/><Relationship Id="rId11" Type="http://schemas.openxmlformats.org/officeDocument/2006/relationships/hyperlink" Target="http://www.teacherspayteachers.com/Product/Evolution-and-Natural-Selection-Unit-Change-Unit-110342" TargetMode="External"/><Relationship Id="rId5" Type="http://schemas.openxmlformats.org/officeDocument/2006/relationships/hyperlink" Target="http://www.teacherspayteachers.com/Product/Atoms-Molecules-Periodic-Table-of-the-Elements-Unit-110095" TargetMode="External"/><Relationship Id="rId15" Type="http://schemas.openxmlformats.org/officeDocument/2006/relationships/hyperlink" Target="http://www.teacherspayteachers.com/Product/Ecology-Unit-Nonliving-Factors-Cycles-117624" TargetMode="External"/><Relationship Id="rId10" Type="http://schemas.openxmlformats.org/officeDocument/2006/relationships/hyperlink" Target="http://www.teacherspayteachers.com/Product/Taxonomy-and-Classification-Unit-121605" TargetMode="External"/><Relationship Id="rId4" Type="http://schemas.openxmlformats.org/officeDocument/2006/relationships/hyperlink" Target="http://www.teacherspayteachers.com/Product/Matter-Energy-and-the-Environment-Unit-110058" TargetMode="External"/><Relationship Id="rId9" Type="http://schemas.openxmlformats.org/officeDocument/2006/relationships/hyperlink" Target="http://www.teacherspayteachers.com/Product/Virus-Bacteria-Parasites-Diseases-Unit-841420" TargetMode="External"/><Relationship Id="rId14" Type="http://schemas.openxmlformats.org/officeDocument/2006/relationships/hyperlink" Target="http://www.teacherspayteachers.com/Product/Ecology-Unit-Animal-Interactions-117620"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www.teacherspayteachers.com/Product/Science-from-Murf-Curriculum-Tour-148474"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8.jpeg"/></Relationships>
</file>

<file path=ppt/slides/_rels/slide10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teacherspayteachers.com/Product/Science-Curriculum-4-Years-20-Units-50000-Slides-HW-Much-More-119377"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learningcenter.nsta.org/browse_journals.aspx?journal=tst" TargetMode="External"/><Relationship Id="rId2" Type="http://schemas.openxmlformats.org/officeDocument/2006/relationships/hyperlink" Target="http://www.nabt.org/websites/institution/index.php?p=1"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hyperlink" Target="http://learningcenter.nsta.org/browse_journals.aspx?journal=tst" TargetMode="External"/><Relationship Id="rId2" Type="http://schemas.openxmlformats.org/officeDocument/2006/relationships/hyperlink" Target="http://www.nabt.org/websites/institution/index.php?p=1"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8" Type="http://schemas.openxmlformats.org/officeDocument/2006/relationships/hyperlink" Target="http://faculty.clintoncc.suny.edu/faculty/michael.gregory/files/bio%20102/bio%20102%20lectures/Animal%20cells%20and%20tissues/Animal%20Tissues.htm" TargetMode="External"/><Relationship Id="rId3" Type="http://schemas.openxmlformats.org/officeDocument/2006/relationships/hyperlink" Target="https://bayo2pisay.files.wordpress.com/2012/06/handout-levels-of-biological-organization.pdf" TargetMode="External"/><Relationship Id="rId7" Type="http://schemas.openxmlformats.org/officeDocument/2006/relationships/hyperlink" Target="http://www.phe-culturecollections.org.uk/products/celllines/primarycells/humanprimarycellsbycelltype.aspx" TargetMode="External"/><Relationship Id="rId2" Type="http://schemas.openxmlformats.org/officeDocument/2006/relationships/hyperlink" Target="http://www.nature.com/scitable/topicpage/biological-complexity-and-integrative-levels-of-organization-468" TargetMode="External"/><Relationship Id="rId1" Type="http://schemas.openxmlformats.org/officeDocument/2006/relationships/slideLayout" Target="../slideLayouts/slideLayout2.xml"/><Relationship Id="rId6" Type="http://schemas.openxmlformats.org/officeDocument/2006/relationships/hyperlink" Target="http://www.diffen.com/difference/Animal_Cell_vs_Plant_Cell" TargetMode="External"/><Relationship Id="rId5" Type="http://schemas.openxmlformats.org/officeDocument/2006/relationships/hyperlink" Target="http://www.ck12.org/biology/Organization-of-the-Human-Body/lesson/user:bWpvbmVzMzk4QHRhbXBhYmF5LnJyLmNvbQ../Organization-of-the-Human-Body/" TargetMode="External"/><Relationship Id="rId4" Type="http://schemas.openxmlformats.org/officeDocument/2006/relationships/hyperlink" Target="https://www.google.com/search?q=form+follows+function&amp;ie=utf-8&amp;oe=utf-8&amp;aq=t&amp;rls=org.mozilla:en-US:official&amp;client=firefox-a&amp;channel=np&amp;source=hp#channel=np&amp;q=form+follows+function+biology&amp;rls=org.mozilla:en-US:officia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siumed.edu/~dking2/intro/4basic.htm" TargetMode="External"/><Relationship Id="rId2" Type="http://schemas.openxmlformats.org/officeDocument/2006/relationships/hyperlink" Target="http://faculty.clintoncc.suny.edu/faculty/michael.gregory/files/bio%20102/bio%20102%20lectures/Animal%20cells%20and%20tissues/Animal%20Tissues.htm"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www.brighthub.com/science/medical/articles/112024.asp" TargetMode="External"/><Relationship Id="rId4" Type="http://schemas.openxmlformats.org/officeDocument/2006/relationships/hyperlink" Target="http://www.theguardian.com/world/2012/may/27/kidney-trade-illegal-operations-who"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nytimes.com/health/guides/disease/osteoporosis/" TargetMode="External"/><Relationship Id="rId3" Type="http://schemas.openxmlformats.org/officeDocument/2006/relationships/hyperlink" Target="http://www.biology4kids.com/files/systems_skeletal.html" TargetMode="External"/><Relationship Id="rId7" Type="http://schemas.openxmlformats.org/officeDocument/2006/relationships/hyperlink" Target="http://www.npr.org/player/v2/mediaPlayer.html?action=1&amp;t=1&amp;islist=false&amp;id=269422083&amp;m=269529730" TargetMode="External"/><Relationship Id="rId2" Type="http://schemas.openxmlformats.org/officeDocument/2006/relationships/hyperlink" Target="http://www.innerbody.com/image/skelfov.html" TargetMode="External"/><Relationship Id="rId1" Type="http://schemas.openxmlformats.org/officeDocument/2006/relationships/slideLayout" Target="../slideLayouts/slideLayout2.xml"/><Relationship Id="rId6" Type="http://schemas.openxmlformats.org/officeDocument/2006/relationships/hyperlink" Target="http://www.npr.org/2014/01/31/269422083/sidelined-by-brain-injury-ex-nfl-player-copes-with-desperation" TargetMode="External"/><Relationship Id="rId5" Type="http://schemas.openxmlformats.org/officeDocument/2006/relationships/hyperlink" Target="http://orthoinfo.aaos.org/topic.cfm?topic=a00425" TargetMode="External"/><Relationship Id="rId10" Type="http://schemas.openxmlformats.org/officeDocument/2006/relationships/hyperlink" Target="http://www.enchantedlearning.com/crafts/halloween/bones" TargetMode="External"/><Relationship Id="rId4" Type="http://schemas.openxmlformats.org/officeDocument/2006/relationships/hyperlink" Target="http://www.getbodysmart.com/ap/skeletalsystem/skeleton/menu/menu.html" TargetMode="External"/><Relationship Id="rId9" Type="http://schemas.openxmlformats.org/officeDocument/2006/relationships/hyperlink" Target="http://medtropolis.com/virtual-body/"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webmd.com/first-aid/tc/rest-ice-compression-and-elevation-rice-topic-overview" TargetMode="External"/><Relationship Id="rId2" Type="http://schemas.openxmlformats.org/officeDocument/2006/relationships/hyperlink" Target="http://www.getbodysmart.com/ap2/systems/tutorial.html"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8" Type="http://schemas.openxmlformats.org/officeDocument/2006/relationships/hyperlink" Target="http://www.gwc.maricopa.edu/class/bio201/muscle/mustut.htm" TargetMode="External"/><Relationship Id="rId3" Type="http://schemas.openxmlformats.org/officeDocument/2006/relationships/hyperlink" Target="http://www.healthline.com/human-body-maps/muscular-system" TargetMode="External"/><Relationship Id="rId7" Type="http://schemas.openxmlformats.org/officeDocument/2006/relationships/hyperlink" Target="http://www.getbodysmart.com/ap/muscletissue/fibers/menu/menu.html" TargetMode="External"/><Relationship Id="rId2" Type="http://schemas.openxmlformats.org/officeDocument/2006/relationships/hyperlink" Target="http://www.innerbody.com/image/musfov.html" TargetMode="External"/><Relationship Id="rId1" Type="http://schemas.openxmlformats.org/officeDocument/2006/relationships/slideLayout" Target="../slideLayouts/slideLayout2.xml"/><Relationship Id="rId6" Type="http://schemas.openxmlformats.org/officeDocument/2006/relationships/hyperlink" Target="http://www.botany.uwc.ac.za/sci_ed/grade10/mammal/muscle.htm" TargetMode="External"/><Relationship Id="rId5" Type="http://schemas.openxmlformats.org/officeDocument/2006/relationships/hyperlink" Target="http://www.bozemanscience.com/muscular-system/" TargetMode="External"/><Relationship Id="rId4" Type="http://schemas.openxmlformats.org/officeDocument/2006/relationships/hyperlink" Target="http://www.biology4kids.com/files/systems_muscular.html" TargetMode="External"/><Relationship Id="rId9" Type="http://schemas.openxmlformats.org/officeDocument/2006/relationships/hyperlink" Target="http://www.bbc.co.uk/science/humanbody/body/index_interactivebody.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mayoclinic.org/healthy-living/fitness/in-depth/performance-enhancing-drugs/art-20046134" TargetMode="External"/><Relationship Id="rId3" Type="http://schemas.openxmlformats.org/officeDocument/2006/relationships/hyperlink" Target="http://www.realclearscience.com/2011/02/03/chnops_six_ingredients_of_life_239629.html" TargetMode="External"/><Relationship Id="rId7" Type="http://schemas.openxmlformats.org/officeDocument/2006/relationships/hyperlink" Target="http://www.sciencelearn.org.nz/Contexts/Uniquely-Me/Science-Ideas-and-Concepts/Role-of-proteins-in-the-body" TargetMode="External"/><Relationship Id="rId2" Type="http://schemas.openxmlformats.org/officeDocument/2006/relationships/hyperlink" Target="http://www.mrgraba.net/uploads/8/2/6/3/8263952/bio3amoleculeslab.pdf" TargetMode="External"/><Relationship Id="rId1" Type="http://schemas.openxmlformats.org/officeDocument/2006/relationships/slideLayout" Target="../slideLayouts/slideLayout2.xml"/><Relationship Id="rId6" Type="http://schemas.openxmlformats.org/officeDocument/2006/relationships/hyperlink" Target="http://www.cdc.gov/nutrition/everyone/basics/carbs.html" TargetMode="External"/><Relationship Id="rId5" Type="http://schemas.openxmlformats.org/officeDocument/2006/relationships/hyperlink" Target="http://www.biology.arizona.edu/biochemistry/tutorials/chemistry/page1.html" TargetMode="External"/><Relationship Id="rId10" Type="http://schemas.openxmlformats.org/officeDocument/2006/relationships/hyperlink" Target="http://www.chem4kids.com/files/bio_lipids.html" TargetMode="External"/><Relationship Id="rId4" Type="http://schemas.openxmlformats.org/officeDocument/2006/relationships/hyperlink" Target="http://www.webmd.com/food-recipes/tc/types-of-fats-topic-overview" TargetMode="External"/><Relationship Id="rId9" Type="http://schemas.openxmlformats.org/officeDocument/2006/relationships/hyperlink" Target="http://www.fda.gov/food/ingredientspackaginglabeling/labelingnutrition/ucm274593.ht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drugabuse.gov/publications/drugfacts/anabolic-steroids" TargetMode="External"/><Relationship Id="rId2" Type="http://schemas.openxmlformats.org/officeDocument/2006/relationships/hyperlink" Target="http://www.sciencelearn.org.nz/Contexts/Uniquely-Me/Science-Ideas-and-Concepts/Role-of-proteins-in-the-body" TargetMode="External"/><Relationship Id="rId1" Type="http://schemas.openxmlformats.org/officeDocument/2006/relationships/slideLayout" Target="../slideLayouts/slideLayout2.xml"/><Relationship Id="rId6" Type="http://schemas.openxmlformats.org/officeDocument/2006/relationships/hyperlink" Target="http://www.extension.iastate.edu/humansciences/protein" TargetMode="External"/><Relationship Id="rId5" Type="http://schemas.openxmlformats.org/officeDocument/2006/relationships/hyperlink" Target="http://www.bbc.co.uk/science/0/22199991" TargetMode="External"/><Relationship Id="rId4" Type="http://schemas.openxmlformats.org/officeDocument/2006/relationships/hyperlink" Target="http://www.heart.org/HEARTORG/GettingHealthy/FatsAndOils/Fats101/Trans-Fats_UCM_301120_Article.jsp"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eetsurprise.com/" TargetMode="External"/><Relationship Id="rId3" Type="http://schemas.openxmlformats.org/officeDocument/2006/relationships/hyperlink" Target="http://www.choosemyplate.gov/healthy-eating-tips/tips-for-eating-out.html" TargetMode="External"/><Relationship Id="rId7" Type="http://schemas.openxmlformats.org/officeDocument/2006/relationships/hyperlink" Target="http://www.princeton.edu/main/news/archive/S26/91/22K07/" TargetMode="External"/><Relationship Id="rId2" Type="http://schemas.openxmlformats.org/officeDocument/2006/relationships/hyperlink" Target="http://www.choosemyplate.gov/food-groups/" TargetMode="External"/><Relationship Id="rId1" Type="http://schemas.openxmlformats.org/officeDocument/2006/relationships/slideLayout" Target="../slideLayouts/slideLayout2.xml"/><Relationship Id="rId6" Type="http://schemas.openxmlformats.org/officeDocument/2006/relationships/hyperlink" Target="http://healthyeating.sfgate.com/statistics-health-risks-eating-fast-food-3290.html" TargetMode="External"/><Relationship Id="rId11" Type="http://schemas.openxmlformats.org/officeDocument/2006/relationships/hyperlink" Target="http://www.mayoclinic.org/healthy-living/nutrition-and-healthy-eating/expert-answers/monosodium-glutamate/faq-20058196" TargetMode="External"/><Relationship Id="rId5" Type="http://schemas.openxmlformats.org/officeDocument/2006/relationships/hyperlink" Target="http://www.stonybrook.edu/heartlinks/fastfooddangers.pdf" TargetMode="External"/><Relationship Id="rId10" Type="http://schemas.openxmlformats.org/officeDocument/2006/relationships/hyperlink" Target="http://www.naturalnews.com/024694_oil_food_oils.html" TargetMode="External"/><Relationship Id="rId4" Type="http://schemas.openxmlformats.org/officeDocument/2006/relationships/hyperlink" Target="http://www.cdc.gov/obesity/" TargetMode="External"/><Relationship Id="rId9" Type="http://schemas.openxmlformats.org/officeDocument/2006/relationships/hyperlink" Target="http://healthylifejournal.org/healthy-living/the-importance-of-calcium/"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www.mayoclinic.org/diseases-conditions/anorexia/basics/definition/con-20033002" TargetMode="External"/><Relationship Id="rId3" Type="http://schemas.openxmlformats.org/officeDocument/2006/relationships/hyperlink" Target="http://www.my-calorie-counter.com/Calorie_Calculator.asp" TargetMode="External"/><Relationship Id="rId7" Type="http://schemas.openxmlformats.org/officeDocument/2006/relationships/hyperlink" Target="http://www.helpguide.org/mental/anorexia_signs_symptoms_causes_treatment.htm" TargetMode="External"/><Relationship Id="rId2" Type="http://schemas.openxmlformats.org/officeDocument/2006/relationships/hyperlink" Target="http://abcnews.go.com/Health/top-11-scary-food-additives/story?id=18479268#.UdxCJG3fMmY" TargetMode="External"/><Relationship Id="rId1" Type="http://schemas.openxmlformats.org/officeDocument/2006/relationships/slideLayout" Target="../slideLayouts/slideLayout2.xml"/><Relationship Id="rId6" Type="http://schemas.openxmlformats.org/officeDocument/2006/relationships/hyperlink" Target="http://kidshealth.org/parent/medical/endocrine/type2.html" TargetMode="External"/><Relationship Id="rId5" Type="http://schemas.openxmlformats.org/officeDocument/2006/relationships/hyperlink" Target="http://www.webmd.com/children/guide/obesity-children" TargetMode="External"/><Relationship Id="rId4" Type="http://schemas.openxmlformats.org/officeDocument/2006/relationships/hyperlink" Target="http://www.webmd.com/heart-disease/guide/diseases-cardiovascular" TargetMode="External"/><Relationship Id="rId9" Type="http://schemas.openxmlformats.org/officeDocument/2006/relationships/image" Target="../media/image23.jpeg"/></Relationships>
</file>

<file path=ppt/slides/_rels/slide64.xml.rels><?xml version="1.0" encoding="UTF-8" standalone="yes"?>
<Relationships xmlns="http://schemas.openxmlformats.org/package/2006/relationships"><Relationship Id="rId8" Type="http://schemas.openxmlformats.org/officeDocument/2006/relationships/hyperlink" Target="http://stroke.about.com/od/caregiverresources/qt/swallowphases.htm" TargetMode="External"/><Relationship Id="rId3" Type="http://schemas.openxmlformats.org/officeDocument/2006/relationships/hyperlink" Target="http://digestive.niddk.nih.gov/ddiseases/pubs/yrdd/" TargetMode="External"/><Relationship Id="rId7" Type="http://schemas.openxmlformats.org/officeDocument/2006/relationships/hyperlink" Target="https://www.smartlivingnetwork.com/digestive/b/mechanical-and-chemical-digestion/" TargetMode="External"/><Relationship Id="rId2" Type="http://schemas.openxmlformats.org/officeDocument/2006/relationships/hyperlink" Target="http://www.innerbody.com/image/digeov.html" TargetMode="External"/><Relationship Id="rId1" Type="http://schemas.openxmlformats.org/officeDocument/2006/relationships/slideLayout" Target="../slideLayouts/slideLayout2.xml"/><Relationship Id="rId6" Type="http://schemas.openxmlformats.org/officeDocument/2006/relationships/hyperlink" Target="http://www.webmd.com/oral-health/what-is-saliva" TargetMode="External"/><Relationship Id="rId5" Type="http://schemas.openxmlformats.org/officeDocument/2006/relationships/hyperlink" Target="http://www.biology4kids.com/files/systems_digestive.html" TargetMode="External"/><Relationship Id="rId10" Type="http://schemas.openxmlformats.org/officeDocument/2006/relationships/hyperlink" Target="http://www.guam.net/pub/sshs/depart/science/mancuso/apbiolecture/32_DigestionNut/DigestionNutrition.htm" TargetMode="External"/><Relationship Id="rId4" Type="http://schemas.openxmlformats.org/officeDocument/2006/relationships/hyperlink" Target="http://www.ama-assn.org/ama/pub/physician-resources/patient-education-materials/atlas-of-human-body/digestive-system.page" TargetMode="External"/><Relationship Id="rId9" Type="http://schemas.openxmlformats.org/officeDocument/2006/relationships/hyperlink" Target="http://medtropolis.com/virtual-body/"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www.ncbi.nlm.nih.gov/books/NBK2263/" TargetMode="External"/><Relationship Id="rId3" Type="http://schemas.openxmlformats.org/officeDocument/2006/relationships/hyperlink" Target="http://www.innerbody.com/image/cardov.html" TargetMode="External"/><Relationship Id="rId7" Type="http://schemas.openxmlformats.org/officeDocument/2006/relationships/hyperlink" Target="http://www.biologyjunction.com/heart_dissection.htm" TargetMode="External"/><Relationship Id="rId2" Type="http://schemas.openxmlformats.org/officeDocument/2006/relationships/hyperlink" Target="http://kidshealth.org/parent/general/body_basics/heart.html" TargetMode="External"/><Relationship Id="rId1" Type="http://schemas.openxmlformats.org/officeDocument/2006/relationships/slideLayout" Target="../slideLayouts/slideLayout2.xml"/><Relationship Id="rId6" Type="http://schemas.openxmlformats.org/officeDocument/2006/relationships/hyperlink" Target="http://www.sciencelearn.org.nz/Contexts/See-through-Body/Sci-Media/Animation/Label-the-heart" TargetMode="External"/><Relationship Id="rId11" Type="http://schemas.openxmlformats.org/officeDocument/2006/relationships/hyperlink" Target="http://kidshealth.org/teen/your_body/medical_care/blood_types.html" TargetMode="External"/><Relationship Id="rId5" Type="http://schemas.openxmlformats.org/officeDocument/2006/relationships/hyperlink" Target="http://medtropolis.com/virtual-body/" TargetMode="External"/><Relationship Id="rId10" Type="http://schemas.openxmlformats.org/officeDocument/2006/relationships/hyperlink" Target="http://www.redcrossblood.org/learn-about-blood/blood-types" TargetMode="External"/><Relationship Id="rId4" Type="http://schemas.openxmlformats.org/officeDocument/2006/relationships/hyperlink" Target="http://www.innerbody.com/image/card01.html" TargetMode="External"/><Relationship Id="rId9" Type="http://schemas.openxmlformats.org/officeDocument/2006/relationships/hyperlink" Target="http://www.hematology.org/Patients/Basic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innerbody.com/image/lympov.html" TargetMode="External"/><Relationship Id="rId2" Type="http://schemas.openxmlformats.org/officeDocument/2006/relationships/hyperlink" Target="http://kidshealth.org/teen/your_body/medical_care/blood_types.html"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kidshealth.org/teen/your_body/body_basics/spleen.html" TargetMode="External"/><Relationship Id="rId4" Type="http://schemas.openxmlformats.org/officeDocument/2006/relationships/hyperlink" Target="http://www.nlm.nih.gov/medlineplus/ency/article/002247.htm"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bbc.co.uk/schools/gcsebitesize/science/add_ocr_gateway/living_growing/respirationact.shtml" TargetMode="External"/><Relationship Id="rId3" Type="http://schemas.openxmlformats.org/officeDocument/2006/relationships/hyperlink" Target="http://www.nhlbi.nih.gov/health/health-topics/topics/hlw/system.html" TargetMode="External"/><Relationship Id="rId7" Type="http://schemas.openxmlformats.org/officeDocument/2006/relationships/hyperlink" Target="http://www.getbodysmart.com/ap/respiratorysystem/menu/menu.html" TargetMode="External"/><Relationship Id="rId2" Type="http://schemas.openxmlformats.org/officeDocument/2006/relationships/hyperlink" Target="http://www.innerbody.com/anatomy/respiratory" TargetMode="External"/><Relationship Id="rId1" Type="http://schemas.openxmlformats.org/officeDocument/2006/relationships/slideLayout" Target="../slideLayouts/slideLayout2.xml"/><Relationship Id="rId6" Type="http://schemas.openxmlformats.org/officeDocument/2006/relationships/hyperlink" Target="http://www.phschool.com/science/biology_place/biocoach/cellresp/intro.html" TargetMode="External"/><Relationship Id="rId5" Type="http://schemas.openxmlformats.org/officeDocument/2006/relationships/hyperlink" Target="http://kidshealth.org/parent/general/body_basics/lungs.html" TargetMode="External"/><Relationship Id="rId10" Type="http://schemas.openxmlformats.org/officeDocument/2006/relationships/hyperlink" Target="http://www.britannica.com/EBchecked/media/107200/The-alveoli-and-capillaries-in-the-lungs-exchange-oxygen-for" TargetMode="External"/><Relationship Id="rId4" Type="http://schemas.openxmlformats.org/officeDocument/2006/relationships/hyperlink" Target="http://www.webmd.com/lung/how-we-breathe" TargetMode="External"/><Relationship Id="rId9" Type="http://schemas.openxmlformats.org/officeDocument/2006/relationships/hyperlink" Target="http://users.rcn.com/jkimball.ma.ultranet/BiologyPages/C/CellularRespiration.html"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webmd.com/melanoma-skin-cancer/" TargetMode="External"/><Relationship Id="rId3" Type="http://schemas.openxmlformats.org/officeDocument/2006/relationships/hyperlink" Target="http://www.medicalnewstoday.com/articles/181573.php" TargetMode="External"/><Relationship Id="rId7" Type="http://schemas.openxmlformats.org/officeDocument/2006/relationships/hyperlink" Target="http://www.skincancer.org/" TargetMode="External"/><Relationship Id="rId2" Type="http://schemas.openxmlformats.org/officeDocument/2006/relationships/hyperlink" Target="http://www.nhlbi.nih.gov/health/health-topics/topics/asthma/" TargetMode="External"/><Relationship Id="rId1" Type="http://schemas.openxmlformats.org/officeDocument/2006/relationships/slideLayout" Target="../slideLayouts/slideLayout2.xml"/><Relationship Id="rId6" Type="http://schemas.openxmlformats.org/officeDocument/2006/relationships/hyperlink" Target="http://www.medicalnewstoday.com/info/cancer-oncology/" TargetMode="External"/><Relationship Id="rId5" Type="http://schemas.openxmlformats.org/officeDocument/2006/relationships/hyperlink" Target="http://www-users.med.cornell.edu/~spon/picu/calc/bsacalc.htm" TargetMode="External"/><Relationship Id="rId4" Type="http://schemas.openxmlformats.org/officeDocument/2006/relationships/hyperlink" Target="http://www.myvmc.com/anatomy/respiratory-system/" TargetMode="External"/><Relationship Id="rId9" Type="http://schemas.openxmlformats.org/officeDocument/2006/relationships/hyperlink" Target="http://www.webmd.com/skin-problems-and-treatments/screening-moles-cancer"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www.health.com/health/gallery/0,,20307049,00.html" TargetMode="External"/><Relationship Id="rId3" Type="http://schemas.openxmlformats.org/officeDocument/2006/relationships/hyperlink" Target="http://www.cdc.gov/tobacco/data_statistics/fact_sheets/health_effects/effects_cig_smoking/" TargetMode="External"/><Relationship Id="rId7" Type="http://schemas.openxmlformats.org/officeDocument/2006/relationships/hyperlink" Target="http://www.drugabuse.gov/publications/drugfacts/marijuana" TargetMode="External"/><Relationship Id="rId2" Type="http://schemas.openxmlformats.org/officeDocument/2006/relationships/hyperlink" Target="http://www.heart.org/HEARTORG/GettingHealthy/QuitSmoking/QuittingSmoking/Smoking-Do-you-really-know-the-risks_UCM_322718_Article.jsp" TargetMode="External"/><Relationship Id="rId1" Type="http://schemas.openxmlformats.org/officeDocument/2006/relationships/slideLayout" Target="../slideLayouts/slideLayout2.xml"/><Relationship Id="rId6" Type="http://schemas.openxmlformats.org/officeDocument/2006/relationships/hyperlink" Target="http://www.tricountycessation.org/tobaccofacts/Cigarette-Ingredients.html" TargetMode="External"/><Relationship Id="rId5" Type="http://schemas.openxmlformats.org/officeDocument/2006/relationships/hyperlink" Target="http://www.nytimes.com/2006/12/01/opinion/01proctor.html?_r=1&amp;" TargetMode="External"/><Relationship Id="rId4" Type="http://schemas.openxmlformats.org/officeDocument/2006/relationships/hyperlink" Target="http://cancer.about.com/od/causes/tp/topreventcancer.htm" TargetMode="Externa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kidshealth.org/teen/your_body/skin_stuff/dandruff.html" TargetMode="External"/><Relationship Id="rId3" Type="http://schemas.openxmlformats.org/officeDocument/2006/relationships/hyperlink" Target="http://www.webmd.com/urinary-incontinence-oab/picture-of-the-kidneys" TargetMode="External"/><Relationship Id="rId7" Type="http://schemas.openxmlformats.org/officeDocument/2006/relationships/hyperlink" Target="http://www.medicinenet.com/cirrhosis/article.htm" TargetMode="External"/><Relationship Id="rId2" Type="http://schemas.openxmlformats.org/officeDocument/2006/relationships/hyperlink" Target="https://www.princeton.edu/~achaney/tmve/wiki100k/docs/Excretory_system.html" TargetMode="External"/><Relationship Id="rId1" Type="http://schemas.openxmlformats.org/officeDocument/2006/relationships/slideLayout" Target="../slideLayouts/slideLayout2.xml"/><Relationship Id="rId6" Type="http://schemas.openxmlformats.org/officeDocument/2006/relationships/hyperlink" Target="http://kidney.niddk.nih.gov/kudiseases/pubs/yoururinary/" TargetMode="External"/><Relationship Id="rId5" Type="http://schemas.openxmlformats.org/officeDocument/2006/relationships/hyperlink" Target="http://www.webmd.com/urinary-incontinence-oab/features/the-truth-about-urine" TargetMode="External"/><Relationship Id="rId10" Type="http://schemas.openxmlformats.org/officeDocument/2006/relationships/hyperlink" Target="http://www.pennmedicine.org/health_info/body_guide/reftext/html/skin_sys_fin.html" TargetMode="External"/><Relationship Id="rId4" Type="http://schemas.openxmlformats.org/officeDocument/2006/relationships/hyperlink" Target="http://www.newhealthguide.org/Excretory-System-Organs.html" TargetMode="External"/><Relationship Id="rId9" Type="http://schemas.openxmlformats.org/officeDocument/2006/relationships/hyperlink" Target="http://www.innerbody.com/anatomy/integumentary"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www.human-memory.net/brain_neurons.html" TargetMode="External"/><Relationship Id="rId3" Type="http://schemas.openxmlformats.org/officeDocument/2006/relationships/hyperlink" Target="http://kidshealth.org/parent/general/body_basics/brain_nervous_system.html" TargetMode="External"/><Relationship Id="rId7" Type="http://schemas.openxmlformats.org/officeDocument/2006/relationships/hyperlink" Target="http://outreach.mcb.harvard.edu/animations_S05.htm" TargetMode="External"/><Relationship Id="rId2" Type="http://schemas.openxmlformats.org/officeDocument/2006/relationships/hyperlink" Target="http://www.innerbody.com/image/nervov.html" TargetMode="External"/><Relationship Id="rId1" Type="http://schemas.openxmlformats.org/officeDocument/2006/relationships/slideLayout" Target="../slideLayouts/slideLayout2.xml"/><Relationship Id="rId6" Type="http://schemas.openxmlformats.org/officeDocument/2006/relationships/hyperlink" Target="https://faculty.washington.edu/chudler/cells.html" TargetMode="External"/><Relationship Id="rId5" Type="http://schemas.openxmlformats.org/officeDocument/2006/relationships/hyperlink" Target="http://www.pennmedicine.org/health_info/body_guide/reftext/html/nerv_sys_fin.htm" TargetMode="External"/><Relationship Id="rId10" Type="http://schemas.openxmlformats.org/officeDocument/2006/relationships/hyperlink" Target="http://www.intelliscript.net/test_area/questionnaire/questionnaire.cgi" TargetMode="External"/><Relationship Id="rId4" Type="http://schemas.openxmlformats.org/officeDocument/2006/relationships/hyperlink" Target="http://www.biology4kids.com/files/systems_nervous.html" TargetMode="External"/><Relationship Id="rId9" Type="http://schemas.openxmlformats.org/officeDocument/2006/relationships/hyperlink" Target="http://www.web-us.com/brain/braindominance.htm"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www.hearinglink.org/howwehear" TargetMode="External"/><Relationship Id="rId3" Type="http://schemas.openxmlformats.org/officeDocument/2006/relationships/hyperlink" Target="http://www.lensshopper.com/eye-anatomy.asp" TargetMode="External"/><Relationship Id="rId7" Type="http://schemas.openxmlformats.org/officeDocument/2006/relationships/hyperlink" Target="http://www.inhalant.org/parents/dangers-effects/" TargetMode="External"/><Relationship Id="rId2" Type="http://schemas.openxmlformats.org/officeDocument/2006/relationships/hyperlink" Target="http://www.apparelyzed.com/spinal_cord_injury.html" TargetMode="External"/><Relationship Id="rId1" Type="http://schemas.openxmlformats.org/officeDocument/2006/relationships/slideLayout" Target="../slideLayouts/slideLayout2.xml"/><Relationship Id="rId6" Type="http://schemas.openxmlformats.org/officeDocument/2006/relationships/hyperlink" Target="http://www.wisc-online.com/Objects/ViewObject.aspx?ID=AP14004" TargetMode="External"/><Relationship Id="rId5" Type="http://schemas.openxmlformats.org/officeDocument/2006/relationships/hyperlink" Target="http://www.mathsisfun.com/games/memory/index.html" TargetMode="External"/><Relationship Id="rId10" Type="http://schemas.openxmlformats.org/officeDocument/2006/relationships/image" Target="../media/image26.jpeg"/><Relationship Id="rId4" Type="http://schemas.openxmlformats.org/officeDocument/2006/relationships/hyperlink" Target="http://www.tedmontgomery.com/the_eye/" TargetMode="External"/><Relationship Id="rId9" Type="http://schemas.openxmlformats.org/officeDocument/2006/relationships/hyperlink" Target="http://www.npr.org/player/v2/mediaPlayer.html?action=1&amp;t=1&amp;islist=false&amp;id=124119468&amp;m=124188677"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www.pbs.org/wgbh/pages/frontline/meth/body/" TargetMode="External"/><Relationship Id="rId3" Type="http://schemas.openxmlformats.org/officeDocument/2006/relationships/hyperlink" Target="http://kidshealth.org/teen/your_body/body_basics/endocrine.html" TargetMode="External"/><Relationship Id="rId7" Type="http://schemas.openxmlformats.org/officeDocument/2006/relationships/hyperlink" Target="http://kidshealth.org/kid/diabetes_basics/what/type1.html" TargetMode="External"/><Relationship Id="rId2" Type="http://schemas.openxmlformats.org/officeDocument/2006/relationships/hyperlink" Target="http://www.innerbody.com/image/endoov.html" TargetMode="External"/><Relationship Id="rId1" Type="http://schemas.openxmlformats.org/officeDocument/2006/relationships/slideLayout" Target="../slideLayouts/slideLayout2.xml"/><Relationship Id="rId6" Type="http://schemas.openxmlformats.org/officeDocument/2006/relationships/hyperlink" Target="http://kidshealth.org/teen/your_mind/problems/addictions.html" TargetMode="External"/><Relationship Id="rId5" Type="http://schemas.openxmlformats.org/officeDocument/2006/relationships/hyperlink" Target="http://www.medicalnewstoday.com/info/addiction/" TargetMode="External"/><Relationship Id="rId10" Type="http://schemas.openxmlformats.org/officeDocument/2006/relationships/hyperlink" Target="http://kidshealth.org/kid/grow/body_stuff/puberty.html" TargetMode="External"/><Relationship Id="rId4" Type="http://schemas.openxmlformats.org/officeDocument/2006/relationships/hyperlink" Target="http://www.ama-assn.org/ama/pub/physician-resources/patient-education-materials/atlas-of-human-body/endocrine-system.page" TargetMode="External"/><Relationship Id="rId9" Type="http://schemas.openxmlformats.org/officeDocument/2006/relationships/hyperlink" Target="http://www.bouldercounty.org/family/addiction/pages/methuse.aspx"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puberty101.com/" TargetMode="External"/><Relationship Id="rId2" Type="http://schemas.openxmlformats.org/officeDocument/2006/relationships/hyperlink" Target="http://kidshealth.org/teen/sexual_health/changing_body/puberty.html"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hormone.org/hormones-and-health/the-endocrine-system/endocrine-glands-and-types-of-hormones" TargetMode="External"/><Relationship Id="rId4" Type="http://schemas.openxmlformats.org/officeDocument/2006/relationships/hyperlink" Target="http://www.nlm.nih.gov/medlineplus/hormones.htm"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www.webmd.com/sex-relationships/guide/male-reproductive-system" TargetMode="External"/><Relationship Id="rId3" Type="http://schemas.openxmlformats.org/officeDocument/2006/relationships/hyperlink" Target="http://kidshealth.org/parent/general/body_basics/female_reproductive_system.html" TargetMode="External"/><Relationship Id="rId7" Type="http://schemas.openxmlformats.org/officeDocument/2006/relationships/hyperlink" Target="http://highered.mheducation.com/sites/0072495855/student_view0/chapter28/animation__how_meiosis_works.html" TargetMode="External"/><Relationship Id="rId2" Type="http://schemas.openxmlformats.org/officeDocument/2006/relationships/hyperlink" Target="http://www.innerbody.com/image/repfov.html" TargetMode="External"/><Relationship Id="rId1" Type="http://schemas.openxmlformats.org/officeDocument/2006/relationships/slideLayout" Target="../slideLayouts/slideLayout2.xml"/><Relationship Id="rId6" Type="http://schemas.openxmlformats.org/officeDocument/2006/relationships/hyperlink" Target="http://www.ama-assn.org/ama/pub/physician-resources/patient-education-materials/atlas-of-human-body/female-reproductive-system.page" TargetMode="External"/><Relationship Id="rId5" Type="http://schemas.openxmlformats.org/officeDocument/2006/relationships/hyperlink" Target="http://www.healthline.com/human-body-maps/male-reproductive-organ" TargetMode="External"/><Relationship Id="rId4" Type="http://schemas.openxmlformats.org/officeDocument/2006/relationships/hyperlink" Target="http://www.webmd.com/sex-relationships/guide/your-guide-female-reproductive-system" TargetMode="External"/><Relationship Id="rId9" Type="http://schemas.openxmlformats.org/officeDocument/2006/relationships/hyperlink" Target="http://womenshealth.gov/publications/our-publications/fact-sheet/menstruation.cf"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www.cdc.gov/reproductivehealth/TobaccoUsePregnancy/" TargetMode="External"/><Relationship Id="rId7" Type="http://schemas.openxmlformats.org/officeDocument/2006/relationships/hyperlink" Target="http://www.babycenter.com/newborn-baby-feeding-care-basics" TargetMode="External"/><Relationship Id="rId2" Type="http://schemas.openxmlformats.org/officeDocument/2006/relationships/hyperlink" Target="http://www.babycenter.com/fetal-development-week-by-week" TargetMode="External"/><Relationship Id="rId1" Type="http://schemas.openxmlformats.org/officeDocument/2006/relationships/slideLayout" Target="../slideLayouts/slideLayout2.xml"/><Relationship Id="rId6" Type="http://schemas.openxmlformats.org/officeDocument/2006/relationships/hyperlink" Target="http://www.babymed.com/how-to/how-to-take-care-of-a-baby-and-newborn" TargetMode="External"/><Relationship Id="rId5" Type="http://schemas.openxmlformats.org/officeDocument/2006/relationships/hyperlink" Target="http://kidshealth.org/parent/pregnancy_center/newborn_care/guide_parents.html" TargetMode="External"/><Relationship Id="rId4" Type="http://schemas.openxmlformats.org/officeDocument/2006/relationships/hyperlink" Target="http://healthland.time.com/2011/07/12/why-its-bad-to-smoke-while-pregnant/" TargetMode="External"/><Relationship Id="rId9" Type="http://schemas.openxmlformats.org/officeDocument/2006/relationships/image" Target="../media/image29.jpeg"/></Relationships>
</file>

<file path=ppt/slides/_rels/slide77.xml.rels><?xml version="1.0" encoding="UTF-8" standalone="yes"?>
<Relationships xmlns="http://schemas.openxmlformats.org/package/2006/relationships"><Relationship Id="rId8" Type="http://schemas.openxmlformats.org/officeDocument/2006/relationships/hyperlink" Target="http://www.webmd.com/hiv-aids/" TargetMode="External"/><Relationship Id="rId13" Type="http://schemas.openxmlformats.org/officeDocument/2006/relationships/image" Target="../media/image30.jpeg"/><Relationship Id="rId3" Type="http://schemas.openxmlformats.org/officeDocument/2006/relationships/hyperlink" Target="http://uhaweb.hartford.edu/bugl/immune.htm" TargetMode="External"/><Relationship Id="rId7" Type="http://schemas.openxmlformats.org/officeDocument/2006/relationships/hyperlink" Target="http://www.aids.gov/hiv-aids-basics/" TargetMode="External"/><Relationship Id="rId12" Type="http://schemas.openxmlformats.org/officeDocument/2006/relationships/hyperlink" Target="http://www.cdc.gov/std/" TargetMode="External"/><Relationship Id="rId2" Type="http://schemas.openxmlformats.org/officeDocument/2006/relationships/hyperlink" Target="http://kidshealth.org/parent/general/body_basics/immune.html" TargetMode="External"/><Relationship Id="rId1" Type="http://schemas.openxmlformats.org/officeDocument/2006/relationships/slideLayout" Target="../slideLayouts/slideLayout2.xml"/><Relationship Id="rId6" Type="http://schemas.openxmlformats.org/officeDocument/2006/relationships/hyperlink" Target="http://www.cdc.gov/parasites/" TargetMode="External"/><Relationship Id="rId11" Type="http://schemas.openxmlformats.org/officeDocument/2006/relationships/hyperlink" Target="http://kidshealth.org/teen/infections/stds/std_hiv.html" TargetMode="External"/><Relationship Id="rId5" Type="http://schemas.openxmlformats.org/officeDocument/2006/relationships/hyperlink" Target="http://www.cancer.gov/cancertopics/understandingcancer/immunesystem/AllPages" TargetMode="External"/><Relationship Id="rId15" Type="http://schemas.openxmlformats.org/officeDocument/2006/relationships/image" Target="../media/image32.jpeg"/><Relationship Id="rId10" Type="http://schemas.openxmlformats.org/officeDocument/2006/relationships/hyperlink" Target="http://www2.epa.gov/mosquitocontrol" TargetMode="External"/><Relationship Id="rId4" Type="http://schemas.openxmlformats.org/officeDocument/2006/relationships/hyperlink" Target="http://www.thebody.com/content/art1788.html" TargetMode="External"/><Relationship Id="rId9" Type="http://schemas.openxmlformats.org/officeDocument/2006/relationships/hyperlink" Target="http://www.news-medical.net/health/What-are-Vaccines.aspx" TargetMode="External"/><Relationship Id="rId14" Type="http://schemas.openxmlformats.org/officeDocument/2006/relationships/image" Target="../media/image31.jpeg"/></Relationships>
</file>

<file path=ppt/slides/_rels/slide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www.teacherspayteachers.com/Product/Anatomy-Organization-Skeletal-Muscular-Systems-Human-Body-Quiz-204924" TargetMode="External"/><Relationship Id="rId13" Type="http://schemas.openxmlformats.org/officeDocument/2006/relationships/hyperlink" Target="http://www.teacherspayteachers.com/Product/Digestive-System-Lesson-15" TargetMode="External"/><Relationship Id="rId18" Type="http://schemas.openxmlformats.org/officeDocument/2006/relationships/hyperlink" Target="http://www.teacherspayteachers.com/Product/Nervous-System-Lesson-153223" TargetMode="External"/><Relationship Id="rId3" Type="http://schemas.openxmlformats.org/officeDocument/2006/relationships/hyperlink" Target="http://www.teacherspayteachers.com/Product/Anatomy-Unit-Human-Body-Systems-and-Health-Topics-Unit-151580" TargetMode="External"/><Relationship Id="rId21" Type="http://schemas.openxmlformats.org/officeDocument/2006/relationships/hyperlink" Target="http://www.teacherspayteachers.com/Product/Human-Reproductive-System-Fertilization-Sperm-Egg-Lesson-153354" TargetMode="External"/><Relationship Id="rId7" Type="http://schemas.openxmlformats.org/officeDocument/2006/relationships/hyperlink" Target="http://www.teacherspayteachers.com/Product/Muscular-System-Lesson-151908" TargetMode="External"/><Relationship Id="rId12" Type="http://schemas.openxmlformats.org/officeDocument/2006/relationships/hyperlink" Target="http://www.teacherspayteachers.com/Product/Eating-Disorders-Lesson-Anabolic-Steroids-121508" TargetMode="External"/><Relationship Id="rId17" Type="http://schemas.openxmlformats.org/officeDocument/2006/relationships/hyperlink" Target="http://www.teacherspayteachers.com/Product/Excretory-System-Lesson-153207" TargetMode="External"/><Relationship Id="rId25" Type="http://schemas.openxmlformats.org/officeDocument/2006/relationships/hyperlink" Target="http://www.teacherspayteachers.com/Product/Anatomy-Unit-Crossword-Puzzle-and-Solution-1040387" TargetMode="External"/><Relationship Id="rId2" Type="http://schemas.openxmlformats.org/officeDocument/2006/relationships/image" Target="../media/image34.jpeg"/><Relationship Id="rId16" Type="http://schemas.openxmlformats.org/officeDocument/2006/relationships/hyperlink" Target="http://www.teacherspayteachers.com/Product/Heart-and-Lungs-Quiz-Game-153366" TargetMode="External"/><Relationship Id="rId20" Type="http://schemas.openxmlformats.org/officeDocument/2006/relationships/hyperlink" Target="http://www.teacherspayteachers.com/Product/Endocrine-System-Hormones-Puberty-Lesson-153351"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Skeletal-System-Lesson-151799" TargetMode="External"/><Relationship Id="rId11" Type="http://schemas.openxmlformats.org/officeDocument/2006/relationships/hyperlink" Target="http://www.teacherspayteachers.com/Product/Eating-Healthy-Quiz-Game-Life-Molecules-472183" TargetMode="External"/><Relationship Id="rId24" Type="http://schemas.openxmlformats.org/officeDocument/2006/relationships/hyperlink" Target="http://www.teacherspayteachers.com/Product/Immune-System-HIV-AIDS-STDs-Lesson-Quiz-Game-251565" TargetMode="External"/><Relationship Id="rId5" Type="http://schemas.openxmlformats.org/officeDocument/2006/relationships/hyperlink" Target="http://www.teacherspayteachers.com/Product/Human-Body-Levels-of-Organization-Cells-Tissues-Organs-Organ-Systems-15157" TargetMode="External"/><Relationship Id="rId15" Type="http://schemas.openxmlformats.org/officeDocument/2006/relationships/hyperlink" Target="http://www.teacherspayteachers.com/Product/Dangers-of-Smoking-Lesson-119186" TargetMode="External"/><Relationship Id="rId23" Type="http://schemas.openxmlformats.org/officeDocument/2006/relationships/hyperlink" Target="http://www.teacherspayteachers.com/Product/Immune-System-Lesson-HIV-AIDS-STDs-119055" TargetMode="External"/><Relationship Id="rId10" Type="http://schemas.openxmlformats.org/officeDocument/2006/relationships/hyperlink" Target="http://www.teacherspayteachers.com/Product/Obesity-Dangers-of-Junk-and-Fast-Food-Eating-Disorders-Lesson-121483" TargetMode="External"/><Relationship Id="rId19" Type="http://schemas.openxmlformats.org/officeDocument/2006/relationships/hyperlink" Target="http://www.teacherspayteachers.com/Product/Brain-Nervous-System-Quiz-Game-242578" TargetMode="External"/><Relationship Id="rId4" Type="http://schemas.openxmlformats.org/officeDocument/2006/relationships/hyperlink" Target="http://www.teacherspayteachers.com/Product/Anatomy-Human-Body-and-Health-Unit-Homework-152384" TargetMode="External"/><Relationship Id="rId9" Type="http://schemas.openxmlformats.org/officeDocument/2006/relationships/hyperlink" Target="http://www.teacherspayteachers.com/Product/Healthy-Eating-Molecules-of-Life-Lesson-121473" TargetMode="External"/><Relationship Id="rId14" Type="http://schemas.openxmlformats.org/officeDocument/2006/relationships/hyperlink" Target="http://www.teacherspayteachers.com/Product/Circulatory-and-Respiratory-System-Lesson-Heart-and-Lungs-152338" TargetMode="External"/><Relationship Id="rId22" Type="http://schemas.openxmlformats.org/officeDocument/2006/relationships/hyperlink" Target="http://www.teacherspayteachers.com/Product/Endocrine-and-Reproductive-System-Quiz-Game-1040278"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3.jpeg"/><Relationship Id="rId4" Type="http://schemas.openxmlformats.org/officeDocument/2006/relationships/image" Target="../media/image52.jpeg"/></Relationships>
</file>

<file path=ppt/slides/_rels/slide9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teacherspayteachers.com/Product/Astronomy-Unit-Homework-120394" TargetMode="External"/><Relationship Id="rId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Geology-Unit-Homework-121562"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Homework-120697" TargetMode="External"/><Relationship Id="rId5" Type="http://schemas.openxmlformats.org/officeDocument/2006/relationships/hyperlink" Target="http://www.teacherspayteachers.com/Product/Soil-Science-Erosion-Ice-Ages-and-Glaciers-Unit-Homework-120894" TargetMode="External"/><Relationship Id="rId4" Type="http://schemas.openxmlformats.org/officeDocument/2006/relationships/hyperlink" Target="http://www.teacherspayteachers.com/Product/Weather-and-Climate-Unit-Homework-120604"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www.teacherspayteachers.com/Product/Cell-Unit-Homework-121344" TargetMode="External"/><Relationship Id="rId13" Type="http://schemas.openxmlformats.org/officeDocument/2006/relationships/hyperlink" Target="http://www.teacherspayteachers.com/Product/Food-Chain-Unit-Homework-121331" TargetMode="External"/><Relationship Id="rId3" Type="http://schemas.openxmlformats.org/officeDocument/2006/relationships/hyperlink" Target="http://www.teacherspayteachers.com/Product/Newtons-Laws-Forces-in-Motion-Simple-Machines-Unit-Homework-120084" TargetMode="External"/><Relationship Id="rId7" Type="http://schemas.openxmlformats.org/officeDocument/2006/relationships/hyperlink" Target="http://www.teacherspayteachers.com/Product/DNA-and-Genetics-Unit-Homework-122808" TargetMode="External"/><Relationship Id="rId12" Type="http://schemas.openxmlformats.org/officeDocument/2006/relationships/hyperlink" Target="http://www.teacherspayteachers.com/Product/Botany-Plants-Unit-Homework-121339" TargetMode="External"/><Relationship Id="rId2" Type="http://schemas.openxmlformats.org/officeDocument/2006/relationships/hyperlink" Target="http://www.teacherspayteachers.com/Product/Science-Skills-Unit-Homework-119990" TargetMode="Externa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www.teacherspayteachers.com/Product/Anatomy-Human-Body-and-Health-Unit-Homework-152384" TargetMode="External"/><Relationship Id="rId11" Type="http://schemas.openxmlformats.org/officeDocument/2006/relationships/hyperlink" Target="http://www.teacherspayteachers.com/Product/Evolution-and-Natural-Selection-Unit-Homework-121469" TargetMode="External"/><Relationship Id="rId5" Type="http://schemas.openxmlformats.org/officeDocument/2006/relationships/hyperlink" Target="http://www.teacherspayteachers.com/Product/Atoms-and-Periodic-Table-Homework-120000" TargetMode="External"/><Relationship Id="rId15" Type="http://schemas.openxmlformats.org/officeDocument/2006/relationships/hyperlink" Target="http://www.teacherspayteachers.com/Product/Ecology-Unit-Homework-Nonliving-Factors-and-Cycles-121337" TargetMode="External"/><Relationship Id="rId10" Type="http://schemas.openxmlformats.org/officeDocument/2006/relationships/hyperlink" Target="http://www.teacherspayteachers.com/Product/Taxonomy-and-Classification-Unit-Homework-123382" TargetMode="External"/><Relationship Id="rId4" Type="http://schemas.openxmlformats.org/officeDocument/2006/relationships/hyperlink" Target="http://www.teacherspayteachers.com/Product/Matter-Energy-and-the-Environment-Unit-Homework-120316" TargetMode="External"/><Relationship Id="rId9" Type="http://schemas.openxmlformats.org/officeDocument/2006/relationships/hyperlink" Target="http://www.teacherspayteachers.com/Product/Diseases-Unit-Homework-Virus-Bacteria-251512" TargetMode="External"/><Relationship Id="rId14" Type="http://schemas.openxmlformats.org/officeDocument/2006/relationships/hyperlink" Target="http://www.teacherspayteachers.com/Product/Ecology-Homework-Animal-Interactions-121333" TargetMode="External"/></Relationships>
</file>

<file path=ppt/slides/_rels/slide9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teacherspayteachers.com/Product/Physical-Science-Curriculum-596485" TargetMode="External"/><Relationship Id="rId7" Type="http://schemas.openxmlformats.org/officeDocument/2006/relationships/hyperlink" Target="http://www.teacherspayteachers.com/Product/Earth-Science-Curriculum-590950" TargetMode="Externa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www.teacherspayteachers.com/Product/Life-Science-Curriculum-601267" TargetMode="External"/><Relationship Id="rId4" Type="http://schemas.openxmlformats.org/officeDocument/2006/relationships/image" Target="../media/image55.jpeg"/></Relationships>
</file>

<file path=ppt/slides/_rels/slide95.xml.rels><?xml version="1.0" encoding="UTF-8" standalone="yes"?>
<Relationships xmlns="http://schemas.openxmlformats.org/package/2006/relationships"><Relationship Id="rId13" Type="http://schemas.openxmlformats.org/officeDocument/2006/relationships/hyperlink" Target="http://www.teacherspayteachers.com/Product/DNA-Lesson-119178" TargetMode="External"/><Relationship Id="rId18" Type="http://schemas.openxmlformats.org/officeDocument/2006/relationships/hyperlink" Target="http://www.teacherspayteachers.com/Product/Mitosis-and-Meiosis-Crossword-Puzzle-122156" TargetMode="External"/><Relationship Id="rId26" Type="http://schemas.openxmlformats.org/officeDocument/2006/relationships/hyperlink" Target="http://www.teacherspayteachers.com/Product/Healthy-Eating-Molecules-of-Life-Lesson-121473" TargetMode="External"/><Relationship Id="rId39" Type="http://schemas.openxmlformats.org/officeDocument/2006/relationships/hyperlink" Target="http://www.teacherspayteachers.com/Product/Endocrine-and-Reproductive-System-Quiz-Game-1040278" TargetMode="External"/><Relationship Id="rId21" Type="http://schemas.openxmlformats.org/officeDocument/2006/relationships/hyperlink" Target="http://www.teacherspayteachers.com/Product/Genetics-Quiz-1040023" TargetMode="External"/><Relationship Id="rId34" Type="http://schemas.openxmlformats.org/officeDocument/2006/relationships/hyperlink" Target="http://www.teacherspayteachers.com/Product/Excretory-System-Lesson-153207" TargetMode="External"/><Relationship Id="rId42" Type="http://schemas.openxmlformats.org/officeDocument/2006/relationships/hyperlink" Target="http://www.teacherspayteachers.com/Product/Anatomy-Unit-Crossword-Puzzle-and-Solution-1040387" TargetMode="External"/><Relationship Id="rId7" Type="http://schemas.openxmlformats.org/officeDocument/2006/relationships/hyperlink" Target="http://www.teacherspayteachers.com/Product/Cells-Cellular-Organelles-Lesson-119087"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Mitosis-and-Meiosis-Lesson-119180" TargetMode="External"/><Relationship Id="rId20" Type="http://schemas.openxmlformats.org/officeDocument/2006/relationships/hyperlink" Target="http://www.teacherspayteachers.com/Product/DNA-and-Genetics-Flashcards-257600" TargetMode="External"/><Relationship Id="rId29" Type="http://schemas.openxmlformats.org/officeDocument/2006/relationships/hyperlink" Target="http://www.teacherspayteachers.com/Product/Eating-Disorders-Lesson-Anabolic-Steroids-121508" TargetMode="External"/><Relationship Id="rId41" Type="http://schemas.openxmlformats.org/officeDocument/2006/relationships/hyperlink" Target="http://www.teacherspayteachers.com/Product/Immune-System-HIV-AIDS-STDs-Lesson-Quiz-Game-251565"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Characteristics-of-Life-118825" TargetMode="External"/><Relationship Id="rId11" Type="http://schemas.openxmlformats.org/officeDocument/2006/relationships/hyperlink" Target="http://www.teacherspayteachers.com/Product/Cell-Flashcards-252236" TargetMode="External"/><Relationship Id="rId24" Type="http://schemas.openxmlformats.org/officeDocument/2006/relationships/hyperlink" Target="http://www.teacherspayteachers.com/Product/Muscular-System-Lesson-151908" TargetMode="External"/><Relationship Id="rId32" Type="http://schemas.openxmlformats.org/officeDocument/2006/relationships/hyperlink" Target="http://www.teacherspayteachers.com/Product/Dangers-of-Smoking-Lesson-119186" TargetMode="External"/><Relationship Id="rId37" Type="http://schemas.openxmlformats.org/officeDocument/2006/relationships/hyperlink" Target="http://www.teacherspayteachers.com/Product/Endocrine-System-Hormones-Puberty-Lesson-153351" TargetMode="External"/><Relationship Id="rId40" Type="http://schemas.openxmlformats.org/officeDocument/2006/relationships/hyperlink" Target="http://www.teacherspayteachers.com/Product/Immune-System-Lesson-HIV-AIDS-STDs-119055" TargetMode="External"/><Relationship Id="rId5" Type="http://schemas.openxmlformats.org/officeDocument/2006/relationships/hyperlink" Target="http://www.teacherspayteachers.com/Product/Osmosis-Cell-Transport-Quiz-Game-659015" TargetMode="External"/><Relationship Id="rId15" Type="http://schemas.openxmlformats.org/officeDocument/2006/relationships/hyperlink" Target="http://www.teacherspayteachers.com/Product/DNA-Crossword-Puzzle-122148" TargetMode="External"/><Relationship Id="rId23" Type="http://schemas.openxmlformats.org/officeDocument/2006/relationships/hyperlink" Target="http://www.teacherspayteachers.com/Product/Skeletal-System-Lesson-151799" TargetMode="External"/><Relationship Id="rId28" Type="http://schemas.openxmlformats.org/officeDocument/2006/relationships/hyperlink" Target="http://www.teacherspayteachers.com/Product/Eating-Healthy-Quiz-Game-Life-Molecules-472183" TargetMode="External"/><Relationship Id="rId36" Type="http://schemas.openxmlformats.org/officeDocument/2006/relationships/hyperlink" Target="http://www.teacherspayteachers.com/Product/Brain-Nervous-System-Quiz-Game-242578" TargetMode="External"/><Relationship Id="rId10" Type="http://schemas.openxmlformats.org/officeDocument/2006/relationships/hyperlink" Target="http://www.teacherspayteachers.com/Product/Cell-Crossword-Puzzle-122105" TargetMode="External"/><Relationship Id="rId19" Type="http://schemas.openxmlformats.org/officeDocument/2006/relationships/hyperlink" Target="http://www.teacherspayteachers.com/Product/Genetics-Lesson-119195" TargetMode="External"/><Relationship Id="rId31" Type="http://schemas.openxmlformats.org/officeDocument/2006/relationships/hyperlink" Target="http://www.teacherspayteachers.com/Product/Circulatory-and-Respiratory-System-Lesson-Heart-and-Lungs-152338" TargetMode="External"/><Relationship Id="rId44" Type="http://schemas.openxmlformats.org/officeDocument/2006/relationships/image" Target="../media/image37.png"/><Relationship Id="rId4" Type="http://schemas.openxmlformats.org/officeDocument/2006/relationships/hyperlink" Target="http://www.teacherspayteachers.com/Product/Osmosis-Lesson-Cell-Transport-125854" TargetMode="External"/><Relationship Id="rId9" Type="http://schemas.openxmlformats.org/officeDocument/2006/relationships/hyperlink" Target="http://www.teacherspayteachers.com/Product/Cell-Organelles-Quiz-Game-659061" TargetMode="External"/><Relationship Id="rId14" Type="http://schemas.openxmlformats.org/officeDocument/2006/relationships/hyperlink" Target="http://www.teacherspayteachers.com/Product/DNA-Quiz-Game-1039981" TargetMode="External"/><Relationship Id="rId22" Type="http://schemas.openxmlformats.org/officeDocument/2006/relationships/hyperlink" Target="http://www.teacherspayteachers.com/Product/Human-Body-Levels-of-Organization-Cells-Tissues-Organs-Organ-Systems-15157" TargetMode="External"/><Relationship Id="rId27" Type="http://schemas.openxmlformats.org/officeDocument/2006/relationships/hyperlink" Target="http://www.teacherspayteachers.com/Product/Obesity-Dangers-of-Junk-and-Fast-Food-Eating-Disorders-Lesson-121483" TargetMode="External"/><Relationship Id="rId30" Type="http://schemas.openxmlformats.org/officeDocument/2006/relationships/hyperlink" Target="http://www.teacherspayteachers.com/Product/Digestive-System-Lesson-15" TargetMode="External"/><Relationship Id="rId35" Type="http://schemas.openxmlformats.org/officeDocument/2006/relationships/hyperlink" Target="http://www.teacherspayteachers.com/Product/Nervous-System-Lesson-153223" TargetMode="External"/><Relationship Id="rId43" Type="http://schemas.openxmlformats.org/officeDocument/2006/relationships/image" Target="../media/image55.jpeg"/><Relationship Id="rId8" Type="http://schemas.openxmlformats.org/officeDocument/2006/relationships/hyperlink" Target="http://www.teacherspayteachers.com/Product/Cell-Organelles-Visual-Quiz-119165" TargetMode="External"/><Relationship Id="rId3" Type="http://schemas.openxmlformats.org/officeDocument/2006/relationships/hyperlink" Target="http://www.teacherspayteachers.com/Product/Cell-Biology-Quiz-Game-119167" TargetMode="External"/><Relationship Id="rId12" Type="http://schemas.openxmlformats.org/officeDocument/2006/relationships/hyperlink" Target="http://www.teacherspayteachers.com/Product/Cell-Unit-Homework-121344" TargetMode="External"/><Relationship Id="rId17" Type="http://schemas.openxmlformats.org/officeDocument/2006/relationships/hyperlink" Target="http://www.teacherspayteachers.com/Product/Cell-Division-Quiz-Game-Mitosis-Cancer-136725" TargetMode="External"/><Relationship Id="rId25" Type="http://schemas.openxmlformats.org/officeDocument/2006/relationships/hyperlink" Target="http://www.teacherspayteachers.com/Product/Anatomy-Organization-Skeletal-Muscular-Systems-Human-Body-Quiz-204924" TargetMode="External"/><Relationship Id="rId33" Type="http://schemas.openxmlformats.org/officeDocument/2006/relationships/hyperlink" Target="http://www.teacherspayteachers.com/Product/Heart-and-Lungs-Quiz-Game-153366" TargetMode="External"/><Relationship Id="rId38" Type="http://schemas.openxmlformats.org/officeDocument/2006/relationships/hyperlink" Target="http://www.teacherspayteachers.com/Product/Human-Reproductive-System-Fertilization-Sperm-Egg-Lesson-153354" TargetMode="External"/></Relationships>
</file>

<file path=ppt/slides/_rels/slide96.xml.rels><?xml version="1.0" encoding="UTF-8" standalone="yes"?>
<Relationships xmlns="http://schemas.openxmlformats.org/package/2006/relationships"><Relationship Id="rId13" Type="http://schemas.openxmlformats.org/officeDocument/2006/relationships/hyperlink" Target="http://www.teacherspayteachers.com/Product/Taxonomy-and-Classification-Quiz-Game-1040599" TargetMode="External"/><Relationship Id="rId18" Type="http://schemas.openxmlformats.org/officeDocument/2006/relationships/hyperlink" Target="http://www.teacherspayteachers.com/Product/Animal-Kingdom-Quiz-Game-and-Mammals-1040661" TargetMode="External"/><Relationship Id="rId26" Type="http://schemas.openxmlformats.org/officeDocument/2006/relationships/hyperlink" Target="http://www.teacherspayteachers.com/Product/Plants-Lesson-Student-Plant-Projects-119385" TargetMode="External"/><Relationship Id="rId39" Type="http://schemas.openxmlformats.org/officeDocument/2006/relationships/hyperlink" Target="http://www.teacherspayteachers.com/Product/Evolution-and-Natural-Selection-Quiz-Game-257009" TargetMode="External"/><Relationship Id="rId21" Type="http://schemas.openxmlformats.org/officeDocument/2006/relationships/hyperlink" Target="http://www.teacherspayteachers.com/Product/Plant-Kingdom-Lesson-247572" TargetMode="External"/><Relationship Id="rId34" Type="http://schemas.openxmlformats.org/officeDocument/2006/relationships/hyperlink" Target="http://www.teacherspayteachers.com/Product/Leaf-Identification-Lesson-Leaves-119533" TargetMode="External"/><Relationship Id="rId42" Type="http://schemas.openxmlformats.org/officeDocument/2006/relationships/hyperlink" Target="http://www.teacherspayteachers.com/Product/Geologic-Timescale-Lesson-History-of-the-Earth-118612" TargetMode="External"/><Relationship Id="rId47" Type="http://schemas.openxmlformats.org/officeDocument/2006/relationships/image" Target="../media/image37.png"/><Relationship Id="rId7" Type="http://schemas.openxmlformats.org/officeDocument/2006/relationships/hyperlink" Target="http://www.teacherspayteachers.com/Product/Parasites-Lesson-245148"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Phylums-Quiz-119268" TargetMode="External"/><Relationship Id="rId29" Type="http://schemas.openxmlformats.org/officeDocument/2006/relationships/hyperlink" Target="http://www.teacherspayteachers.com/Product/Plants-Roots-Leaves-Photosynthesis-Lesson-119503"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Bacteria-Quiz-Game-251553" TargetMode="External"/><Relationship Id="rId11" Type="http://schemas.openxmlformats.org/officeDocument/2006/relationships/image" Target="../media/image55.jpeg"/><Relationship Id="rId24" Type="http://schemas.openxmlformats.org/officeDocument/2006/relationships/hyperlink" Target="http://www.teacherspayteachers.com/Product/Taxonomy-and-Classification-Crossword-Puzzle-247438" TargetMode="External"/><Relationship Id="rId32" Type="http://schemas.openxmlformats.org/officeDocument/2006/relationships/hyperlink" Target="http://www.teacherspayteachers.com/Product/Plant-Hormones-Lesson-119494" TargetMode="External"/><Relationship Id="rId37" Type="http://schemas.openxmlformats.org/officeDocument/2006/relationships/hyperlink" Target="http://www.teacherspayteachers.com/Product/Flowers-Fruits-and-Plant-Life-Cycles-Review-Game-979340" TargetMode="External"/><Relationship Id="rId40" Type="http://schemas.openxmlformats.org/officeDocument/2006/relationships/hyperlink" Target="http://www.teacherspayteachers.com/Product/Human-Evolution-118856" TargetMode="External"/><Relationship Id="rId45" Type="http://schemas.openxmlformats.org/officeDocument/2006/relationships/hyperlink" Target="http://www.teacherspayteachers.com/Product/Plant-Succession-Lesson-Fire-Ecology-123500" TargetMode="External"/><Relationship Id="rId5" Type="http://schemas.openxmlformats.org/officeDocument/2006/relationships/hyperlink" Target="http://www.teacherspayteachers.com/Product/Bacteria-Lesson-119047" TargetMode="External"/><Relationship Id="rId15" Type="http://schemas.openxmlformats.org/officeDocument/2006/relationships/hyperlink" Target="http://www.teacherspayteachers.com/Product/Animals-Phylums-Lesson-119264" TargetMode="External"/><Relationship Id="rId23" Type="http://schemas.openxmlformats.org/officeDocument/2006/relationships/hyperlink" Target="http://www.teacherspayteachers.com/Product/Taxonomy-and-Classification-Visual-Quiz-Test-119372" TargetMode="External"/><Relationship Id="rId28" Type="http://schemas.openxmlformats.org/officeDocument/2006/relationships/hyperlink" Target="http://www.teacherspayteachers.com/Product/Plants-PowerPoint-Quiz-Game-261282" TargetMode="External"/><Relationship Id="rId36" Type="http://schemas.openxmlformats.org/officeDocument/2006/relationships/hyperlink" Target="http://www.teacherspayteachers.com/Product/Flowers-Fruits-and-Plant-Life-Cycles-119554" TargetMode="External"/><Relationship Id="rId10" Type="http://schemas.openxmlformats.org/officeDocument/2006/relationships/hyperlink" Target="http://www.teacherspayteachers.com/Product/Immune-System-HIV-AIDS-STDs-Lesson-Quiz-Game-251565" TargetMode="External"/><Relationship Id="rId19" Type="http://schemas.openxmlformats.org/officeDocument/2006/relationships/hyperlink" Target="http://www.teacherspayteachers.com/Product/Kingdom-Fungi-Lesson-119371" TargetMode="External"/><Relationship Id="rId31" Type="http://schemas.openxmlformats.org/officeDocument/2006/relationships/hyperlink" Target="http://www.teacherspayteachers.com/Product/Tree-Ring-Dating-Lesson-Dendrochronology-Plant-Vascular-System-980318" TargetMode="External"/><Relationship Id="rId44" Type="http://schemas.openxmlformats.org/officeDocument/2006/relationships/hyperlink" Target="http://www.teacherspayteachers.com/Product/Life-Origins-Miller-Urey-Experiment-Lesson-121905" TargetMode="External"/><Relationship Id="rId4" Type="http://schemas.openxmlformats.org/officeDocument/2006/relationships/hyperlink" Target="http://www.teacherspayteachers.com/Product/Virus-Quiz-Game-Viruses-251529" TargetMode="External"/><Relationship Id="rId9" Type="http://schemas.openxmlformats.org/officeDocument/2006/relationships/hyperlink" Target="http://www.teacherspayteachers.com/Product/Diseases-Crossword-Puzzle-Bacteria-and-Viruses-122085" TargetMode="External"/><Relationship Id="rId14" Type="http://schemas.openxmlformats.org/officeDocument/2006/relationships/hyperlink" Target="http://www.teacherspayteachers.com/Product/Kingdom-Protista-Protist-Lesson-119261" TargetMode="External"/><Relationship Id="rId22" Type="http://schemas.openxmlformats.org/officeDocument/2006/relationships/hyperlink" Target="http://www.teacherspayteachers.com/Product/Plants-Quiz-Game-261268" TargetMode="External"/><Relationship Id="rId27" Type="http://schemas.openxmlformats.org/officeDocument/2006/relationships/hyperlink" Target="http://www.teacherspayteachers.com/Product/Plants-Seed-Dispersal-Lesson-118183" TargetMode="External"/><Relationship Id="rId30" Type="http://schemas.openxmlformats.org/officeDocument/2006/relationships/hyperlink" Target="http://www.teacherspayteachers.com/Product/Seeds-Plants-Monocotyledons-Dicotyledons-Lesson-119463" TargetMode="External"/><Relationship Id="rId35" Type="http://schemas.openxmlformats.org/officeDocument/2006/relationships/hyperlink" Target="http://www.teacherspayteachers.com/Product/Botany-Unit-PowerPoint-Game-979322" TargetMode="External"/><Relationship Id="rId43" Type="http://schemas.openxmlformats.org/officeDocument/2006/relationships/hyperlink" Target="http://www.teacherspayteachers.com/Product/Timeline-of-Earth-Events-Quiz-Game-125913" TargetMode="External"/><Relationship Id="rId8" Type="http://schemas.openxmlformats.org/officeDocument/2006/relationships/hyperlink" Target="http://www.teacherspayteachers.com/Product/Immune-System-Lesson-HIV-AIDS-STDs-119055" TargetMode="External"/><Relationship Id="rId3" Type="http://schemas.openxmlformats.org/officeDocument/2006/relationships/hyperlink" Target="http://www.teacherspayteachers.com/Product/Virus-Lesson-244431" TargetMode="External"/><Relationship Id="rId12" Type="http://schemas.openxmlformats.org/officeDocument/2006/relationships/hyperlink" Target="http://www.teacherspayteachers.com/Product/Taxonomy-and-Classification-Lesson-154266" TargetMode="External"/><Relationship Id="rId17" Type="http://schemas.openxmlformats.org/officeDocument/2006/relationships/hyperlink" Target="http://www.teacherspayteachers.com/Product/Mammals-Lesson-Mammalogy-119277" TargetMode="External"/><Relationship Id="rId25" Type="http://schemas.openxmlformats.org/officeDocument/2006/relationships/hyperlink" Target="http://www.teacherspayteachers.com/Product/Plant-Evolution-Non-vascular-Plants-Plant-Unit-Intro-and-Grow-Study-119389" TargetMode="External"/><Relationship Id="rId33" Type="http://schemas.openxmlformats.org/officeDocument/2006/relationships/hyperlink" Target="http://www.teacherspayteachers.com/Product/Plants-Crossword-Puzzle-261302" TargetMode="External"/><Relationship Id="rId38" Type="http://schemas.openxmlformats.org/officeDocument/2006/relationships/hyperlink" Target="http://www.teacherspayteachers.com/Product/Evolution-and-Natural-Selection-Lesson-118636" TargetMode="External"/><Relationship Id="rId46" Type="http://schemas.openxmlformats.org/officeDocument/2006/relationships/hyperlink" Target="http://www.teacherspayteachers.com/Product/Ecology-Plant-Succession-Quiz-Game-250241" TargetMode="External"/><Relationship Id="rId20" Type="http://schemas.openxmlformats.org/officeDocument/2006/relationships/hyperlink" Target="http://www.teacherspayteachers.com/Product/Fungi-Quiz-Game-246839" TargetMode="External"/><Relationship Id="rId41" Type="http://schemas.openxmlformats.org/officeDocument/2006/relationships/hyperlink" Target="http://www.teacherspayteachers.com/Product/Life-Origins-and-Human-Evolution-Quiz-Game-257038"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www.teacherspayteachers.com/Product/Food-Web-Ecology-Crossword-Puzzle-245563" TargetMode="External"/><Relationship Id="rId13" Type="http://schemas.openxmlformats.org/officeDocument/2006/relationships/hyperlink" Target="http://www.teacherspayteachers.com/Product/Food-Web-Lesson-Predator-and-Prey-Cycles-117781" TargetMode="External"/><Relationship Id="rId18" Type="http://schemas.openxmlformats.org/officeDocument/2006/relationships/hyperlink" Target="http://www.teacherspayteachers.com/Product/Symbiosis-Lesson-117808" TargetMode="External"/><Relationship Id="rId26" Type="http://schemas.openxmlformats.org/officeDocument/2006/relationships/hyperlink" Target="http://www.teacherspayteachers.com/Product/Nitrogen-Cycle-Lesson-548507" TargetMode="External"/><Relationship Id="rId3" Type="http://schemas.openxmlformats.org/officeDocument/2006/relationships/hyperlink" Target="http://www.teacherspayteachers.com/Product/Food-Chain-Lesson-117698" TargetMode="External"/><Relationship Id="rId21" Type="http://schemas.openxmlformats.org/officeDocument/2006/relationships/hyperlink" Target="http://www.teacherspayteachers.com/Product/Ecology-Nonliving-Factor-Light-117980" TargetMode="External"/><Relationship Id="rId7" Type="http://schemas.openxmlformats.org/officeDocument/2006/relationships/hyperlink" Target="http://www.teacherspayteachers.com/Product/Food-Chain-Quiz-Game-786910" TargetMode="External"/><Relationship Id="rId12" Type="http://schemas.openxmlformats.org/officeDocument/2006/relationships/hyperlink" Target="http://www.teacherspayteachers.com/Product/Animal-Habitat-Lesson-159116" TargetMode="External"/><Relationship Id="rId17" Type="http://schemas.openxmlformats.org/officeDocument/2006/relationships/hyperlink" Target="http://www.teacherspayteachers.com/Product/Ecology-Camouflage-and-Mimicry-Quiz-Game-1041559" TargetMode="External"/><Relationship Id="rId25" Type="http://schemas.openxmlformats.org/officeDocument/2006/relationships/hyperlink" Target="http://www.teacherspayteachers.com/Product/Island-Biogeography-Lesson-118195"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Adaptations-Lesson-Camouflage-and-Mimicry-117796" TargetMode="External"/><Relationship Id="rId20" Type="http://schemas.openxmlformats.org/officeDocument/2006/relationships/hyperlink" Target="http://www.teacherspayteachers.com/Product/Ecology-Symbiosis-Quiz-Game-Invasive-Exotic-Species-1041611" TargetMode="External"/><Relationship Id="rId29" Type="http://schemas.openxmlformats.org/officeDocument/2006/relationships/hyperlink" Target="http://www.teacherspayteachers.com/Product/Ecology-Plant-Succession-Quiz-Game-250241"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nimal-Teeth-Lesson-117732" TargetMode="External"/><Relationship Id="rId11" Type="http://schemas.openxmlformats.org/officeDocument/2006/relationships/hyperlink" Target="http://www.teacherspayteachers.com/Product/Ecosystems-Levels-of-Organization-Lesson-117763" TargetMode="External"/><Relationship Id="rId24" Type="http://schemas.openxmlformats.org/officeDocument/2006/relationships/hyperlink" Target="http://www.teacherspayteachers.com/Product/Ecology-Quiz-Game-Nonliving-Factors-130723" TargetMode="External"/><Relationship Id="rId5" Type="http://schemas.openxmlformats.org/officeDocument/2006/relationships/hyperlink" Target="http://www.teacherspayteachers.com/Product/Biomass-Pyramid-Lesson-117746" TargetMode="External"/><Relationship Id="rId15" Type="http://schemas.openxmlformats.org/officeDocument/2006/relationships/hyperlink" Target="http://www.teacherspayteachers.com/Product/Community-Ecology-Lesson-Animal-Competition-117776" TargetMode="External"/><Relationship Id="rId23" Type="http://schemas.openxmlformats.org/officeDocument/2006/relationships/hyperlink" Target="http://www.teacherspayteachers.com/Product/Carbon-Cycle-Lesson-Photosynthesis-and-Cell-Respiration-118059" TargetMode="External"/><Relationship Id="rId28" Type="http://schemas.openxmlformats.org/officeDocument/2006/relationships/hyperlink" Target="http://www.teacherspayteachers.com/Product/Plant-Succession-Lesson-Fire-Ecology-123500" TargetMode="External"/><Relationship Id="rId10" Type="http://schemas.openxmlformats.org/officeDocument/2006/relationships/image" Target="../media/image55.jpeg"/><Relationship Id="rId19" Type="http://schemas.openxmlformats.org/officeDocument/2006/relationships/hyperlink" Target="http://www.teacherspayteachers.com/Product/Exotic-Species-Lesson-117844" TargetMode="External"/><Relationship Id="rId31" Type="http://schemas.openxmlformats.org/officeDocument/2006/relationships/image" Target="../media/image37.png"/><Relationship Id="rId4" Type="http://schemas.openxmlformats.org/officeDocument/2006/relationships/hyperlink" Target="http://www.teacherspayteachers.com/Product/Food-Chain-Lesson-Biomagnification-of-Pollution-117719" TargetMode="External"/><Relationship Id="rId9" Type="http://schemas.openxmlformats.org/officeDocument/2006/relationships/hyperlink" Target="http://www.teacherspayteachers.com/Product/Food-Chain-Game-158818" TargetMode="External"/><Relationship Id="rId14" Type="http://schemas.openxmlformats.org/officeDocument/2006/relationships/hyperlink" Target="http://www.teacherspayteachers.com/Product/Biodiversity-Lesson-Population-Sampling-117784" TargetMode="External"/><Relationship Id="rId22" Type="http://schemas.openxmlformats.org/officeDocument/2006/relationships/hyperlink" Target="http://www.teacherspayteachers.com/Product/Animals-and-Temperature-Lesson-117986" TargetMode="External"/><Relationship Id="rId27" Type="http://schemas.openxmlformats.org/officeDocument/2006/relationships/hyperlink" Target="http://www.teacherspayteachers.com/Product/Phosphorus-Cycle-and-Nutrient-Pollution-548711" TargetMode="External"/><Relationship Id="rId30" Type="http://schemas.openxmlformats.org/officeDocument/2006/relationships/hyperlink" Target="http://www.teacherspayteachers.com/Product/Ecology-Flashcards-245593" TargetMode="External"/></Relationships>
</file>

<file path=ppt/slides/_rels/slide98.xml.rels><?xml version="1.0" encoding="UTF-8" standalone="yes"?>
<Relationships xmlns="http://schemas.openxmlformats.org/package/2006/relationships"><Relationship Id="rId13" Type="http://schemas.openxmlformats.org/officeDocument/2006/relationships/hyperlink" Target="http://www.teacherspayteachers.com/Product/Newtons-Laws-of-Motion-and-Simple-Machines-Crossword-Puzzle-248980" TargetMode="External"/><Relationship Id="rId18" Type="http://schemas.openxmlformats.org/officeDocument/2006/relationships/hyperlink" Target="http://www.teacherspayteachers.com/Product/Gas-Laws-Quiz-Game-991864" TargetMode="External"/><Relationship Id="rId26" Type="http://schemas.openxmlformats.org/officeDocument/2006/relationships/hyperlink" Target="http://www.teacherspayteachers.com/Product/Electricity-and-Magnetism-Quiz-Game-991893" TargetMode="External"/><Relationship Id="rId39" Type="http://schemas.openxmlformats.org/officeDocument/2006/relationships/hyperlink" Target="http://www.teacherspayteachers.com/Product/Periodic-Table-of-the-Elements-Lesson-119755" TargetMode="External"/><Relationship Id="rId21" Type="http://schemas.openxmlformats.org/officeDocument/2006/relationships/hyperlink" Target="http://www.teacherspayteachers.com/Product/Heat-Transfer-Convection-Conduction-Radiation-Lesson-121518" TargetMode="External"/><Relationship Id="rId34" Type="http://schemas.openxmlformats.org/officeDocument/2006/relationships/hyperlink" Target="http://www.teacherspayteachers.com/Product/Electron-Orbitals-Molecules-Atomic-Theory-Lesson-119597" TargetMode="External"/><Relationship Id="rId42" Type="http://schemas.openxmlformats.org/officeDocument/2006/relationships/hyperlink" Target="http://www.teacherspayteachers.com/Product/Metric-System-Lesson-119846" TargetMode="External"/><Relationship Id="rId47" Type="http://schemas.openxmlformats.org/officeDocument/2006/relationships/hyperlink" Target="http://www.teacherspayteachers.com/Product/Science-Skills-Crossword-Puzzle-249866" TargetMode="External"/><Relationship Id="rId50" Type="http://schemas.openxmlformats.org/officeDocument/2006/relationships/image" Target="../media/image37.png"/><Relationship Id="rId7" Type="http://schemas.openxmlformats.org/officeDocument/2006/relationships/hyperlink" Target="http://www.teacherspayteachers.com/Product/Kinetic-and-Potential-Energy-Lesson-467125" TargetMode="External"/><Relationship Id="rId2" Type="http://schemas.openxmlformats.org/officeDocument/2006/relationships/image" Target="../media/image54.jpeg"/><Relationship Id="rId16" Type="http://schemas.openxmlformats.org/officeDocument/2006/relationships/hyperlink" Target="http://www.teacherspayteachers.com/Product/States-of-Matter-Phase-Change-Quiz-Game-248232" TargetMode="External"/><Relationship Id="rId29" Type="http://schemas.openxmlformats.org/officeDocument/2006/relationships/hyperlink" Target="http://www.teacherspayteachers.com/Product/Environment-Unit-120302" TargetMode="External"/><Relationship Id="rId11" Type="http://schemas.openxmlformats.org/officeDocument/2006/relationships/hyperlink" Target="http://www.teacherspayteachers.com/Product/Simple-Machines-Quiz-Game-120082" TargetMode="External"/><Relationship Id="rId24" Type="http://schemas.openxmlformats.org/officeDocument/2006/relationships/hyperlink" Target="http://www.teacherspayteachers.com/Product/Electromagnetic-Spectrum-Visual-Quiz-991779" TargetMode="External"/><Relationship Id="rId32" Type="http://schemas.openxmlformats.org/officeDocument/2006/relationships/hyperlink" Target="http://www.teacherspayteachers.com/Product/Inside-the-Atom-Lesson-119582" TargetMode="External"/><Relationship Id="rId37" Type="http://schemas.openxmlformats.org/officeDocument/2006/relationships/hyperlink" Target="http://www.teacherspayteachers.com/Product/Atoms-and-Periodic-Table-of-the-Elements-Crossword-Puzzle-247905" TargetMode="External"/><Relationship Id="rId40" Type="http://schemas.openxmlformats.org/officeDocument/2006/relationships/hyperlink" Target="http://www.teacherspayteachers.com/Product/Periodic-Table-of-the-Elements-Quiz-Game-119761" TargetMode="External"/><Relationship Id="rId45" Type="http://schemas.openxmlformats.org/officeDocument/2006/relationships/hyperlink" Target="http://www.teacherspayteachers.com/Product/Scientific-Method-Lesson-Observation-Skills-119971" TargetMode="External"/><Relationship Id="rId5" Type="http://schemas.openxmlformats.org/officeDocument/2006/relationships/hyperlink" Target="http://www.teacherspayteachers.com/Product/Newtons-Laws-of-Motion-Unit-Review-Game-Force-Mass-Friction-248940" TargetMode="External"/><Relationship Id="rId15" Type="http://schemas.openxmlformats.org/officeDocument/2006/relationships/hyperlink" Target="http://www.teacherspayteachers.com/Product/Matter-States-of-Matter-Phase-Change-Chemical-Change-Lesson-120117" TargetMode="External"/><Relationship Id="rId23" Type="http://schemas.openxmlformats.org/officeDocument/2006/relationships/hyperlink" Target="http://www.teacherspayteachers.com/Product/Electromagnetic-Spectrum-Quiz-Game-Energy-248245" TargetMode="External"/><Relationship Id="rId28" Type="http://schemas.openxmlformats.org/officeDocument/2006/relationships/hyperlink" Target="http://www.teacherspayteachers.com/Product/Matter-Energy-and-the-Environment-Unit-Homework-120316" TargetMode="External"/><Relationship Id="rId36" Type="http://schemas.openxmlformats.org/officeDocument/2006/relationships/hyperlink" Target="http://www.teacherspayteachers.com/Product/Atomic-Bonding-and-Balancing-Equations-Lesson-119672" TargetMode="External"/><Relationship Id="rId49" Type="http://schemas.openxmlformats.org/officeDocument/2006/relationships/hyperlink" Target="http://www.teacherspayteachers.com/Product/Science-Skills-Unit-Homework-11" TargetMode="External"/><Relationship Id="rId10" Type="http://schemas.openxmlformats.org/officeDocument/2006/relationships/hyperlink" Target="http://www.teacherspayteachers.com/Product/Simple-Machines-Lesson-120076" TargetMode="External"/><Relationship Id="rId19" Type="http://schemas.openxmlformats.org/officeDocument/2006/relationships/hyperlink" Target="http://www.teacherspayteachers.com/Product/Viscosity-Lesson-122602" TargetMode="External"/><Relationship Id="rId31" Type="http://schemas.openxmlformats.org/officeDocument/2006/relationships/hyperlink" Target="http://www.teacherspayteachers.com/Product/Atoms-Lesson-Isotopes-Atomic-Number-Atomic-Mass-119570" TargetMode="External"/><Relationship Id="rId44" Type="http://schemas.openxmlformats.org/officeDocument/2006/relationships/hyperlink" Target="http://www.teacherspayteachers.com/Product/Volume-and-Density-Lesson-156703" TargetMode="External"/><Relationship Id="rId4" Type="http://schemas.openxmlformats.org/officeDocument/2006/relationships/hyperlink" Target="http://www.teacherspayteachers.com/Product/Newtons-Laws-of-Motion-and-Forces-in-Motion-Unit-120069" TargetMode="External"/><Relationship Id="rId9" Type="http://schemas.openxmlformats.org/officeDocument/2006/relationships/hyperlink" Target="http://www.teacherspayteachers.com/Product/Catapults-Lesson-Trajectory-120108" TargetMode="External"/><Relationship Id="rId14" Type="http://schemas.openxmlformats.org/officeDocument/2006/relationships/hyperlink" Target="http://www.teacherspayteachers.com/Product/Newtons-Laws-Forces-in-Motion-Simple-Machines-Unit-Homework-120084" TargetMode="External"/><Relationship Id="rId22" Type="http://schemas.openxmlformats.org/officeDocument/2006/relationships/hyperlink" Target="http://www.teacherspayteachers.com/Product/Electromagnetic-Spectrum-Lesson-Particles-Waves-120299" TargetMode="External"/><Relationship Id="rId27" Type="http://schemas.openxmlformats.org/officeDocument/2006/relationships/hyperlink" Target="http://www.teacherspayteachers.com/Product/Matter-and-Energy-Crossword-Puzzle-248357" TargetMode="External"/><Relationship Id="rId30" Type="http://schemas.openxmlformats.org/officeDocument/2006/relationships/hyperlink" Target="http://www.teacherspayteachers.com/Product/Environment-Quiz-Game-248258" TargetMode="External"/><Relationship Id="rId35" Type="http://schemas.openxmlformats.org/officeDocument/2006/relationships/hyperlink" Target="http://www.teacherspayteachers.com/Product/Atomic-Theory-Electron-Orbitals-Molecules-Quiz-Game-499934" TargetMode="External"/><Relationship Id="rId43" Type="http://schemas.openxmlformats.org/officeDocument/2006/relationships/hyperlink" Target="http://www.teacherspayteachers.com/Product/Scientific-Notation-Lesson-119816" TargetMode="External"/><Relationship Id="rId48" Type="http://schemas.openxmlformats.org/officeDocument/2006/relationships/hyperlink" Target="http://www.teacherspayteachers.com/Product/Science-Skills-Quiz-Game-119979" TargetMode="External"/><Relationship Id="rId8" Type="http://schemas.openxmlformats.org/officeDocument/2006/relationships/hyperlink" Target="http://www.teacherspayteachers.com/Product/Forces-in-Motion-Quiz-Kinetic-and-Potential-Energy-Velocity-Speed-859796" TargetMode="External"/><Relationship Id="rId3" Type="http://schemas.openxmlformats.org/officeDocument/2006/relationships/hyperlink" Target="http://www.teacherspayteachers.com/Product/Physical-Science-Curriculum-596485" TargetMode="External"/><Relationship Id="rId12" Type="http://schemas.openxmlformats.org/officeDocument/2006/relationships/hyperlink" Target="http://www.teacherspayteachers.com/Product/Laws-of-Motion-and-Simple-Machines-Unit-Flash-Cards-249016" TargetMode="External"/><Relationship Id="rId17" Type="http://schemas.openxmlformats.org/officeDocument/2006/relationships/hyperlink" Target="http://www.teacherspayteachers.com/Product/Gas-Laws-Lesson-120130" TargetMode="External"/><Relationship Id="rId25" Type="http://schemas.openxmlformats.org/officeDocument/2006/relationships/hyperlink" Target="http://www.teacherspayteachers.com/Product/Electricity-and-Magnetism-Lesson-120296" TargetMode="External"/><Relationship Id="rId33" Type="http://schemas.openxmlformats.org/officeDocument/2006/relationships/hyperlink" Target="http://www.teacherspayteachers.com/Product/Atoms-Quiz-Game-119777" TargetMode="External"/><Relationship Id="rId38" Type="http://schemas.openxmlformats.org/officeDocument/2006/relationships/hyperlink" Target="http://www.teacherspayteachers.com/Product/Atoms-and-Periodic-Table-Homework-120000" TargetMode="External"/><Relationship Id="rId46" Type="http://schemas.openxmlformats.org/officeDocument/2006/relationships/hyperlink" Target="http://www.teacherspayteachers.com/Product/Science-Skills-Unit-Flash-Cards-249875" TargetMode="External"/><Relationship Id="rId20" Type="http://schemas.openxmlformats.org/officeDocument/2006/relationships/hyperlink" Target="http://www.teacherspayteachers.com/Product/Forms-of-Energy-Lesson-120135" TargetMode="External"/><Relationship Id="rId41" Type="http://schemas.openxmlformats.org/officeDocument/2006/relationships/hyperlink" Target="http://www.teacherspayteachers.com/Product/Lab-Safety-Lesson-119790"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Friction-Lesson-120065" TargetMode="External"/></Relationships>
</file>

<file path=ppt/slides/_rels/slide99.xml.rels><?xml version="1.0" encoding="UTF-8" standalone="yes"?>
<Relationships xmlns="http://schemas.openxmlformats.org/package/2006/relationships"><Relationship Id="rId13" Type="http://schemas.openxmlformats.org/officeDocument/2006/relationships/hyperlink" Target="http://www.teacherspayteachers.com/Product/Rock-or-Mineral-PowerPoint-Quiz-1033190" TargetMode="External"/><Relationship Id="rId18" Type="http://schemas.openxmlformats.org/officeDocument/2006/relationships/hyperlink" Target="http://www.teacherspayteachers.com/Product/Rocks-Quiz-Game-Rock-Cycle-242780" TargetMode="External"/><Relationship Id="rId26" Type="http://schemas.openxmlformats.org/officeDocument/2006/relationships/hyperlink" Target="http://www.teacherspayteachers.com/Product/Solar-and-Lunar-Eclipse-Lesson-120330" TargetMode="External"/><Relationship Id="rId39" Type="http://schemas.openxmlformats.org/officeDocument/2006/relationships/hyperlink" Target="http://www.teacherspayteachers.com/Product/Astronomy-Crossword-Puzzle-500885" TargetMode="External"/><Relationship Id="rId21" Type="http://schemas.openxmlformats.org/officeDocument/2006/relationships/hyperlink" Target="http://www.teacherspayteachers.com/Product/Geology-Crossword-Puzzle-122032" TargetMode="External"/><Relationship Id="rId34" Type="http://schemas.openxmlformats.org/officeDocument/2006/relationships/hyperlink" Target="http://www.teacherspayteachers.com/Product/Outer-Planets-Lesson-Jupiter-Saturn-Uranus-Neptune-120386" TargetMode="External"/><Relationship Id="rId42" Type="http://schemas.openxmlformats.org/officeDocument/2006/relationships/image" Target="../media/image57.png"/><Relationship Id="rId7" Type="http://schemas.openxmlformats.org/officeDocument/2006/relationships/hyperlink" Target="http://www.teacherspayteachers.com/Product/Volcanoes-Quiz-Game-125885"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Types-of-Rocks-Visual-Quiz-Igneous-Metamophic-Sedimentary-1033469" TargetMode="External"/><Relationship Id="rId20" Type="http://schemas.openxmlformats.org/officeDocument/2006/relationships/hyperlink" Target="http://www.teacherspayteachers.com/Product/Timeline-of-Earth-Events-Quiz-Game-125913" TargetMode="External"/><Relationship Id="rId29" Type="http://schemas.openxmlformats.org/officeDocument/2006/relationships/hyperlink" Target="http://www.teacherspayteachers.com/Product/Moon-Phases-of-the-Moon-with-OREOS-Tides-Seasons-Lesson-120339" TargetMode="External"/><Relationship Id="rId41"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hyperlink" Target="http://www.teacherspayteachers.com/Product/Types-of-Volcanoes-Lesson-1033167" TargetMode="External"/><Relationship Id="rId11" Type="http://schemas.openxmlformats.org/officeDocument/2006/relationships/hyperlink" Target="http://www.teacherspayteachers.com/Product/Minerals-Lesson-124662" TargetMode="External"/><Relationship Id="rId24" Type="http://schemas.openxmlformats.org/officeDocument/2006/relationships/hyperlink" Target="http://www.teacherspayteachers.com/Product/Sun-Lesson-120324" TargetMode="External"/><Relationship Id="rId32" Type="http://schemas.openxmlformats.org/officeDocument/2006/relationships/hyperlink" Target="http://www.teacherspayteachers.com/Product/Rocketry-and-Asteroid-Belt-Quiz-Game-802907" TargetMode="External"/><Relationship Id="rId37" Type="http://schemas.openxmlformats.org/officeDocument/2006/relationships/hyperlink" Target="http://www.teacherspayteachers.com/Product/Beyond-the-Solar-System-Galaxies-Black-Holes-Constellations-Quiz-1039226" TargetMode="External"/><Relationship Id="rId40" Type="http://schemas.openxmlformats.org/officeDocument/2006/relationships/hyperlink" Target="http://www.teacherspayteachers.com/Product/Astronomy-Unit-in-Spanish-937915" TargetMode="External"/><Relationship Id="rId5" Type="http://schemas.openxmlformats.org/officeDocument/2006/relationships/hyperlink" Target="http://www.teacherspayteachers.com/Product/Volcanoes-Lesson-122600" TargetMode="External"/><Relationship Id="rId15" Type="http://schemas.openxmlformats.org/officeDocument/2006/relationships/hyperlink" Target="http://www.teacherspayteachers.com/Product/Rocks-and-Mineral-Flashcards-124631" TargetMode="External"/><Relationship Id="rId23" Type="http://schemas.openxmlformats.org/officeDocument/2006/relationships/hyperlink" Target="http://www.teacherspayteachers.com/Product/Solar-System-and-the-Sun-Lesson-120320" TargetMode="External"/><Relationship Id="rId28" Type="http://schemas.openxmlformats.org/officeDocument/2006/relationships/hyperlink" Target="http://www.teacherspayteachers.com/Product/Inner-Planets-Mercury-Venus-Earth-Mars-Quiz-Game-120397" TargetMode="External"/><Relationship Id="rId36" Type="http://schemas.openxmlformats.org/officeDocument/2006/relationships/hyperlink" Target="http://www.teacherspayteachers.com/Product/Beyond-Solar-System-Galaxies-Big-Bang-Lesson-120391" TargetMode="External"/><Relationship Id="rId10" Type="http://schemas.openxmlformats.org/officeDocument/2006/relationships/hyperlink" Target="http://www.teacherspayteachers.com/Product/Rock-Deformation-Shearing-Tension-Compression-1033275" TargetMode="External"/><Relationship Id="rId19" Type="http://schemas.openxmlformats.org/officeDocument/2006/relationships/hyperlink" Target="http://www.teacherspayteachers.com/Product/Geologic-Timescale-Lesson-History-of-the-Earth-118612" TargetMode="External"/><Relationship Id="rId31" Type="http://schemas.openxmlformats.org/officeDocument/2006/relationships/hyperlink" Target="http://www.teacherspayteachers.com/Product/Asteroid-Belt-Meteors-Meteorites-Lesson-237561" TargetMode="External"/><Relationship Id="rId4" Type="http://schemas.openxmlformats.org/officeDocument/2006/relationships/hyperlink" Target="http://www.teacherspayteachers.com/Product/Plate-Boundaries-Visual-Quiz-1033158" TargetMode="External"/><Relationship Id="rId9" Type="http://schemas.openxmlformats.org/officeDocument/2006/relationships/hyperlink" Target="http://www.teacherspayteachers.com/Product/Earthquakes-Quiz-Game-125895" TargetMode="External"/><Relationship Id="rId14" Type="http://schemas.openxmlformats.org/officeDocument/2006/relationships/hyperlink" Target="http://www.teacherspayteachers.com/Product/Rocks-Rock-Cycle-and-Minerals-Lesson-Bundle-1032970" TargetMode="External"/><Relationship Id="rId22" Type="http://schemas.openxmlformats.org/officeDocument/2006/relationships/hyperlink" Target="http://www.teacherspayteachers.com/Product/Geology-Unit-Homework-121562" TargetMode="External"/><Relationship Id="rId27" Type="http://schemas.openxmlformats.org/officeDocument/2006/relationships/hyperlink" Target="http://www.teacherspayteachers.com/Product/Planets-Lesson-Mercury-Venus-Earth-Mars-120333" TargetMode="External"/><Relationship Id="rId30" Type="http://schemas.openxmlformats.org/officeDocument/2006/relationships/hyperlink" Target="http://www.teacherspayteachers.com/Product/Rocketry-Lesson-120383" TargetMode="External"/><Relationship Id="rId35" Type="http://schemas.openxmlformats.org/officeDocument/2006/relationships/hyperlink" Target="http://www.teacherspayteachers.com/Product/Planets-Quiz-Game-Jupiter-Saturn-Uranus-Neptune-120401" TargetMode="External"/><Relationship Id="rId43" Type="http://schemas.openxmlformats.org/officeDocument/2006/relationships/image" Target="../media/image37.png"/><Relationship Id="rId8" Type="http://schemas.openxmlformats.org/officeDocument/2006/relationships/hyperlink" Target="http://www.teacherspayteachers.com/Product/Earthquakes-Lesson-123730" TargetMode="External"/><Relationship Id="rId3" Type="http://schemas.openxmlformats.org/officeDocument/2006/relationships/hyperlink" Target="http://www.teacherspayteachers.com/Product/Dynamic-Earth-Geology-Quiz-Game-125898" TargetMode="External"/><Relationship Id="rId12" Type="http://schemas.openxmlformats.org/officeDocument/2006/relationships/hyperlink" Target="http://www.teacherspayteachers.com/Product/Minerals-Quiz-Game-125882" TargetMode="External"/><Relationship Id="rId17" Type="http://schemas.openxmlformats.org/officeDocument/2006/relationships/hyperlink" Target="http://www.teacherspayteachers.com/Product/Rocks-and-the-Rock-Cycle-Lesson-124705" TargetMode="External"/><Relationship Id="rId25" Type="http://schemas.openxmlformats.org/officeDocument/2006/relationships/hyperlink" Target="http://www.teacherspayteachers.com/Product/Solar-System-and-the-Sun-Quiz-Game-237819" TargetMode="External"/><Relationship Id="rId33" Type="http://schemas.openxmlformats.org/officeDocument/2006/relationships/hyperlink" Target="http://www.teacherspayteachers.com/Product/Mission-to-the-Moon-Apollo-Lesson-522692" TargetMode="External"/><Relationship Id="rId38" Type="http://schemas.openxmlformats.org/officeDocument/2006/relationships/hyperlink" Target="http://www.teacherspayteachers.com/Product/Galaxy-Lesson-Hubble-Space-Telescope-1203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6858000"/>
          </a:xfrm>
          <a:prstGeom prst="rect">
            <a:avLst/>
          </a:prstGeom>
          <a:noFill/>
          <a:ln w="57150">
            <a:solidFill>
              <a:srgbClr val="FF7C8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46348" y="228600"/>
            <a:ext cx="75713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Muscular System Quiz</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33320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457200" y="228600"/>
            <a:ext cx="8229600" cy="5897563"/>
          </a:xfrm>
        </p:spPr>
        <p:txBody>
          <a:bodyPr/>
          <a:lstStyle/>
          <a:p>
            <a:pPr eaLnBrk="1" hangingPunct="1"/>
            <a:r>
              <a:rPr lang="en-US" smtClean="0"/>
              <a:t>Name both of these professional wrestlers from the past?</a:t>
            </a:r>
          </a:p>
          <a:p>
            <a:pPr eaLnBrk="1" hangingPunct="1"/>
            <a:endParaRPr lang="en-US" smtClean="0">
              <a:solidFill>
                <a:srgbClr val="6699FF"/>
              </a:solidFill>
            </a:endParaRPr>
          </a:p>
          <a:p>
            <a:pPr eaLnBrk="1" hangingPunct="1"/>
            <a:endParaRPr lang="en-US" smtClean="0">
              <a:solidFill>
                <a:srgbClr val="6699FF"/>
              </a:solidFill>
            </a:endParaRPr>
          </a:p>
        </p:txBody>
      </p:sp>
      <p:sp>
        <p:nvSpPr>
          <p:cNvPr id="18944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894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753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1001" y="1447800"/>
            <a:ext cx="1523999" cy="1107996"/>
          </a:xfrm>
          <a:prstGeom prst="rect">
            <a:avLst/>
          </a:prstGeom>
          <a:noFill/>
        </p:spPr>
        <p:txBody>
          <a:bodyPr>
            <a:spAutoFit/>
          </a:bodyPr>
          <a:lstStyle/>
          <a:p>
            <a:pPr algn="ctr">
              <a:defRPr/>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extLst>
      <p:ext uri="{BB962C8B-B14F-4D97-AF65-F5344CB8AC3E}">
        <p14:creationId xmlns:p14="http://schemas.microsoft.com/office/powerpoint/2010/main" val="26703511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Earth Science Curriculum Link</a:t>
            </a:r>
            <a:endParaRPr lang="en-US" dirty="0"/>
          </a:p>
          <a:p>
            <a:endParaRPr lang="en-US" dirty="0"/>
          </a:p>
        </p:txBody>
      </p:sp>
      <p:sp>
        <p:nvSpPr>
          <p:cNvPr id="12" name="TextBox 11"/>
          <p:cNvSpPr txBox="1"/>
          <p:nvPr/>
        </p:nvSpPr>
        <p:spPr>
          <a:xfrm>
            <a:off x="4419600" y="2140116"/>
            <a:ext cx="3962400" cy="4555093"/>
          </a:xfrm>
          <a:prstGeom prst="rect">
            <a:avLst/>
          </a:prstGeom>
          <a:noFill/>
        </p:spPr>
        <p:txBody>
          <a:bodyPr wrap="square" rtlCol="0">
            <a:spAutoFit/>
          </a:bodyPr>
          <a:lstStyle/>
          <a:p>
            <a:r>
              <a:rPr lang="en-US" dirty="0" smtClean="0">
                <a:solidFill>
                  <a:srgbClr val="FFCC66"/>
                </a:solidFill>
              </a:rPr>
              <a:t>Weather and Climate Unit</a:t>
            </a:r>
          </a:p>
          <a:p>
            <a:pPr eaLnBrk="1" hangingPunct="1"/>
            <a:r>
              <a:rPr lang="en-US" sz="1600" dirty="0">
                <a:hlinkClick r:id="rId3"/>
              </a:rPr>
              <a:t>Atmosphere Lesson Bundle</a:t>
            </a:r>
            <a:endParaRPr lang="en-US" sz="1600" dirty="0"/>
          </a:p>
          <a:p>
            <a:pPr eaLnBrk="1" hangingPunct="1"/>
            <a:r>
              <a:rPr lang="fr-FR" sz="1600" dirty="0">
                <a:hlinkClick r:id="rId4"/>
              </a:rPr>
              <a:t>Ozone Layer, Air Pollution, Skin Cancer</a:t>
            </a:r>
            <a:endParaRPr lang="fr-FR" sz="1600" dirty="0"/>
          </a:p>
          <a:p>
            <a:pPr eaLnBrk="1" hangingPunct="1"/>
            <a:r>
              <a:rPr lang="en-US" sz="1600" dirty="0">
                <a:hlinkClick r:id="rId5"/>
              </a:rPr>
              <a:t>Atmosphere, Layers of the Atmosphere, Pollution Quiz Game</a:t>
            </a:r>
            <a:endParaRPr lang="en-US" sz="1600" dirty="0"/>
          </a:p>
          <a:p>
            <a:pPr eaLnBrk="1" hangingPunct="1"/>
            <a:r>
              <a:rPr lang="en-US" sz="1600" dirty="0">
                <a:hlinkClick r:id="rId6"/>
              </a:rPr>
              <a:t>Air Pressure and Winds Lesson Bundle</a:t>
            </a:r>
            <a:endParaRPr lang="en-US" sz="1600" dirty="0"/>
          </a:p>
          <a:p>
            <a:pPr eaLnBrk="1" hangingPunct="1"/>
            <a:r>
              <a:rPr lang="en-US" sz="1600" dirty="0">
                <a:hlinkClick r:id="rId7"/>
              </a:rPr>
              <a:t>Severe Weather Lesson Bundle, Hurricanes, Tornado, Blizzards</a:t>
            </a:r>
            <a:endParaRPr lang="en-US" sz="1600" dirty="0"/>
          </a:p>
          <a:p>
            <a:pPr eaLnBrk="1" hangingPunct="1"/>
            <a:r>
              <a:rPr lang="en-US" sz="1600" dirty="0">
                <a:hlinkClick r:id="rId8"/>
              </a:rPr>
              <a:t>Seasons Lesson Bundle, Axial Tilt</a:t>
            </a:r>
            <a:endParaRPr lang="en-US" sz="1600" dirty="0"/>
          </a:p>
          <a:p>
            <a:pPr eaLnBrk="1" hangingPunct="1"/>
            <a:r>
              <a:rPr lang="en-US" sz="1600" dirty="0">
                <a:hlinkClick r:id="rId9"/>
              </a:rPr>
              <a:t>Weather, Wind, Seasons, Quiz Game</a:t>
            </a:r>
            <a:endParaRPr lang="en-US" sz="1600" dirty="0"/>
          </a:p>
          <a:p>
            <a:pPr eaLnBrk="1" hangingPunct="1"/>
            <a:r>
              <a:rPr lang="en-US" sz="1600" dirty="0">
                <a:hlinkClick r:id="rId10"/>
              </a:rPr>
              <a:t>Winds, Global Winds, Wind Chill Lesson Bundle</a:t>
            </a:r>
            <a:endParaRPr lang="en-US" sz="1600" dirty="0"/>
          </a:p>
          <a:p>
            <a:pPr eaLnBrk="1" hangingPunct="1"/>
            <a:r>
              <a:rPr lang="en-US" sz="1600" dirty="0">
                <a:hlinkClick r:id="rId11"/>
              </a:rPr>
              <a:t>Oceans and Weather, Water Cycle, Clouds Lesson Bundle</a:t>
            </a:r>
            <a:endParaRPr lang="en-US" sz="1600" dirty="0"/>
          </a:p>
          <a:p>
            <a:pPr eaLnBrk="1" hangingPunct="1"/>
            <a:r>
              <a:rPr lang="en-US" sz="1600" dirty="0">
                <a:hlinkClick r:id="rId12"/>
              </a:rPr>
              <a:t>Water Cycle and Clouds Lesson Bundle</a:t>
            </a:r>
            <a:endParaRPr lang="en-US" sz="1600" dirty="0"/>
          </a:p>
          <a:p>
            <a:endParaRPr lang="en-US" dirty="0" smtClean="0"/>
          </a:p>
          <a:p>
            <a:pPr eaLnBrk="1" hangingPunct="1"/>
            <a:endParaRPr lang="en-US" sz="1200" dirty="0">
              <a:solidFill>
                <a:srgbClr val="FFCC99"/>
              </a:solidFill>
            </a:endParaRPr>
          </a:p>
          <a:p>
            <a:endParaRPr lang="en-US" dirty="0"/>
          </a:p>
        </p:txBody>
      </p:sp>
      <p:sp>
        <p:nvSpPr>
          <p:cNvPr id="15" name="TextBox 14"/>
          <p:cNvSpPr txBox="1"/>
          <p:nvPr/>
        </p:nvSpPr>
        <p:spPr>
          <a:xfrm>
            <a:off x="311462" y="900499"/>
            <a:ext cx="3879538" cy="6586418"/>
          </a:xfrm>
          <a:prstGeom prst="rect">
            <a:avLst/>
          </a:prstGeom>
          <a:noFill/>
        </p:spPr>
        <p:txBody>
          <a:bodyPr wrap="square" rtlCol="0">
            <a:spAutoFit/>
          </a:bodyPr>
          <a:lstStyle/>
          <a:p>
            <a:r>
              <a:rPr lang="en-US" dirty="0" smtClean="0">
                <a:solidFill>
                  <a:srgbClr val="FFCC66"/>
                </a:solidFill>
              </a:rPr>
              <a:t>Weathering, Soil Science, Soil Conservation, Ice Ages, Glaciers Unit</a:t>
            </a:r>
          </a:p>
          <a:p>
            <a:r>
              <a:rPr lang="en-US" sz="1600" dirty="0">
                <a:hlinkClick r:id="rId13"/>
              </a:rPr>
              <a:t>Mechanical and Chemical Weathering Lesson Bundle</a:t>
            </a:r>
            <a:endParaRPr lang="en-US" sz="1600" dirty="0"/>
          </a:p>
          <a:p>
            <a:r>
              <a:rPr lang="en-US" sz="1600" dirty="0">
                <a:hlinkClick r:id="rId14"/>
              </a:rPr>
              <a:t>Mechanical and Chemical Weathering Review Game</a:t>
            </a:r>
            <a:endParaRPr lang="en-US" sz="1600" dirty="0"/>
          </a:p>
          <a:p>
            <a:r>
              <a:rPr lang="en-US" sz="1600" dirty="0">
                <a:hlinkClick r:id="rId15"/>
              </a:rPr>
              <a:t>Soil Science Lesson Bundle</a:t>
            </a:r>
            <a:endParaRPr lang="en-US" sz="1600" dirty="0"/>
          </a:p>
          <a:p>
            <a:r>
              <a:rPr lang="en-US" sz="1600" dirty="0">
                <a:hlinkClick r:id="rId16"/>
              </a:rPr>
              <a:t>Erosion, Soil Conservation Lesson Bundle</a:t>
            </a:r>
            <a:endParaRPr lang="en-US" sz="1600" dirty="0"/>
          </a:p>
          <a:p>
            <a:r>
              <a:rPr lang="en-US" sz="1600" dirty="0">
                <a:hlinkClick r:id="rId17"/>
              </a:rPr>
              <a:t>Soil Science, Erosion, Soil Conservation Review Game</a:t>
            </a:r>
            <a:endParaRPr lang="en-US" sz="1600" dirty="0"/>
          </a:p>
          <a:p>
            <a:r>
              <a:rPr lang="en-US" sz="1600" dirty="0">
                <a:hlinkClick r:id="rId18"/>
              </a:rPr>
              <a:t>Weathering, Soil Science Unit Flash Cards</a:t>
            </a:r>
            <a:endParaRPr lang="en-US" sz="1600" dirty="0"/>
          </a:p>
          <a:p>
            <a:r>
              <a:rPr lang="en-US" sz="1600" dirty="0">
                <a:hlinkClick r:id="rId19"/>
              </a:rPr>
              <a:t>Weathering and Soil Science Crossword Puzzle</a:t>
            </a:r>
            <a:endParaRPr lang="en-US" sz="1600" dirty="0"/>
          </a:p>
          <a:p>
            <a:r>
              <a:rPr lang="en-US" sz="1600" dirty="0">
                <a:hlinkClick r:id="rId20"/>
              </a:rPr>
              <a:t>Ice Ages and Glaciers Lesson Bundle</a:t>
            </a:r>
            <a:endParaRPr lang="en-US" sz="1600" dirty="0"/>
          </a:p>
          <a:p>
            <a:r>
              <a:rPr lang="en-US" sz="1600" dirty="0">
                <a:hlinkClick r:id="rId21"/>
              </a:rPr>
              <a:t>Ice Ages and Glaciers Review Game</a:t>
            </a:r>
            <a:endParaRPr lang="en-US" sz="1600" dirty="0"/>
          </a:p>
          <a:p>
            <a:r>
              <a:rPr lang="en-US" sz="1600" dirty="0">
                <a:hlinkClick r:id="rId22"/>
              </a:rPr>
              <a:t>Ice Ages and Glaciers Crossword Puzzle</a:t>
            </a:r>
            <a:endParaRPr lang="en-US" sz="1600" dirty="0"/>
          </a:p>
          <a:p>
            <a:r>
              <a:rPr lang="en-US" sz="1600" dirty="0">
                <a:hlinkClick r:id="rId23"/>
              </a:rPr>
              <a:t>Ice Ages, Glaciers Unit Flash Cards</a:t>
            </a:r>
            <a:endParaRPr lang="en-US" sz="1600" dirty="0"/>
          </a:p>
          <a:p>
            <a:r>
              <a:rPr lang="en-US" sz="1600" dirty="0">
                <a:hlinkClick r:id="rId24"/>
              </a:rPr>
              <a:t>Weathering, Soil Science, Soil Conservation, Ice Ages, Glaciers Unit Preview</a:t>
            </a:r>
            <a:endParaRPr lang="en-US" sz="1600" dirty="0"/>
          </a:p>
          <a:p>
            <a:endParaRPr lang="en-US" dirty="0" smtClean="0"/>
          </a:p>
          <a:p>
            <a:pPr eaLnBrk="1" hangingPunct="1"/>
            <a:endParaRPr lang="en-US" sz="1200" dirty="0"/>
          </a:p>
          <a:p>
            <a:endParaRPr lang="en-US" dirty="0"/>
          </a:p>
        </p:txBody>
      </p:sp>
      <p:pic>
        <p:nvPicPr>
          <p:cNvPr id="16"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4917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Earth Science Curriculum Link</a:t>
            </a:r>
            <a:endParaRPr lang="en-US" dirty="0"/>
          </a:p>
          <a:p>
            <a:endParaRPr lang="en-US" dirty="0"/>
          </a:p>
        </p:txBody>
      </p:sp>
      <p:sp>
        <p:nvSpPr>
          <p:cNvPr id="12" name="TextBox 11"/>
          <p:cNvSpPr txBox="1"/>
          <p:nvPr/>
        </p:nvSpPr>
        <p:spPr>
          <a:xfrm>
            <a:off x="311462" y="4572000"/>
            <a:ext cx="6934201" cy="2031325"/>
          </a:xfrm>
          <a:prstGeom prst="rect">
            <a:avLst/>
          </a:prstGeom>
          <a:noFill/>
        </p:spPr>
        <p:txBody>
          <a:bodyPr wrap="square" rtlCol="0">
            <a:spAutoFit/>
          </a:bodyPr>
          <a:lstStyle/>
          <a:p>
            <a:r>
              <a:rPr lang="en-US" dirty="0" smtClean="0">
                <a:solidFill>
                  <a:srgbClr val="FFCC66"/>
                </a:solidFill>
              </a:rPr>
              <a:t>Water Molecule Unit</a:t>
            </a:r>
          </a:p>
          <a:p>
            <a:pPr>
              <a:defRPr/>
            </a:pPr>
            <a:r>
              <a:rPr lang="en-US" dirty="0">
                <a:hlinkClick r:id="rId3"/>
              </a:rPr>
              <a:t>Water Use, Water on Earth, Water Conservation Lesson Bundle</a:t>
            </a:r>
            <a:endParaRPr lang="en-US" dirty="0"/>
          </a:p>
          <a:p>
            <a:pPr>
              <a:defRPr/>
            </a:pPr>
            <a:r>
              <a:rPr lang="en-US" dirty="0">
                <a:hlinkClick r:id="rId4"/>
              </a:rPr>
              <a:t>Groundwater, Groundwater Pollution Lesson Bundle</a:t>
            </a:r>
            <a:endParaRPr lang="en-US" dirty="0"/>
          </a:p>
          <a:p>
            <a:pPr>
              <a:defRPr/>
            </a:pPr>
            <a:r>
              <a:rPr lang="en-US" dirty="0">
                <a:hlinkClick r:id="rId5"/>
              </a:rPr>
              <a:t>Properties of Water Lesson Bundle</a:t>
            </a:r>
            <a:endParaRPr lang="en-US" dirty="0"/>
          </a:p>
          <a:p>
            <a:pPr>
              <a:defRPr/>
            </a:pPr>
            <a:r>
              <a:rPr lang="en-US" dirty="0">
                <a:hlinkClick r:id="rId6"/>
              </a:rPr>
              <a:t>Water Cycle Lesson Bundle</a:t>
            </a:r>
            <a:endParaRPr lang="en-US" dirty="0"/>
          </a:p>
          <a:p>
            <a:pPr>
              <a:defRPr/>
            </a:pPr>
            <a:r>
              <a:rPr lang="en-US" dirty="0">
                <a:hlinkClick r:id="rId7"/>
              </a:rPr>
              <a:t>Water Unit Review Game</a:t>
            </a:r>
            <a:endParaRPr lang="en-US" dirty="0"/>
          </a:p>
          <a:p>
            <a:pPr>
              <a:defRPr/>
            </a:pPr>
            <a:r>
              <a:rPr lang="en-US" dirty="0">
                <a:hlinkClick r:id="rId8"/>
              </a:rPr>
              <a:t>Water Unit Preview, Homework Package, Unit Notes, </a:t>
            </a:r>
            <a:r>
              <a:rPr lang="en-US" dirty="0" smtClean="0">
                <a:hlinkClick r:id="rId8"/>
              </a:rPr>
              <a:t>more</a:t>
            </a:r>
            <a:endParaRPr lang="en-US" dirty="0"/>
          </a:p>
        </p:txBody>
      </p:sp>
      <p:sp>
        <p:nvSpPr>
          <p:cNvPr id="15" name="TextBox 14"/>
          <p:cNvSpPr txBox="1"/>
          <p:nvPr/>
        </p:nvSpPr>
        <p:spPr>
          <a:xfrm>
            <a:off x="311462" y="931139"/>
            <a:ext cx="7079938" cy="3693319"/>
          </a:xfrm>
          <a:prstGeom prst="rect">
            <a:avLst/>
          </a:prstGeom>
          <a:noFill/>
        </p:spPr>
        <p:txBody>
          <a:bodyPr wrap="square" rtlCol="0">
            <a:spAutoFit/>
          </a:bodyPr>
          <a:lstStyle/>
          <a:p>
            <a:r>
              <a:rPr lang="en-US" dirty="0" smtClean="0">
                <a:solidFill>
                  <a:srgbClr val="FFCC66"/>
                </a:solidFill>
              </a:rPr>
              <a:t>Rivers, Lakes, and </a:t>
            </a:r>
          </a:p>
          <a:p>
            <a:r>
              <a:rPr lang="en-US" dirty="0" smtClean="0">
                <a:solidFill>
                  <a:srgbClr val="FFCC66"/>
                </a:solidFill>
              </a:rPr>
              <a:t>Water Quality Unit</a:t>
            </a:r>
          </a:p>
          <a:p>
            <a:pPr eaLnBrk="1" hangingPunct="1"/>
            <a:r>
              <a:rPr lang="en-US" dirty="0">
                <a:hlinkClick r:id="rId9"/>
              </a:rPr>
              <a:t>Rivers and Watershed Lesson Bundle</a:t>
            </a:r>
            <a:endParaRPr lang="en-US" dirty="0"/>
          </a:p>
          <a:p>
            <a:pPr eaLnBrk="1" hangingPunct="1"/>
            <a:r>
              <a:rPr lang="en-US" dirty="0">
                <a:hlinkClick r:id="rId10"/>
              </a:rPr>
              <a:t>Flooding Lesson Bundle</a:t>
            </a:r>
            <a:endParaRPr lang="en-US" dirty="0"/>
          </a:p>
          <a:p>
            <a:pPr eaLnBrk="1" hangingPunct="1"/>
            <a:r>
              <a:rPr lang="en-US" dirty="0">
                <a:hlinkClick r:id="rId11"/>
              </a:rPr>
              <a:t>Benthic </a:t>
            </a:r>
            <a:r>
              <a:rPr lang="en-US" dirty="0" err="1">
                <a:hlinkClick r:id="rId11"/>
              </a:rPr>
              <a:t>Macroinvertebrate</a:t>
            </a:r>
            <a:r>
              <a:rPr lang="en-US" dirty="0">
                <a:hlinkClick r:id="rId11"/>
              </a:rPr>
              <a:t> Lesson Bundle</a:t>
            </a:r>
            <a:endParaRPr lang="en-US" dirty="0"/>
          </a:p>
          <a:p>
            <a:pPr eaLnBrk="1" hangingPunct="1"/>
            <a:r>
              <a:rPr lang="en-US" dirty="0">
                <a:hlinkClick r:id="rId12"/>
              </a:rPr>
              <a:t>Lake Turnover Lesson Bundle</a:t>
            </a:r>
            <a:endParaRPr lang="en-US" dirty="0"/>
          </a:p>
          <a:p>
            <a:pPr eaLnBrk="1" hangingPunct="1"/>
            <a:r>
              <a:rPr lang="en-US" dirty="0">
                <a:hlinkClick r:id="rId13"/>
              </a:rPr>
              <a:t>Salmon Lesson Bundle</a:t>
            </a:r>
            <a:endParaRPr lang="en-US" dirty="0"/>
          </a:p>
          <a:p>
            <a:pPr eaLnBrk="1" hangingPunct="1"/>
            <a:r>
              <a:rPr lang="en-US" dirty="0">
                <a:hlinkClick r:id="rId14"/>
              </a:rPr>
              <a:t>Fish Lesson, Fashion a Fish, Lesson Bundle</a:t>
            </a:r>
            <a:endParaRPr lang="en-US" dirty="0"/>
          </a:p>
          <a:p>
            <a:pPr eaLnBrk="1" hangingPunct="1"/>
            <a:r>
              <a:rPr lang="en-US" dirty="0">
                <a:hlinkClick r:id="rId15"/>
              </a:rPr>
              <a:t>Rivers, Lakes, and Water Quality Unit Review Game</a:t>
            </a:r>
            <a:endParaRPr lang="en-US" dirty="0"/>
          </a:p>
          <a:p>
            <a:pPr eaLnBrk="1" hangingPunct="1"/>
            <a:r>
              <a:rPr lang="en-US" dirty="0">
                <a:hlinkClick r:id="rId16"/>
              </a:rPr>
              <a:t>Rivers, Lakes, and Water Quality Crossword Puzzle</a:t>
            </a:r>
            <a:r>
              <a:rPr lang="en-US" dirty="0">
                <a:solidFill>
                  <a:srgbClr val="FFFF99"/>
                </a:solidFill>
              </a:rPr>
              <a:t> </a:t>
            </a:r>
            <a:r>
              <a:rPr lang="en-US" dirty="0"/>
              <a:t> </a:t>
            </a:r>
          </a:p>
          <a:p>
            <a:pPr eaLnBrk="1" hangingPunct="1"/>
            <a:r>
              <a:rPr lang="en-US" dirty="0">
                <a:hlinkClick r:id="rId17"/>
              </a:rPr>
              <a:t>Rivers, Lakes, and Water Quality Unit Preview, Homework Bundle, Unit Notes</a:t>
            </a:r>
            <a:endParaRPr lang="en-US" dirty="0"/>
          </a:p>
          <a:p>
            <a:endParaRPr lang="en-US" dirty="0" smtClean="0"/>
          </a:p>
        </p:txBody>
      </p:sp>
      <p:pic>
        <p:nvPicPr>
          <p:cNvPr id="16"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955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2"/>
          <p:cNvSpPr>
            <a:spLocks noGrp="1"/>
          </p:cNvSpPr>
          <p:nvPr>
            <p:ph idx="1"/>
          </p:nvPr>
        </p:nvSpPr>
        <p:spPr>
          <a:xfrm>
            <a:off x="152400" y="228600"/>
            <a:ext cx="8763000" cy="5897563"/>
          </a:xfrm>
        </p:spPr>
        <p:txBody>
          <a:bodyPr/>
          <a:lstStyle/>
          <a:p>
            <a:r>
              <a:rPr lang="en-US" smtClean="0">
                <a:solidFill>
                  <a:srgbClr val="FFCC99"/>
                </a:solidFill>
              </a:rPr>
              <a:t>Individual units within the curriculum</a:t>
            </a:r>
            <a:endParaRPr lang="en-US" smtClean="0">
              <a:solidFill>
                <a:srgbClr val="9999FF"/>
              </a:solidFill>
            </a:endParaRPr>
          </a:p>
        </p:txBody>
      </p:sp>
      <p:graphicFrame>
        <p:nvGraphicFramePr>
          <p:cNvPr id="5" name="Table 4"/>
          <p:cNvGraphicFramePr>
            <a:graphicFrameLocks noGrp="1"/>
          </p:cNvGraphicFramePr>
          <p:nvPr>
            <p:extLst/>
          </p:nvPr>
        </p:nvGraphicFramePr>
        <p:xfrm>
          <a:off x="228600" y="914400"/>
          <a:ext cx="8763000" cy="4854575"/>
        </p:xfrm>
        <a:graphic>
          <a:graphicData uri="http://schemas.openxmlformats.org/drawingml/2006/table">
            <a:tbl>
              <a:tblPr firstRow="1" bandRow="1">
                <a:tableStyleId>{5C22544A-7EE6-4342-B048-85BDC9FD1C3A}</a:tableStyleId>
              </a:tblPr>
              <a:tblGrid>
                <a:gridCol w="3886200"/>
                <a:gridCol w="4876800"/>
              </a:tblGrid>
              <a:tr h="632396">
                <a:tc>
                  <a:txBody>
                    <a:bodyPr/>
                    <a:lstStyle/>
                    <a:p>
                      <a:r>
                        <a:rPr lang="en-US" sz="1800" dirty="0" smtClean="0"/>
                        <a:t>Earth Science Units</a:t>
                      </a:r>
                      <a:endParaRPr lang="en-US" sz="1800" dirty="0"/>
                    </a:p>
                  </a:txBody>
                  <a:tcPr marT="45706" marB="45706"/>
                </a:tc>
                <a:tc>
                  <a:txBody>
                    <a:bodyPr/>
                    <a:lstStyle/>
                    <a:p>
                      <a:r>
                        <a:rPr lang="en-US" sz="1800" dirty="0" smtClean="0"/>
                        <a:t>Purchase</a:t>
                      </a:r>
                      <a:r>
                        <a:rPr lang="en-US" sz="1800" baseline="0" dirty="0" smtClean="0"/>
                        <a:t> Individual Unit Link on </a:t>
                      </a:r>
                      <a:r>
                        <a:rPr lang="en-US" sz="1800" baseline="0" dirty="0" err="1" smtClean="0"/>
                        <a:t>TpT</a:t>
                      </a:r>
                      <a:endParaRPr lang="en-US" sz="1800" dirty="0"/>
                    </a:p>
                  </a:txBody>
                  <a:tcPr marT="45706" marB="45706"/>
                </a:tc>
              </a:tr>
              <a:tr h="731513">
                <a:tc>
                  <a:txBody>
                    <a:bodyPr/>
                    <a:lstStyle/>
                    <a:p>
                      <a:r>
                        <a:rPr lang="en-US" sz="1800" dirty="0" smtClean="0"/>
                        <a:t>Geology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Geology Unit on </a:t>
                      </a:r>
                      <a:r>
                        <a:rPr lang="en-US" sz="1400" dirty="0" err="1" smtClean="0">
                          <a:hlinkClick r:id="rId2"/>
                        </a:rPr>
                        <a:t>TpT</a:t>
                      </a:r>
                      <a:endParaRPr lang="en-US" sz="1400" dirty="0" smtClean="0"/>
                    </a:p>
                  </a:txBody>
                  <a:tcPr marT="45706" marB="45706"/>
                </a:tc>
              </a:tr>
              <a:tr h="675880">
                <a:tc>
                  <a:txBody>
                    <a:bodyPr/>
                    <a:lstStyle/>
                    <a:p>
                      <a:r>
                        <a:rPr lang="en-US" sz="1800" dirty="0" smtClean="0"/>
                        <a:t>Astronomy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3"/>
                        </a:rPr>
                        <a:t>Astronomy Unit on </a:t>
                      </a:r>
                      <a:r>
                        <a:rPr lang="en-US" sz="1400" dirty="0" err="1" smtClean="0">
                          <a:hlinkClick r:id="rId3"/>
                        </a:rPr>
                        <a:t>TpT</a:t>
                      </a:r>
                      <a:endParaRPr lang="en-US" sz="1400" dirty="0" smtClean="0"/>
                    </a:p>
                  </a:txBody>
                  <a:tcPr marT="45706" marB="45706"/>
                </a:tc>
              </a:tr>
              <a:tr h="731513">
                <a:tc>
                  <a:txBody>
                    <a:bodyPr/>
                    <a:lstStyle/>
                    <a:p>
                      <a:r>
                        <a:rPr lang="en-US" sz="1800" dirty="0" smtClean="0"/>
                        <a:t>Weather and Climate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Weather and Climate Unit on </a:t>
                      </a:r>
                      <a:r>
                        <a:rPr lang="en-US" sz="1400" dirty="0" err="1" smtClean="0">
                          <a:hlinkClick r:id="rId4"/>
                        </a:rPr>
                        <a:t>TpT</a:t>
                      </a:r>
                      <a:endParaRPr lang="en-US" sz="1400" dirty="0" smtClean="0"/>
                    </a:p>
                  </a:txBody>
                  <a:tcPr marT="45706" marB="45706"/>
                </a:tc>
              </a:tr>
              <a:tr h="731513">
                <a:tc>
                  <a:txBody>
                    <a:bodyPr/>
                    <a:lstStyle/>
                    <a:p>
                      <a:r>
                        <a:rPr lang="en-US" sz="1800" dirty="0" smtClean="0"/>
                        <a:t>Soil Science,</a:t>
                      </a:r>
                      <a:r>
                        <a:rPr lang="en-US" sz="1800" baseline="0" dirty="0" smtClean="0"/>
                        <a:t> Weathering, More</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Weathering, Soil Science, Ice-Ages, Glaciers Unit on </a:t>
                      </a:r>
                      <a:r>
                        <a:rPr lang="en-US" sz="1400" dirty="0" err="1" smtClean="0">
                          <a:hlinkClick r:id="rId5"/>
                        </a:rPr>
                        <a:t>TpT</a:t>
                      </a:r>
                      <a:endParaRPr lang="en-US" sz="1400" dirty="0" smtClean="0"/>
                    </a:p>
                  </a:txBody>
                  <a:tcPr marT="45706" marB="45706"/>
                </a:tc>
              </a:tr>
              <a:tr h="675880">
                <a:tc>
                  <a:txBody>
                    <a:bodyPr/>
                    <a:lstStyle/>
                    <a:p>
                      <a:r>
                        <a:rPr lang="en-US" sz="1800" dirty="0" smtClean="0"/>
                        <a:t>Water</a:t>
                      </a:r>
                      <a:r>
                        <a:rPr lang="en-US" sz="1800" baseline="0" dirty="0" smtClean="0"/>
                        <a:t>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6"/>
                        </a:rPr>
                        <a:t>Water Unit on </a:t>
                      </a:r>
                      <a:r>
                        <a:rPr lang="en-US" sz="1200" dirty="0" err="1" smtClean="0">
                          <a:hlinkClick r:id="rId6"/>
                        </a:rPr>
                        <a:t>TpT</a:t>
                      </a:r>
                      <a:endParaRPr lang="en-US" sz="1200" dirty="0" smtClean="0"/>
                    </a:p>
                  </a:txBody>
                  <a:tcPr marT="45706" marB="45706"/>
                </a:tc>
              </a:tr>
              <a:tr h="675880">
                <a:tc>
                  <a:txBody>
                    <a:bodyPr/>
                    <a:lstStyle/>
                    <a:p>
                      <a:r>
                        <a:rPr lang="en-US" sz="1800" dirty="0" smtClean="0"/>
                        <a:t>Rivers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7"/>
                        </a:rPr>
                        <a:t>Rivers, Lakes, and Water Quality Unit on </a:t>
                      </a:r>
                      <a:r>
                        <a:rPr lang="en-US" sz="1200" dirty="0" err="1" smtClean="0">
                          <a:hlinkClick r:id="rId7"/>
                        </a:rPr>
                        <a:t>TpT</a:t>
                      </a:r>
                      <a:endParaRPr lang="en-US" sz="1200" dirty="0" smtClean="0"/>
                    </a:p>
                  </a:txBody>
                  <a:tcPr marT="45706" marB="45706"/>
                </a:tc>
              </a:tr>
            </a:tbl>
          </a:graphicData>
        </a:graphic>
      </p:graphicFrame>
      <p:sp>
        <p:nvSpPr>
          <p:cNvPr id="312349"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 Easier 		          = More Difficult                             = Most Difficult</a:t>
            </a:r>
          </a:p>
        </p:txBody>
      </p:sp>
      <p:sp>
        <p:nvSpPr>
          <p:cNvPr id="312350" name="TextBox 2"/>
          <p:cNvSpPr txBox="1">
            <a:spLocks noChangeArrowheads="1"/>
          </p:cNvSpPr>
          <p:nvPr/>
        </p:nvSpPr>
        <p:spPr bwMode="auto">
          <a:xfrm>
            <a:off x="228600" y="6248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(5</a:t>
            </a:r>
            <a:r>
              <a:rPr lang="en-US" baseline="30000"/>
              <a:t>th</a:t>
            </a:r>
            <a:r>
              <a:rPr lang="en-US"/>
              <a:t> – 7</a:t>
            </a:r>
            <a:r>
              <a:rPr lang="en-US" baseline="30000"/>
              <a:t>th</a:t>
            </a:r>
            <a:r>
              <a:rPr lang="en-US"/>
              <a:t> grade) 	     (6</a:t>
            </a:r>
            <a:r>
              <a:rPr lang="en-US" baseline="30000"/>
              <a:t>th</a:t>
            </a:r>
            <a:r>
              <a:rPr lang="en-US"/>
              <a:t> – 8</a:t>
            </a:r>
            <a:r>
              <a:rPr lang="en-US" baseline="30000"/>
              <a:t>th</a:t>
            </a:r>
            <a:r>
              <a:rPr lang="en-US"/>
              <a:t> grade)                               (8</a:t>
            </a:r>
            <a:r>
              <a:rPr lang="en-US" baseline="30000"/>
              <a:t>th</a:t>
            </a:r>
            <a:r>
              <a:rPr lang="en-US"/>
              <a:t> – 10</a:t>
            </a:r>
            <a:r>
              <a:rPr lang="en-US" baseline="30000"/>
              <a:t>th</a:t>
            </a:r>
            <a:r>
              <a:rPr lang="en-US"/>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1676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68725" y="45640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84600" y="51609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68725" y="2362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68725" y="3048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75075" y="372586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84600" y="372586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0141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 y="152400"/>
          <a:ext cx="8763000" cy="18542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solidFill>
                            <a:schemeClr val="tx1"/>
                          </a:solidFill>
                        </a:rPr>
                        <a:t>Physical Science Units</a:t>
                      </a:r>
                      <a:endParaRPr lang="en-US" dirty="0">
                        <a:solidFill>
                          <a:schemeClr val="tx1"/>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a:solidFill>
                      <a:schemeClr val="accent1">
                        <a:lumMod val="40000"/>
                        <a:lumOff val="60000"/>
                      </a:schemeClr>
                    </a:solidFill>
                  </a:tcPr>
                </a:tc>
              </a:tr>
              <a:tr h="370840">
                <a:tc>
                  <a:txBody>
                    <a:bodyPr/>
                    <a:lstStyle/>
                    <a:p>
                      <a:r>
                        <a:rPr lang="en-US" dirty="0" smtClean="0">
                          <a:solidFill>
                            <a:schemeClr val="tx1"/>
                          </a:solidFill>
                        </a:rPr>
                        <a:t>Science</a:t>
                      </a:r>
                      <a:r>
                        <a:rPr lang="en-US" baseline="0" dirty="0" smtClean="0">
                          <a:solidFill>
                            <a:schemeClr val="tx1"/>
                          </a:solidFill>
                        </a:rPr>
                        <a:t> Skills </a:t>
                      </a:r>
                      <a:r>
                        <a:rPr lang="en-US" dirty="0" smtClean="0">
                          <a:solidFill>
                            <a:schemeClr val="tx1"/>
                          </a:solidFill>
                        </a:rPr>
                        <a:t>Unit</a:t>
                      </a:r>
                      <a:endParaRPr lang="en-US" dirty="0">
                        <a:solidFill>
                          <a:schemeClr val="tx1"/>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on </a:t>
                      </a:r>
                      <a:r>
                        <a:rPr lang="en-US" sz="1000" dirty="0" err="1" smtClean="0">
                          <a:hlinkClick r:id="rId2"/>
                        </a:rPr>
                        <a:t>TpT</a:t>
                      </a:r>
                      <a:endParaRPr lang="en-US" sz="1000" dirty="0" smtClean="0"/>
                    </a:p>
                  </a:txBody>
                  <a:tcPr>
                    <a:solidFill>
                      <a:schemeClr val="accent1">
                        <a:lumMod val="40000"/>
                        <a:lumOff val="60000"/>
                      </a:schemeClr>
                    </a:solidFill>
                  </a:tcPr>
                </a:tc>
              </a:tr>
              <a:tr h="370840">
                <a:tc>
                  <a:txBody>
                    <a:bodyPr/>
                    <a:lstStyle/>
                    <a:p>
                      <a:r>
                        <a:rPr lang="en-US" dirty="0" smtClean="0">
                          <a:solidFill>
                            <a:schemeClr val="tx1"/>
                          </a:solidFill>
                        </a:rPr>
                        <a:t>Motion</a:t>
                      </a:r>
                      <a:r>
                        <a:rPr lang="en-US" baseline="0" dirty="0" smtClean="0">
                          <a:solidFill>
                            <a:schemeClr val="tx1"/>
                          </a:solidFill>
                        </a:rPr>
                        <a:t> and Machines </a:t>
                      </a:r>
                      <a:r>
                        <a:rPr lang="en-US" dirty="0" smtClean="0">
                          <a:solidFill>
                            <a:schemeClr val="tx1"/>
                          </a:solidFill>
                        </a:rPr>
                        <a:t>Unit</a:t>
                      </a:r>
                      <a:endParaRPr lang="en-US" dirty="0">
                        <a:solidFill>
                          <a:schemeClr val="tx1"/>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Newton's Laws of Motion, Forces in Motion and Simple Machines Unit</a:t>
                      </a:r>
                      <a:endParaRPr lang="en-US" sz="1000" dirty="0" smtClean="0"/>
                    </a:p>
                  </a:txBody>
                  <a:tcPr>
                    <a:solidFill>
                      <a:schemeClr val="accent1">
                        <a:lumMod val="40000"/>
                        <a:lumOff val="60000"/>
                      </a:schemeClr>
                    </a:solidFill>
                  </a:tcPr>
                </a:tc>
              </a:tr>
              <a:tr h="370840">
                <a:tc>
                  <a:txBody>
                    <a:bodyPr/>
                    <a:lstStyle/>
                    <a:p>
                      <a:r>
                        <a:rPr lang="en-US" dirty="0" smtClean="0">
                          <a:solidFill>
                            <a:schemeClr val="tx1"/>
                          </a:solidFill>
                        </a:rPr>
                        <a:t>Matter,</a:t>
                      </a:r>
                      <a:r>
                        <a:rPr lang="en-US" baseline="0" dirty="0" smtClean="0">
                          <a:solidFill>
                            <a:schemeClr val="tx1"/>
                          </a:solidFill>
                        </a:rPr>
                        <a:t> Energy, </a:t>
                      </a:r>
                      <a:r>
                        <a:rPr lang="en-US" baseline="0" dirty="0" err="1" smtClean="0">
                          <a:solidFill>
                            <a:schemeClr val="tx1"/>
                          </a:solidFill>
                        </a:rPr>
                        <a:t>Envs</a:t>
                      </a:r>
                      <a:r>
                        <a:rPr lang="en-US" baseline="0" dirty="0" smtClean="0">
                          <a:solidFill>
                            <a:schemeClr val="tx1"/>
                          </a:solidFill>
                        </a:rPr>
                        <a:t>. </a:t>
                      </a:r>
                      <a:r>
                        <a:rPr lang="en-US" dirty="0" smtClean="0">
                          <a:solidFill>
                            <a:schemeClr val="tx1"/>
                          </a:solidFill>
                        </a:rPr>
                        <a:t>Unit</a:t>
                      </a:r>
                      <a:endParaRPr lang="en-US" dirty="0">
                        <a:solidFill>
                          <a:schemeClr val="tx1"/>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a:t>
                      </a:r>
                      <a:endParaRPr lang="en-US" sz="1000" dirty="0" smtClean="0"/>
                    </a:p>
                  </a:txBody>
                  <a:tcPr>
                    <a:solidFill>
                      <a:schemeClr val="accent1">
                        <a:lumMod val="40000"/>
                        <a:lumOff val="60000"/>
                      </a:schemeClr>
                    </a:solidFill>
                  </a:tcPr>
                </a:tc>
              </a:tr>
              <a:tr h="370840">
                <a:tc>
                  <a:txBody>
                    <a:bodyPr/>
                    <a:lstStyle/>
                    <a:p>
                      <a:r>
                        <a:rPr lang="en-US" dirty="0" smtClean="0">
                          <a:solidFill>
                            <a:schemeClr val="tx1"/>
                          </a:solidFill>
                        </a:rPr>
                        <a:t>Atoms</a:t>
                      </a:r>
                      <a:r>
                        <a:rPr lang="en-US" baseline="0" dirty="0" smtClean="0">
                          <a:solidFill>
                            <a:schemeClr val="tx1"/>
                          </a:solidFill>
                        </a:rPr>
                        <a:t> and Periodic Table Unit</a:t>
                      </a:r>
                      <a:endParaRPr lang="en-US" dirty="0">
                        <a:solidFill>
                          <a:schemeClr val="tx1"/>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on </a:t>
                      </a:r>
                      <a:r>
                        <a:rPr lang="en-US" sz="1000" dirty="0" err="1" smtClean="0">
                          <a:hlinkClick r:id="rId5"/>
                        </a:rPr>
                        <a:t>TpT</a:t>
                      </a:r>
                      <a:endParaRPr lang="en-US" sz="1000" dirty="0" smtClean="0"/>
                    </a:p>
                  </a:txBody>
                  <a:tcPr>
                    <a:solidFill>
                      <a:schemeClr val="accent1">
                        <a:lumMod val="40000"/>
                        <a:lumOff val="60000"/>
                      </a:schemeClr>
                    </a:solidFill>
                  </a:tcPr>
                </a:tc>
              </a:tr>
            </a:tbl>
          </a:graphicData>
        </a:graphic>
      </p:graphicFrame>
      <p:graphicFrame>
        <p:nvGraphicFramePr>
          <p:cNvPr id="5" name="Table 4"/>
          <p:cNvGraphicFramePr>
            <a:graphicFrameLocks noGrp="1"/>
          </p:cNvGraphicFramePr>
          <p:nvPr>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solidFill>
                            <a:schemeClr val="tx1"/>
                          </a:solidFill>
                        </a:rPr>
                        <a:t>Life Science Units</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marT="45712" marB="45712">
                    <a:solidFill>
                      <a:srgbClr val="9966FF"/>
                    </a:solidFill>
                  </a:tcPr>
                </a:tc>
              </a:tr>
              <a:tr h="396224">
                <a:tc>
                  <a:txBody>
                    <a:bodyPr/>
                    <a:lstStyle/>
                    <a:p>
                      <a:r>
                        <a:rPr lang="en-US" sz="1800" dirty="0" smtClean="0">
                          <a:solidFill>
                            <a:schemeClr val="tx1"/>
                          </a:solidFill>
                        </a:rPr>
                        <a:t>Human</a:t>
                      </a:r>
                      <a:r>
                        <a:rPr lang="en-US" sz="1800" baseline="0" dirty="0" smtClean="0">
                          <a:solidFill>
                            <a:schemeClr val="tx1"/>
                          </a:solidFill>
                        </a:rPr>
                        <a:t> Body / Health Topics</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Human Body Systems and Health Topics Unit on </a:t>
                      </a:r>
                      <a:r>
                        <a:rPr lang="en-US" sz="1000" dirty="0" err="1" smtClean="0">
                          <a:hlinkClick r:id="rId6"/>
                        </a:rPr>
                        <a:t>TpT</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solidFill>
                      <a:srgbClr val="9966FF"/>
                    </a:solidFill>
                  </a:tcPr>
                </a:tc>
              </a:tr>
              <a:tr h="396224">
                <a:tc>
                  <a:txBody>
                    <a:bodyPr/>
                    <a:lstStyle/>
                    <a:p>
                      <a:r>
                        <a:rPr lang="en-US" sz="1800" dirty="0" smtClean="0">
                          <a:solidFill>
                            <a:schemeClr val="tx1"/>
                          </a:solidFill>
                        </a:rPr>
                        <a:t>DNA</a:t>
                      </a:r>
                      <a:r>
                        <a:rPr lang="en-US" sz="1800" baseline="0" dirty="0" smtClean="0">
                          <a:solidFill>
                            <a:schemeClr val="tx1"/>
                          </a:solidFill>
                        </a:rPr>
                        <a:t> and Genetics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on </a:t>
                      </a:r>
                      <a:r>
                        <a:rPr lang="en-US" sz="1000" dirty="0" err="1" smtClean="0">
                          <a:hlinkClick r:id="rId7"/>
                        </a:rPr>
                        <a:t>TpT</a:t>
                      </a:r>
                      <a:endParaRPr lang="en-US" sz="1000" dirty="0" smtClean="0"/>
                    </a:p>
                  </a:txBody>
                  <a:tcPr marT="45712" marB="45712">
                    <a:solidFill>
                      <a:srgbClr val="9966FF"/>
                    </a:solidFill>
                  </a:tcPr>
                </a:tc>
              </a:tr>
              <a:tr h="396224">
                <a:tc>
                  <a:txBody>
                    <a:bodyPr/>
                    <a:lstStyle/>
                    <a:p>
                      <a:r>
                        <a:rPr lang="en-US" sz="1800" dirty="0" smtClean="0">
                          <a:solidFill>
                            <a:schemeClr val="tx1"/>
                          </a:solidFill>
                        </a:rPr>
                        <a:t>Cel</a:t>
                      </a:r>
                      <a:r>
                        <a:rPr lang="en-US" sz="1800" baseline="0" dirty="0" smtClean="0">
                          <a:solidFill>
                            <a:schemeClr val="tx1"/>
                          </a:solidFill>
                        </a:rPr>
                        <a:t>l Biology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on </a:t>
                      </a:r>
                      <a:r>
                        <a:rPr lang="en-US" sz="1000" dirty="0" err="1" smtClean="0">
                          <a:hlinkClick r:id="rId8"/>
                        </a:rPr>
                        <a:t>TpT</a:t>
                      </a:r>
                      <a:endParaRPr lang="en-US" sz="1000" dirty="0" smtClean="0"/>
                    </a:p>
                  </a:txBody>
                  <a:tcPr marT="45712" marB="45712">
                    <a:solidFill>
                      <a:srgbClr val="9966FF"/>
                    </a:solidFill>
                  </a:tcPr>
                </a:tc>
              </a:tr>
              <a:tr h="396224">
                <a:tc>
                  <a:txBody>
                    <a:bodyPr/>
                    <a:lstStyle/>
                    <a:p>
                      <a:r>
                        <a:rPr lang="en-US" sz="1800" dirty="0" smtClean="0">
                          <a:solidFill>
                            <a:schemeClr val="tx1"/>
                          </a:solidFill>
                        </a:rPr>
                        <a:t>Infectious</a:t>
                      </a:r>
                      <a:r>
                        <a:rPr lang="en-US" sz="1800" baseline="0" dirty="0" smtClean="0">
                          <a:solidFill>
                            <a:schemeClr val="tx1"/>
                          </a:solidFill>
                        </a:rPr>
                        <a:t> Diseases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800" dirty="0" smtClean="0">
                          <a:hlinkClick r:id="rId9"/>
                        </a:rPr>
                        <a:t>Virus, Bacteria, Parasites, Diseases Unit</a:t>
                      </a:r>
                      <a:endParaRPr lang="en-US" sz="800" dirty="0" smtClean="0"/>
                    </a:p>
                  </a:txBody>
                  <a:tcPr marT="45712" marB="45712">
                    <a:solidFill>
                      <a:srgbClr val="9966FF"/>
                    </a:solidFill>
                  </a:tcPr>
                </a:tc>
              </a:tr>
              <a:tr h="396224">
                <a:tc>
                  <a:txBody>
                    <a:bodyPr/>
                    <a:lstStyle/>
                    <a:p>
                      <a:r>
                        <a:rPr lang="en-US" sz="1800" dirty="0" smtClean="0">
                          <a:solidFill>
                            <a:schemeClr val="tx1"/>
                          </a:solidFill>
                        </a:rPr>
                        <a:t>Taxonomy</a:t>
                      </a:r>
                      <a:r>
                        <a:rPr lang="en-US" sz="1800" baseline="0" dirty="0" smtClean="0">
                          <a:solidFill>
                            <a:schemeClr val="tx1"/>
                          </a:solidFill>
                        </a:rPr>
                        <a:t> and Classification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a:t>
                      </a:r>
                      <a:endParaRPr lang="en-US" sz="1000" dirty="0" smtClean="0"/>
                    </a:p>
                  </a:txBody>
                  <a:tcPr marT="45712" marB="45712">
                    <a:solidFill>
                      <a:srgbClr val="9966FF"/>
                    </a:solidFill>
                  </a:tcPr>
                </a:tc>
              </a:tr>
              <a:tr h="396224">
                <a:tc>
                  <a:txBody>
                    <a:bodyPr/>
                    <a:lstStyle/>
                    <a:p>
                      <a:r>
                        <a:rPr lang="en-US" sz="1800" dirty="0" smtClean="0">
                          <a:solidFill>
                            <a:schemeClr val="tx1"/>
                          </a:solidFill>
                        </a:rPr>
                        <a:t>Evolution</a:t>
                      </a:r>
                      <a:r>
                        <a:rPr lang="en-US" sz="1800" baseline="0" dirty="0" smtClean="0">
                          <a:solidFill>
                            <a:schemeClr val="tx1"/>
                          </a:solidFill>
                        </a:rPr>
                        <a:t> / Natural Selection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on </a:t>
                      </a:r>
                      <a:r>
                        <a:rPr lang="en-US" sz="1000" dirty="0" err="1" smtClean="0">
                          <a:hlinkClick r:id="rId11"/>
                        </a:rPr>
                        <a:t>TpT</a:t>
                      </a:r>
                      <a:endParaRPr lang="en-US" sz="1000" dirty="0" smtClean="0"/>
                    </a:p>
                  </a:txBody>
                  <a:tcPr marT="45712" marB="45712">
                    <a:solidFill>
                      <a:srgbClr val="9966FF"/>
                    </a:solidFill>
                  </a:tcPr>
                </a:tc>
              </a:tr>
              <a:tr h="396224">
                <a:tc>
                  <a:txBody>
                    <a:bodyPr/>
                    <a:lstStyle/>
                    <a:p>
                      <a:r>
                        <a:rPr lang="en-US" sz="1800" dirty="0" smtClean="0">
                          <a:solidFill>
                            <a:schemeClr val="tx1"/>
                          </a:solidFill>
                        </a:rPr>
                        <a:t>Botany</a:t>
                      </a:r>
                      <a:r>
                        <a:rPr lang="en-US" sz="1800" baseline="0" dirty="0" smtClean="0">
                          <a:solidFill>
                            <a:schemeClr val="tx1"/>
                          </a:solidFill>
                        </a:rPr>
                        <a:t> Topics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a:t>
                      </a:r>
                      <a:endParaRPr lang="en-US" sz="1000" dirty="0" smtClean="0"/>
                    </a:p>
                  </a:txBody>
                  <a:tcPr marT="45712" marB="45712">
                    <a:solidFill>
                      <a:srgbClr val="9966FF"/>
                    </a:solidFill>
                  </a:tcPr>
                </a:tc>
              </a:tr>
              <a:tr h="396224">
                <a:tc>
                  <a:txBody>
                    <a:bodyPr/>
                    <a:lstStyle/>
                    <a:p>
                      <a:r>
                        <a:rPr lang="en-US" sz="1800" dirty="0" smtClean="0">
                          <a:solidFill>
                            <a:schemeClr val="tx1"/>
                          </a:solidFill>
                        </a:rPr>
                        <a:t>Ecology Feeding Levels</a:t>
                      </a:r>
                      <a:r>
                        <a:rPr lang="en-US" sz="1800" baseline="0" dirty="0" smtClean="0">
                          <a:solidFill>
                            <a:schemeClr val="tx1"/>
                          </a:solidFill>
                        </a:rPr>
                        <a:t>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on </a:t>
                      </a:r>
                      <a:r>
                        <a:rPr lang="en-US" sz="1000" dirty="0" err="1" smtClean="0">
                          <a:hlinkClick r:id="rId13"/>
                        </a:rPr>
                        <a:t>TpT</a:t>
                      </a:r>
                      <a:endParaRPr lang="en-US" sz="1000" dirty="0" smtClean="0"/>
                    </a:p>
                  </a:txBody>
                  <a:tcPr marT="45712" marB="45712">
                    <a:solidFill>
                      <a:srgbClr val="9966FF"/>
                    </a:solidFill>
                  </a:tcPr>
                </a:tc>
              </a:tr>
              <a:tr h="396224">
                <a:tc>
                  <a:txBody>
                    <a:bodyPr/>
                    <a:lstStyle/>
                    <a:p>
                      <a:r>
                        <a:rPr lang="en-US" sz="1800" dirty="0" smtClean="0">
                          <a:solidFill>
                            <a:schemeClr val="tx1"/>
                          </a:solidFill>
                        </a:rPr>
                        <a:t>Ecology Interactions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on </a:t>
                      </a:r>
                      <a:r>
                        <a:rPr lang="en-US" sz="1000" dirty="0" err="1" smtClean="0">
                          <a:hlinkClick r:id="rId14"/>
                        </a:rPr>
                        <a:t>TpT</a:t>
                      </a:r>
                      <a:endParaRPr lang="en-US" sz="1000" dirty="0" smtClean="0"/>
                    </a:p>
                  </a:txBody>
                  <a:tcPr marT="45712" marB="45712">
                    <a:solidFill>
                      <a:srgbClr val="9966FF"/>
                    </a:solidFill>
                  </a:tcPr>
                </a:tc>
              </a:tr>
              <a:tr h="411392">
                <a:tc>
                  <a:txBody>
                    <a:bodyPr/>
                    <a:lstStyle/>
                    <a:p>
                      <a:r>
                        <a:rPr lang="en-US" sz="1800" dirty="0" smtClean="0">
                          <a:solidFill>
                            <a:schemeClr val="tx1"/>
                          </a:solidFill>
                        </a:rPr>
                        <a:t>Ecology Abiotic Factors</a:t>
                      </a:r>
                      <a:r>
                        <a:rPr lang="en-US" sz="1800" baseline="0" dirty="0" smtClean="0">
                          <a:solidFill>
                            <a:schemeClr val="tx1"/>
                          </a:solidFill>
                        </a:rPr>
                        <a:t> Unit</a:t>
                      </a:r>
                      <a:endParaRPr lang="en-US" sz="1800" dirty="0">
                        <a:solidFill>
                          <a:schemeClr val="tx1"/>
                        </a:solidFill>
                      </a:endParaRPr>
                    </a:p>
                  </a:txBody>
                  <a:tcPr marT="45712" marB="45712">
                    <a:solidFill>
                      <a:srgbClr val="99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on </a:t>
                      </a:r>
                      <a:r>
                        <a:rPr lang="en-US" sz="1000" dirty="0" err="1" smtClean="0">
                          <a:hlinkClick r:id="rId15"/>
                        </a:rPr>
                        <a:t>TpT</a:t>
                      </a:r>
                      <a:endParaRPr lang="en-US" sz="1000" dirty="0" smtClean="0"/>
                    </a:p>
                  </a:txBody>
                  <a:tcPr marT="45712" marB="45712">
                    <a:solidFill>
                      <a:srgbClr val="9966FF"/>
                    </a:solidFill>
                  </a:tcPr>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11" y="4692651"/>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6733412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800" dirty="0" smtClean="0">
                <a:hlinkClick r:id="rId2"/>
              </a:rPr>
              <a:t>Curriculum </a:t>
            </a:r>
            <a:r>
              <a:rPr lang="en-US" sz="2800" dirty="0">
                <a:hlinkClick r:id="rId2"/>
              </a:rPr>
              <a:t>Tour Link</a:t>
            </a:r>
            <a:endParaRPr lang="en-US" sz="2800" dirty="0">
              <a:solidFill>
                <a:srgbClr val="FFCCFF"/>
              </a:solidFill>
            </a:endParaRPr>
          </a:p>
          <a:p>
            <a:pPr eaLnBrk="1" hangingPunct="1">
              <a:defRPr/>
            </a:pPr>
            <a:r>
              <a:rPr lang="en-US" sz="2800" dirty="0" smtClean="0">
                <a:solidFill>
                  <a:srgbClr val="FFCCFF"/>
                </a:solidFill>
              </a:rPr>
              <a:t>Thank you for your time and interest.  The curriculum link above will allow to see previews of the curriculum, bundled homework packages, review games, unit notes, the welcome guide, and much more. Thank you for your interest and feel free to contact me with any questions you may have.  Best wishes.  </a:t>
            </a:r>
          </a:p>
          <a:p>
            <a:pPr eaLnBrk="1" hangingPunct="1">
              <a:defRPr/>
            </a:pPr>
            <a:endParaRPr lang="en-US" sz="2800" dirty="0" smtClean="0"/>
          </a:p>
          <a:p>
            <a:pPr marL="0" indent="0" eaLnBrk="1" hangingPunct="1">
              <a:buFontTx/>
              <a:buNone/>
              <a:defRPr/>
            </a:pPr>
            <a:endParaRPr lang="en-US" sz="2800" dirty="0" smtClean="0">
              <a:solidFill>
                <a:srgbClr val="CC99FF"/>
              </a:solidFill>
            </a:endParaRPr>
          </a:p>
          <a:p>
            <a:pPr eaLnBrk="1" hangingPunct="1">
              <a:defRPr/>
            </a:pPr>
            <a:r>
              <a:rPr lang="en-US" sz="2800" dirty="0" smtClean="0">
                <a:solidFill>
                  <a:srgbClr val="CC99FF"/>
                </a:solidFill>
              </a:rPr>
              <a:t>Sincerely,</a:t>
            </a:r>
          </a:p>
          <a:p>
            <a:pPr eaLnBrk="1" hangingPunct="1">
              <a:defRPr/>
            </a:pPr>
            <a:r>
              <a:rPr lang="en-US" sz="2800" dirty="0" smtClean="0">
                <a:solidFill>
                  <a:srgbClr val="CC99FF"/>
                </a:solidFill>
              </a:rPr>
              <a:t>Ryan Murphy </a:t>
            </a:r>
            <a:r>
              <a:rPr lang="en-US" sz="2800" dirty="0" err="1" smtClean="0">
                <a:solidFill>
                  <a:srgbClr val="CC99FF"/>
                </a:solidFill>
              </a:rPr>
              <a:t>M.Ed</a:t>
            </a:r>
            <a:endParaRPr lang="en-US" sz="2800" dirty="0" smtClean="0">
              <a:solidFill>
                <a:srgbClr val="CC99FF"/>
              </a:solidFill>
            </a:endParaRPr>
          </a:p>
          <a:p>
            <a:pPr eaLnBrk="1" hangingPunct="1">
              <a:defRPr/>
            </a:pPr>
            <a:r>
              <a:rPr lang="en-US" sz="2800" dirty="0" smtClean="0">
                <a:hlinkClick r:id="rId3"/>
              </a:rPr>
              <a:t>ryemurf@gmail.com</a:t>
            </a:r>
            <a:endParaRPr lang="en-US" sz="2800" dirty="0" smtClean="0"/>
          </a:p>
          <a:p>
            <a:pPr lvl="1" eaLnBrk="1" hangingPunct="1">
              <a:defRPr/>
            </a:pPr>
            <a:endParaRPr lang="en-US" sz="2400" dirty="0" smtClean="0"/>
          </a:p>
          <a:p>
            <a:pPr lvl="2" eaLnBrk="1" hangingPunct="1">
              <a:buFontTx/>
              <a:buNone/>
              <a:defRPr/>
            </a:pPr>
            <a:endParaRPr lang="en-US" sz="2000" dirty="0" smtClean="0"/>
          </a:p>
        </p:txBody>
      </p:sp>
      <p:pic>
        <p:nvPicPr>
          <p:cNvPr id="1026" name="Picture 2"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05200"/>
            <a:ext cx="4552951" cy="3157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5805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body" idx="1"/>
          </p:nvPr>
        </p:nvSpPr>
        <p:spPr>
          <a:xfrm>
            <a:off x="228600" y="5943600"/>
            <a:ext cx="8686800" cy="639763"/>
          </a:xfrm>
        </p:spPr>
        <p:txBody>
          <a:bodyPr>
            <a:prstTxWarp prst="textDeflateTop">
              <a:avLst/>
            </a:prstTxWarp>
          </a:bodyPr>
          <a:lstStyle/>
          <a:p>
            <a:pPr marL="0" indent="0" algn="ctr" eaLnBrk="1" hangingPunct="1">
              <a:buNone/>
            </a:pPr>
            <a:r>
              <a:rPr lang="en-US" sz="2800" dirty="0">
                <a:hlinkClick r:id="rId2"/>
              </a:rPr>
              <a:t>Entire Science Curriculum Link</a:t>
            </a:r>
            <a:endParaRPr lang="en-US" sz="2800" dirty="0" smtClean="0"/>
          </a:p>
        </p:txBody>
      </p:sp>
      <p:pic>
        <p:nvPicPr>
          <p:cNvPr id="315395" name="Picture 3" descr="C:\Users\Ryan\Desktop\Science from Mu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875"/>
            <a:ext cx="8153400" cy="5749925"/>
          </a:xfrm>
          <a:prstGeom prst="ellipse">
            <a:avLst/>
          </a:prstGeom>
          <a:ln w="63500" cap="rnd">
            <a:solidFill>
              <a:srgbClr val="333333"/>
            </a:solidFill>
          </a:ln>
          <a:effectLst>
            <a:glow rad="355600">
              <a:srgbClr val="CC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5396" name="Rectangl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590800"/>
            <a:ext cx="54800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55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457200" y="228600"/>
            <a:ext cx="8229600" cy="5897563"/>
          </a:xfrm>
        </p:spPr>
        <p:txBody>
          <a:bodyPr/>
          <a:lstStyle/>
          <a:p>
            <a:pPr eaLnBrk="1" hangingPunct="1"/>
            <a:r>
              <a:rPr lang="en-US" dirty="0" smtClean="0"/>
              <a:t>This is me before I became the governor.</a:t>
            </a:r>
          </a:p>
          <a:p>
            <a:pPr lvl="1" eaLnBrk="1" hangingPunct="1"/>
            <a:r>
              <a:rPr lang="en-US" dirty="0" smtClean="0"/>
              <a:t>You must spell my name correctly! Maybe…</a:t>
            </a:r>
          </a:p>
        </p:txBody>
      </p:sp>
      <p:pic>
        <p:nvPicPr>
          <p:cNvPr id="194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458200" cy="4572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564" name="Text Box 4"/>
          <p:cNvSpPr txBox="1">
            <a:spLocks noChangeArrowheads="1"/>
          </p:cNvSpPr>
          <p:nvPr/>
        </p:nvSpPr>
        <p:spPr bwMode="auto">
          <a:xfrm>
            <a:off x="6172200" y="2971800"/>
            <a:ext cx="2209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dirty="0" smtClean="0"/>
              <a:t>*</a:t>
            </a:r>
            <a:r>
              <a:rPr lang="en-US" sz="7200" dirty="0"/>
              <a:t>8</a:t>
            </a:r>
          </a:p>
        </p:txBody>
      </p:sp>
      <p:sp>
        <p:nvSpPr>
          <p:cNvPr id="19456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Tree>
    <p:extLst>
      <p:ext uri="{BB962C8B-B14F-4D97-AF65-F5344CB8AC3E}">
        <p14:creationId xmlns:p14="http://schemas.microsoft.com/office/powerpoint/2010/main" val="2515608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457200" y="304800"/>
            <a:ext cx="8229600" cy="5821363"/>
          </a:xfrm>
        </p:spPr>
        <p:txBody>
          <a:bodyPr/>
          <a:lstStyle/>
          <a:p>
            <a:pPr eaLnBrk="1" hangingPunct="1"/>
            <a:r>
              <a:rPr lang="en-US" dirty="0" smtClean="0"/>
              <a:t>What are our last names? </a:t>
            </a:r>
            <a:endParaRPr lang="en-US" dirty="0" smtClean="0">
              <a:solidFill>
                <a:srgbClr val="6699FF"/>
              </a:solidFill>
            </a:endParaRPr>
          </a:p>
          <a:p>
            <a:pPr eaLnBrk="1" hangingPunct="1">
              <a:buFontTx/>
              <a:buNone/>
            </a:pPr>
            <a:endParaRPr lang="en-US" dirty="0" smtClean="0">
              <a:solidFill>
                <a:srgbClr val="6699FF"/>
              </a:solidFill>
            </a:endParaRPr>
          </a:p>
          <a:p>
            <a:pPr eaLnBrk="1" hangingPunct="1"/>
            <a:endParaRPr lang="en-US" dirty="0" smtClean="0">
              <a:solidFill>
                <a:srgbClr val="6699FF"/>
              </a:solidFill>
            </a:endParaRPr>
          </a:p>
          <a:p>
            <a:pPr eaLnBrk="1" hangingPunct="1"/>
            <a:endParaRPr lang="en-US" dirty="0" smtClean="0"/>
          </a:p>
        </p:txBody>
      </p:sp>
      <p:pic>
        <p:nvPicPr>
          <p:cNvPr id="198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4400" cy="49911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8660" name="Text Box 4"/>
          <p:cNvSpPr txBox="1">
            <a:spLocks noChangeArrowheads="1"/>
          </p:cNvSpPr>
          <p:nvPr/>
        </p:nvSpPr>
        <p:spPr bwMode="auto">
          <a:xfrm>
            <a:off x="381000" y="1752600"/>
            <a:ext cx="106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a:solidFill>
                  <a:schemeClr val="bg1"/>
                </a:solidFill>
              </a:rPr>
              <a:t>*23</a:t>
            </a:r>
          </a:p>
        </p:txBody>
      </p:sp>
      <p:sp>
        <p:nvSpPr>
          <p:cNvPr id="19866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381000" y="5435402"/>
            <a:ext cx="364715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*9 (Bonus)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52462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Content Placeholder 2"/>
          <p:cNvSpPr>
            <a:spLocks noGrp="1"/>
          </p:cNvSpPr>
          <p:nvPr>
            <p:ph idx="1"/>
          </p:nvPr>
        </p:nvSpPr>
        <p:spPr>
          <a:xfrm>
            <a:off x="457200" y="304800"/>
            <a:ext cx="8229600" cy="5821363"/>
          </a:xfrm>
        </p:spPr>
        <p:txBody>
          <a:bodyPr/>
          <a:lstStyle/>
          <a:p>
            <a:pPr eaLnBrk="1" hangingPunct="1"/>
            <a:r>
              <a:rPr lang="en-US" smtClean="0"/>
              <a:t>Who is this? What is he the master of?</a:t>
            </a:r>
          </a:p>
          <a:p>
            <a:pPr eaLnBrk="1" hangingPunct="1"/>
            <a:endParaRPr lang="en-US" smtClean="0"/>
          </a:p>
        </p:txBody>
      </p:sp>
      <p:pic>
        <p:nvPicPr>
          <p:cNvPr id="5" name="Picture 2"/>
          <p:cNvPicPr>
            <a:picLocks noChangeAspect="1" noChangeArrowheads="1"/>
          </p:cNvPicPr>
          <p:nvPr/>
        </p:nvPicPr>
        <p:blipFill>
          <a:blip r:embed="rId2"/>
          <a:srcRect/>
          <a:stretch>
            <a:fillRect/>
          </a:stretch>
        </p:blipFill>
        <p:spPr bwMode="auto">
          <a:xfrm>
            <a:off x="381000" y="990600"/>
            <a:ext cx="8458200" cy="5562600"/>
          </a:xfrm>
          <a:prstGeom prst="rect">
            <a:avLst/>
          </a:prstGeom>
          <a:noFill/>
          <a:ln w="57150">
            <a:solidFill>
              <a:schemeClr val="bg1">
                <a:lumMod val="50000"/>
              </a:schemeClr>
            </a:solidFill>
            <a:miter lim="800000"/>
            <a:headEnd/>
            <a:tailEnd/>
          </a:ln>
          <a:effectLst/>
        </p:spPr>
      </p:pic>
      <p:sp>
        <p:nvSpPr>
          <p:cNvPr id="6" name="Rectangle 5"/>
          <p:cNvSpPr/>
          <p:nvPr/>
        </p:nvSpPr>
        <p:spPr>
          <a:xfrm>
            <a:off x="304800" y="914401"/>
            <a:ext cx="1752600" cy="1200329"/>
          </a:xfrm>
          <a:prstGeom prst="rect">
            <a:avLst/>
          </a:prstGeom>
          <a:noFill/>
        </p:spPr>
        <p:txBody>
          <a:bodyPr>
            <a:spAutoFit/>
          </a:bodyPr>
          <a:lstStyle/>
          <a:p>
            <a:pPr algn="ctr">
              <a:defRPr/>
            </a:pP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33539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smtClean="0"/>
              <a:t>1-5 Quiz (20 points each)</a:t>
            </a:r>
          </a:p>
          <a:p>
            <a:pPr lvl="1"/>
            <a:r>
              <a:rPr lang="en-US" dirty="0" smtClean="0"/>
              <a:t>With 5 bonus questions (2 points each)</a:t>
            </a:r>
            <a:endParaRPr lang="en-US" dirty="0"/>
          </a:p>
        </p:txBody>
      </p:sp>
      <p:pic>
        <p:nvPicPr>
          <p:cNvPr id="1026" name="Picture 2" descr="http://media2.intoday.in/indiatoday/images/Photo_gallery/sylvester-stallone-7.jpg_070612044658.sylvester-stallone-%28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800600"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169077" y="2057400"/>
            <a:ext cx="3377849" cy="2585323"/>
          </a:xfrm>
          <a:prstGeom prst="rect">
            <a:avLst/>
          </a:prstGeom>
          <a:noFill/>
        </p:spPr>
        <p:txBody>
          <a:bodyPr wrap="none" lIns="91440" tIns="45720" rIns="91440" bIns="45720">
            <a:spAutoFit/>
          </a:bodyPr>
          <a:lstStyle/>
          <a:p>
            <a:pPr algn="ctr"/>
            <a:r>
              <a:rPr lang="en-US" sz="5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Yo</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here</a:t>
            </a:r>
          </a:p>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ah the </a:t>
            </a:r>
          </a:p>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answers?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160986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smtClean="0"/>
              <a:t>Please name these two muscles.</a:t>
            </a:r>
            <a:endParaRPr lang="en-US" dirty="0"/>
          </a:p>
        </p:txBody>
      </p:sp>
      <p:pic>
        <p:nvPicPr>
          <p:cNvPr id="4098" name="Picture 2" descr="http://plasticsurgery-sydney.com.au/wp-content/uploads/2013/11/Abdominal-Etching-2af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478155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276600" y="1905000"/>
            <a:ext cx="2362200" cy="838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505200" y="3962400"/>
            <a:ext cx="2667000" cy="838200"/>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186243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488373" y="391188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http://photo.oempromo.com/Prod_643/Number-1-Whiteboard-Dry-Erase-Memo-Board_8292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361330"/>
            <a:ext cx="1139825" cy="133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47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smtClean="0"/>
              <a:t>Please name these two muscles.</a:t>
            </a:r>
            <a:endParaRPr lang="en-US" dirty="0"/>
          </a:p>
        </p:txBody>
      </p:sp>
      <p:pic>
        <p:nvPicPr>
          <p:cNvPr id="4098" name="Picture 2" descr="http://plasticsurgery-sydney.com.au/wp-content/uploads/2013/11/Abdominal-Etching-2af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478155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276600" y="1905000"/>
            <a:ext cx="2362200" cy="838200"/>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505200" y="3962400"/>
            <a:ext cx="2667000" cy="838200"/>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5249" y="1924262"/>
            <a:ext cx="2637261" cy="707886"/>
          </a:xfrm>
          <a:prstGeom prst="rect">
            <a:avLst/>
          </a:prstGeom>
          <a:noFill/>
        </p:spPr>
        <p:txBody>
          <a:bodyPr wrap="none" lIns="91440" tIns="45720" rIns="91440" bIns="45720">
            <a:spAutoFit/>
          </a:bodyPr>
          <a:lstStyle/>
          <a:p>
            <a:pPr algn="ctr"/>
            <a:r>
              <a:rPr lang="en-US" sz="4000" b="1" cap="none" spc="0" dirty="0" err="1" smtClean="0">
                <a:ln w="17780" cmpd="sng">
                  <a:solidFill>
                    <a:srgbClr val="FFFFFF"/>
                  </a:solidFill>
                  <a:prstDash val="solid"/>
                  <a:miter lim="800000"/>
                </a:ln>
                <a:solidFill>
                  <a:srgbClr val="FF00FF"/>
                </a:solidFill>
                <a:effectLst>
                  <a:outerShdw blurRad="50800" algn="tl" rotWithShape="0">
                    <a:srgbClr val="000000"/>
                  </a:outerShdw>
                </a:effectLst>
              </a:rPr>
              <a:t>Pectoralis</a:t>
            </a:r>
            <a:endParaRPr lang="en-US" sz="40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8" name="Rectangle 7"/>
          <p:cNvSpPr/>
          <p:nvPr/>
        </p:nvSpPr>
        <p:spPr>
          <a:xfrm>
            <a:off x="3276600" y="186243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488373" y="391188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Picture 2" descr="http://photo.oempromo.com/Prod_643/Number-1-Whiteboard-Dry-Erase-Memo-Board_8292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361330"/>
            <a:ext cx="1139825" cy="133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22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smtClean="0"/>
              <a:t>Please name these two muscles.</a:t>
            </a:r>
            <a:endParaRPr lang="en-US" dirty="0"/>
          </a:p>
        </p:txBody>
      </p:sp>
      <p:pic>
        <p:nvPicPr>
          <p:cNvPr id="4098" name="Picture 2" descr="http://plasticsurgery-sydney.com.au/wp-content/uploads/2013/11/Abdominal-Etching-2af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478155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276600" y="1905000"/>
            <a:ext cx="2362200" cy="838200"/>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505200" y="3962400"/>
            <a:ext cx="2667000" cy="8382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5249" y="1924262"/>
            <a:ext cx="2637261" cy="707886"/>
          </a:xfrm>
          <a:prstGeom prst="rect">
            <a:avLst/>
          </a:prstGeom>
          <a:noFill/>
        </p:spPr>
        <p:txBody>
          <a:bodyPr wrap="none" lIns="91440" tIns="45720" rIns="91440" bIns="45720">
            <a:spAutoFit/>
          </a:bodyPr>
          <a:lstStyle/>
          <a:p>
            <a:pPr algn="ctr"/>
            <a:r>
              <a:rPr lang="en-US" sz="4000" b="1" cap="none" spc="0" dirty="0" err="1" smtClean="0">
                <a:ln w="17780" cmpd="sng">
                  <a:solidFill>
                    <a:srgbClr val="FFFFFF"/>
                  </a:solidFill>
                  <a:prstDash val="solid"/>
                  <a:miter lim="800000"/>
                </a:ln>
                <a:solidFill>
                  <a:srgbClr val="FF00FF"/>
                </a:solidFill>
                <a:effectLst>
                  <a:outerShdw blurRad="50800" algn="tl" rotWithShape="0">
                    <a:srgbClr val="000000"/>
                  </a:outerShdw>
                </a:effectLst>
              </a:rPr>
              <a:t>Pectoralis</a:t>
            </a:r>
            <a:endParaRPr lang="en-US" sz="40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8" name="Rectangle 7"/>
          <p:cNvSpPr/>
          <p:nvPr/>
        </p:nvSpPr>
        <p:spPr>
          <a:xfrm>
            <a:off x="3276600" y="186243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488373" y="391188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Picture 2" descr="http://photo.oempromo.com/Prod_643/Number-1-Whiteboard-Dry-Erase-Memo-Board_8292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361330"/>
            <a:ext cx="1139825" cy="133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228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smtClean="0"/>
              <a:t>Please name these two muscles.</a:t>
            </a:r>
            <a:endParaRPr lang="en-US" dirty="0"/>
          </a:p>
        </p:txBody>
      </p:sp>
      <p:pic>
        <p:nvPicPr>
          <p:cNvPr id="4098" name="Picture 2" descr="http://plasticsurgery-sydney.com.au/wp-content/uploads/2013/11/Abdominal-Etching-2af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478155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276600" y="1905000"/>
            <a:ext cx="2362200" cy="838200"/>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505200" y="3962400"/>
            <a:ext cx="2667000" cy="838200"/>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5249" y="1924262"/>
            <a:ext cx="2637261" cy="707886"/>
          </a:xfrm>
          <a:prstGeom prst="rect">
            <a:avLst/>
          </a:prstGeom>
          <a:noFill/>
        </p:spPr>
        <p:txBody>
          <a:bodyPr wrap="none" lIns="91440" tIns="45720" rIns="91440" bIns="45720">
            <a:spAutoFit/>
          </a:bodyPr>
          <a:lstStyle/>
          <a:p>
            <a:pPr algn="ctr"/>
            <a:r>
              <a:rPr lang="en-US" sz="4000" b="1" cap="none" spc="0" dirty="0" err="1" smtClean="0">
                <a:ln w="17780" cmpd="sng">
                  <a:solidFill>
                    <a:srgbClr val="FFFFFF"/>
                  </a:solidFill>
                  <a:prstDash val="solid"/>
                  <a:miter lim="800000"/>
                </a:ln>
                <a:solidFill>
                  <a:srgbClr val="FF00FF"/>
                </a:solidFill>
                <a:effectLst>
                  <a:outerShdw blurRad="50800" algn="tl" rotWithShape="0">
                    <a:srgbClr val="000000"/>
                  </a:outerShdw>
                </a:effectLst>
              </a:rPr>
              <a:t>Pectoralis</a:t>
            </a:r>
            <a:endParaRPr lang="en-US" sz="40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7" name="Rectangle 6"/>
          <p:cNvSpPr/>
          <p:nvPr/>
        </p:nvSpPr>
        <p:spPr>
          <a:xfrm>
            <a:off x="304800" y="3962400"/>
            <a:ext cx="3118161"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Abdominals</a:t>
            </a:r>
            <a:endParaRPr lang="en-US" sz="40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8" name="Rectangle 7"/>
          <p:cNvSpPr/>
          <p:nvPr/>
        </p:nvSpPr>
        <p:spPr>
          <a:xfrm>
            <a:off x="3276600" y="186243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488373" y="391188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AutoShape 2" descr="data:image/jpeg;base64,/9j/4AAQSkZJRgABAQAAAQABAAD/2wCEAAkGBg4GDhIIBxAWFBEWGBYQEBMWERoRERgQGBwXFhMQGBwZGyYfGSUnGh4UHzEgJycqLC01FSQxNTQvQSkrLCkBCQoKBQUFDQUFDSkYEhgpKSkpKSkpKSkpKSkpKSkpKSkpKSkpKSkpKSkpKSkpKSkpKSkpKSkpKSkpKSkpKSkpKf/AABEIAL4BCgMBIgACEQEDEQH/xAAcAAEAAgMBAQEAAAAAAAAAAAAABgcBBQgEAwL/xABLEAABAgMBCBADBgMGBwAAAAAAAQIDBAURBgcSITE1k9IIExcYQVFUVWFxc6OzwsPRIjJyFBVCgZSyI1ORFmN0ofDxJDQ2Q1Jigv/EABQBAQAAAAAAAAAAAAAAAAAAAAD/xAAUEQEAAAAAAAAAAAAAAAAAAAAA/9oADAMBAAIRAxEAPwC8QAABXl09/GlXOR3SLdsmIjVwYm1NasNrkytwnORFVOi1Ok02+Qp3JJju9cC3AVHvkKdySY7vXG+Qp3JJju9cC3AVHvkKdySY7vXG+Qp3JJju9cC3AVHvkKdySY7vXG+Qp3JJju9cC3AVHvkKdySY7vXG+Qp3JJju9cC3AVHvkKdySY7vXG+Qp3JJju9cC3AVHvkKdySY7vXG+Qp3JJju9cC3AVHvkKdySY7vXG+Qp3JJju9cC3AVHvkKdySY7vXG+Qp3JJju9cC3AVHvkKdySY7vXG+Qp3JJju9cC3AVHvkKdySY7vXG+Qp3JJju9cC3AVHvkKdySY7vXG+Qp3JJju9cC3AVHvkKdySY7vXG+Qp3JJju9cC3AVHvkKdySY7vXG+Qp3JJju9cC3AVXI7IqlTMRIU1BmITVxYasa9qdKo1yus6kUs6TnIdQhsmpN6PhvRHse1bWuauRUUD7AAAR2+HU4lHpE7OSqqkRsJyMci2K1zvhR6dKW2/kSIiV9jMU92XmaByUpgAAAAAAAAAAAAAAAAAAAAAAAAAAAAAAAAAAAAB0Nscqu6bkJimxHWpBio5iL+FkVFXBTowmvXrcpzyXnsZslR65b1wLwAAAiV9jMU92XmaS0iV9jMU92XmaBySAAAAAAAAAAAPTLU6POorpWE96JiVWsc5EXixIfb7hnOTRtC/2A8APpHl3yrtqmGOY7ha5qtd0YlPmAAAAAAAAAB9IEB8y5IUBqucuRrUVzl4cSIev7hnOTRtC/2A8APf9wznJo2hf7HnmpCNJWfa4T2W24OGxWW2ZbLUx8H9QPgAAAAAAAAXnsZslR65b1yjC89jNkqPXLeuBeAAAESvsZinuy8zSWkSvsZinuy8zQOSQAAAAAAyiYS2Jl4AMA28C5GpTViy8jMuRcmDLRHIv9Gm5o16Wt1mI2E2SiQkXK+O1YLGpxrhfF/RFUC2tjlJOg0yPNPtRIkdUb0oxjEVyfmqp/8AJbJq7mKBCuXkoNIlPlhNRttliudlfEXrcrl/M2gHLl/XP0f6IPhtK/LAv65+j/RB8NpX4AAAAAAALgvGXtlqsVt0tWZ/Ahqv2Zjm4okVP+7j/C1cnG5P/VbQml5a9t/ZeB981Rn/ABcZvwtVMcKCuNGdDnYlXixJx22eAAKM2TOWndUz6BeZRmyZy07qmfQAo8AAAAAAAAvPYzZKj1y3rlGF57GbJUeuW9cC8AAAIlfYzFPdl5mktIlfYzFPdl5mgckgAAAAB66T/wAzB7Rn7kPIfeRjJLxocaJka9rlsy2IqKoHbZkrLfCUXimNCmuN8JReKY0Ka4Fmg+EjONqMGHNwLcGI1sRtqWLguRHJb+Sn3A5cv65+j/RB8NpX5YF/XP0f6IPhtK/AAAAAbS5q56PdTNwqVTm2vetlv4Ws/FEdxIiWqv8AsBv72F76Jd5OYES1srDsfMRONLcUFq/+TsfUiKvEi9VScnDp8JkpKNRsNjUhsamRGNSxrU/Kw1dyFysvcbJw6VT0xN+J77LHRIq2YcV3StidSIicBugGQ11Br0C6OCs7TnYUPDiQkdwOWG5WK5LMqKqWovCioVZfzvlfdzHXL0lypGeifanotmBCVEVIKWcLkVLeJq2fixSO8TmGD9cb97gLBKM2TOWndUz6BeZRmyZy07qmfQAo8AAAAAAAAvPYzZKj1y3rlGF57GbJUeuW9cC8AAAIlfYzFPdl5mktIlfYzFPdl5mgckgAAAAAAAAADs65XN0p2EHw2m1NVcrm6U7CD4bTagcuX9c/R/og+G0r8sC/rn6P9EHw2lfgAAB+ocNYrkhw0VXKqIiIlqqq4kRE4TqS9Ne4bcNK7dOoizsVEWM63CwGZWwGr0ZVVMq8aIhELxV7XaWtuprDPiclskxyZG8pVF4V/D0Y+FFS7ABDL6F8GHcJJq6GqLNRUVssyy3HiRYruhtqL0rYnGqb+6W6OXuUlIlUqbrIbEyJ8znr8sNqcKquL/NcSKpyRdZdPMXXzkSq1BfictjG22tZDT5ITehP81VV4VA1kzMvnHumJlyve5Ve9zlwnOcuNXKq5VVTp28TmGD9cb97jl06ivE5hg/XG/e4CwSjNkzlp3VM+gXmUZsmctO6pn0AKPAAAAAAAALz2M2So9ct65RheexmyVHrlvXAvAAACJX2MxT3ZeZpLSJX2MxT3ZeZoHJIAAAAAAAAAA7OuVzdKdhB8NptTVXK5ulOwg+G02oHLl/XP0f6IPhtK/LAv65+j/RB8NpX4AsS8/e3W7OZ+3VBq/YoK/xOBIsTKkBF4siu6MX4kVIzcVcjGu1nWUuTxIvxxX2WpDgoqYcRePKiInCqoh1rQKFAublYVLprcGFDTBbwqq5XPcvCqraqr0ge5jEhojGJYiYkREsRE4EQxFitgNWLFVGtRFc5yrYiNTGqqq5EsP2URfzvm7er7laO74UWyciIuVyY/s6dCL83SmDwLaEPvs3xXXcTe0yiqknBVUgNyYbsix3JxrwIuROlVIGAAOorxOYYP1xv3uOXTqK8TmGD9cb97gLBKM2TOWndUz6BeZRmyZy07qmfQAo8AAAAAAAAvPYzZKj1y3rlGF57GbJUeuW9cC8AAAIlfYzFPdl5mktIlfYzFPdl5mgckgAAAAAAAAADs65XN0p2EHw2m1NVcrm6U7CD4bTagcuX9c/R/og+G0r8sC/rn6P9EHw2lfgWtscc7x/8K/xYB0ac5bHHO8f/AAr/ABYB0aB85iFt7HQsJW4SK3CatjktSy1F4F6Sv3XhqG9Vc6HGVVxqqzDlVV4VLEAFdbglC/lxdO4bglC/lxdO4sUAV1uCUL+XF07iY3N3Ny9yks2mUtHJCarnIjnK9bXLauNek2gAEcuvuBkLt9qWtNe7asPa8GIrPnwcK2zL8rSRgCutwShfy4uncUffSucl7lKrFplLRUhNbDciOcr1tc1HLjXpOtTl2/tn6P8ARB/Y0CvgAAAAAvPYzZKj1y3rlGF57GbJUeuW9cC8AAAIlfYzFPdl5mktIlfYzFPdl5mgckgAAAAAAAAADs65XN0p2EHw2m1NVcrm6U7CD4bTagcuX9c/R/og+G0r8sC/rn6P9EHw2lfgbe5m6ucuQjOnaJESHEcxYTlVjYnwKrXKlj0VMrW4+gku7jdBytv6aDqEDAE83cboOVt/TQdQbuN0HK2/poOoQMATzdxug5W39NB1Bu43Qcrb+mg6hAwBPN3G6Dlbf00HUL8vW12Yulo8vU6q/DjPWLhuRqMRcGI9jcTURExIhyOdUXkP+npTrj+NFAnZVd/C7moXGLJJQoqQ9t2/bLYbIluBtWD87Vs+Z2TjLUKM2TOWndUz6AEL3cboOVt/TQdQit0F0EzdPMOqVWej4rka1zkY1mJqWNxNREyGtAAAAAAALz2M2So9ct65RheexmyVHrlvXAvAAACJX2MxT3ZeZpLSJX2MxT3ZeZoHJIAAAAAAAAAA6Kod/ajU+Ul5SNt+FDhQ4brIKKmE1rWrZ8XGh7t8FRP7/QJrHM4Ald8+6WXutqkWqUzC2pzYbUw24LrWtRq4rV4UIoAAAAAAAAAALxva34KXcrSYFJqO3baxYquwYWE34oj3pYuFjxKhRwA6Y3wVE/v9AmsVlfmvgSV3Sya0fbP4W3bZhswPn2rBsxrb8ritAAAAAAAAAALz2M2So9ct65RheexmyVHrlvXAvAAACJX2MxT3ZeZpLTUXW0T+0dPmaU1UR0WG5jFXIj7LWKvRhWAcZg9NRp0alRnyU/DWHFYqtexyWORf9cPCeewDAM2CwDAM2CwDAM2CwDAM2CwDAM2CwDAM2CwDAM2CwDAM2CwDAM2CwDAM2CwDAM2CwDAM2CwDAM2CwDBeexmyVHrlvXKNsOm7xlyca5qmOj1FisizD9uwFSxzYSIjYaOTgVfidZxOTpAscAAAABrKtcxIV5UfVpWDGVMTXRITXuROJFVLUToNdub0Xm6X0LfYkgAje5vRebpfQt9hub0Xm6X0LfYkgAje5vRebpfQt9hub0Xm6X0LfYkgAje5vRebpfQt9hub0Xm6X0LfYkgAje5vRebpfQt9hub0Xm6X0LfYkgAje5vRebpfQt9hub0Xm6X0LfYkgAje5vRebpfQt9hub0Xm6X0LfYkgAje5vRebpfQt9hub0Xm6X0LfYkgAje5vRebpfQt9hub0Xm6X0LfYkgAje5vRebpfQt9hub0Xm6X0LfYkgAje5vRebpfQt9hub0Xm6X0LfYkgAje5vRebpfQt9hub0Xm6X0LfYkgAje5vRebpfQt9hub0Xm6X0LfYkgAje5vRebpfQt9hub0Xm6X0LfYkgA0cjcNSqZESZkpCXZETG16QG4SLxotmJelDeAAAAB//2Q=="/>
          <p:cNvSpPr>
            <a:spLocks noChangeAspect="1" noChangeArrowheads="1"/>
          </p:cNvSpPr>
          <p:nvPr/>
        </p:nvSpPr>
        <p:spPr bwMode="auto">
          <a:xfrm>
            <a:off x="155575" y="-24003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g4GDhIIBxAWFBEWGBYQEBMWERoRERgQGBwXFhMQGBwZGyYfGSUnGh4UHzEgJycqLC01FSQxNTQvQSkrLCkBCQoKBQUFDQUFDSkYEhgpKSkpKSkpKSkpKSkpKSkpKSkpKSkpKSkpKSkpKSkpKSkpKSkpKSkpKSkpKSkpKSkpKf/AABEIAL4BCgMBIgACEQEDEQH/xAAcAAEAAgMBAQEAAAAAAAAAAAAABgcBBQgEAwL/xABLEAABAgMBCBADBgMGBwAAAAAAAQIDBAURBgcSITE1k9IIExcYQVFUVWFxc6OzwsPRIjJyFBVCgZSyI1ORFmN0ofDxJDQ2Q1Jigv/EABQBAQAAAAAAAAAAAAAAAAAAAAD/xAAUEQEAAAAAAAAAAAAAAAAAAAAA/9oADAMBAAIRAxEAPwC8QAABXl09/GlXOR3SLdsmIjVwYm1NasNrkytwnORFVOi1Ok02+Qp3JJju9cC3AVHvkKdySY7vXG+Qp3JJju9cC3AVHvkKdySY7vXG+Qp3JJju9cC3AVHvkKdySY7vXG+Qp3JJju9cC3AVHvkKdySY7vXG+Qp3JJju9cC3AVHvkKdySY7vXG+Qp3JJju9cC3AVHvkKdySY7vXG+Qp3JJju9cC3AVHvkKdySY7vXG+Qp3JJju9cC3AVHvkKdySY7vXG+Qp3JJju9cC3AVHvkKdySY7vXG+Qp3JJju9cC3AVHvkKdySY7vXG+Qp3JJju9cC3AVHvkKdySY7vXG+Qp3JJju9cC3AVHvkKdySY7vXG+Qp3JJju9cC3AVHvkKdySY7vXG+Qp3JJju9cC3AVXI7IqlTMRIU1BmITVxYasa9qdKo1yus6kUs6TnIdQhsmpN6PhvRHse1bWuauRUUD7AAAR2+HU4lHpE7OSqqkRsJyMci2K1zvhR6dKW2/kSIiV9jMU92XmaByUpgAAAAAAAAAAAAAAAAAAAAAAAAAAAAAAAAAAAAB0Nscqu6bkJimxHWpBio5iL+FkVFXBTowmvXrcpzyXnsZslR65b1wLwAAAiV9jMU92XmaS0iV9jMU92XmaBySAAAAAAAAAAAPTLU6POorpWE96JiVWsc5EXixIfb7hnOTRtC/2A8APpHl3yrtqmGOY7ha5qtd0YlPmAAAAAAAAAB9IEB8y5IUBqucuRrUVzl4cSIev7hnOTRtC/2A8APf9wznJo2hf7HnmpCNJWfa4T2W24OGxWW2ZbLUx8H9QPgAAAAAAAAXnsZslR65b1yjC89jNkqPXLeuBeAAAESvsZinuy8zSWkSvsZinuy8zQOSQAAAAAAyiYS2Jl4AMA28C5GpTViy8jMuRcmDLRHIv9Gm5o16Wt1mI2E2SiQkXK+O1YLGpxrhfF/RFUC2tjlJOg0yPNPtRIkdUb0oxjEVyfmqp/8AJbJq7mKBCuXkoNIlPlhNRttliudlfEXrcrl/M2gHLl/XP0f6IPhtK/LAv65+j/RB8NpX4AAAAAAALgvGXtlqsVt0tWZ/Ahqv2Zjm4okVP+7j/C1cnG5P/VbQml5a9t/ZeB981Rn/ABcZvwtVMcKCuNGdDnYlXixJx22eAAKM2TOWndUz6BeZRmyZy07qmfQAo8AAAAAAAAvPYzZKj1y3rlGF57GbJUeuW9cC8AAAIlfYzFPdl5mktIlfYzFPdl5mgckgAAAAB66T/wAzB7Rn7kPIfeRjJLxocaJka9rlsy2IqKoHbZkrLfCUXimNCmuN8JReKY0Ka4Fmg+EjONqMGHNwLcGI1sRtqWLguRHJb+Sn3A5cv65+j/RB8NpX5YF/XP0f6IPhtK/AAAAAbS5q56PdTNwqVTm2vetlv4Ws/FEdxIiWqv8AsBv72F76Jd5OYES1srDsfMRONLcUFq/+TsfUiKvEi9VScnDp8JkpKNRsNjUhsamRGNSxrU/Kw1dyFysvcbJw6VT0xN+J77LHRIq2YcV3StidSIicBugGQ11Br0C6OCs7TnYUPDiQkdwOWG5WK5LMqKqWovCioVZfzvlfdzHXL0lypGeifanotmBCVEVIKWcLkVLeJq2fixSO8TmGD9cb97gLBKM2TOWndUz6BeZRmyZy07qmfQAo8AAAAAAAAvPYzZKj1y3rlGF57GbJUeuW9cC8AAAIlfYzFPdl5mktIlfYzFPdl5mgckgAAAAAAAAADs65XN0p2EHw2m1NVcrm6U7CD4bTagcuX9c/R/og+G0r8sC/rn6P9EHw2lfgAAB+ocNYrkhw0VXKqIiIlqqq4kRE4TqS9Ne4bcNK7dOoizsVEWM63CwGZWwGr0ZVVMq8aIhELxV7XaWtuprDPiclskxyZG8pVF4V/D0Y+FFS7ABDL6F8GHcJJq6GqLNRUVssyy3HiRYruhtqL0rYnGqb+6W6OXuUlIlUqbrIbEyJ8znr8sNqcKquL/NcSKpyRdZdPMXXzkSq1BfictjG22tZDT5ITehP81VV4VA1kzMvnHumJlyve5Ve9zlwnOcuNXKq5VVTp28TmGD9cb97jl06ivE5hg/XG/e4CwSjNkzlp3VM+gXmUZsmctO6pn0AKPAAAAAAAALz2M2So9ct65RheexmyVHrlvXAvAAACJX2MxT3ZeZpLSJX2MxT3ZeZoHJIAAAAAAAAAA7OuVzdKdhB8NptTVXK5ulOwg+G02oHLl/XP0f6IPhtK/LAv65+j/RB8NpX4AsS8/e3W7OZ+3VBq/YoK/xOBIsTKkBF4siu6MX4kVIzcVcjGu1nWUuTxIvxxX2WpDgoqYcRePKiInCqoh1rQKFAublYVLprcGFDTBbwqq5XPcvCqraqr0ge5jEhojGJYiYkREsRE4EQxFitgNWLFVGtRFc5yrYiNTGqqq5EsP2URfzvm7er7laO74UWyciIuVyY/s6dCL83SmDwLaEPvs3xXXcTe0yiqknBVUgNyYbsix3JxrwIuROlVIGAAOorxOYYP1xv3uOXTqK8TmGD9cb97gLBKM2TOWndUz6BeZRmyZy07qmfQAo8AAAAAAAAvPYzZKj1y3rlGF57GbJUeuW9cC8AAAIlfYzFPdl5mktIlfYzFPdl5mgckgAAAAAAAAADs65XN0p2EHw2m1NVcrm6U7CD4bTagcuX9c/R/og+G0r8sC/rn6P9EHw2lfgWtscc7x/8K/xYB0ac5bHHO8f/AAr/ABYB0aB85iFt7HQsJW4SK3CatjktSy1F4F6Sv3XhqG9Vc6HGVVxqqzDlVV4VLEAFdbglC/lxdO4bglC/lxdO4sUAV1uCUL+XF07iY3N3Ny9yks2mUtHJCarnIjnK9bXLauNek2gAEcuvuBkLt9qWtNe7asPa8GIrPnwcK2zL8rSRgCutwShfy4uncUffSucl7lKrFplLRUhNbDciOcr1tc1HLjXpOtTl2/tn6P8ARB/Y0CvgAAAAAvPYzZKj1y3rlGF57GbJUeuW9cC8AAAIlfYzFPdl5mktIlfYzFPdl5mgckgAAAAAAAAADs65XN0p2EHw2m1NVcrm6U7CD4bTagcuX9c/R/og+G0r8sC/rn6P9EHw2lfgbe5m6ucuQjOnaJESHEcxYTlVjYnwKrXKlj0VMrW4+gku7jdBytv6aDqEDAE83cboOVt/TQdQbuN0HK2/poOoQMATzdxug5W39NB1Bu43Qcrb+mg6hAwBPN3G6Dlbf00HUL8vW12Yulo8vU6q/DjPWLhuRqMRcGI9jcTURExIhyOdUXkP+npTrj+NFAnZVd/C7moXGLJJQoqQ9t2/bLYbIluBtWD87Vs+Z2TjLUKM2TOWndUz6AEL3cboOVt/TQdQit0F0EzdPMOqVWej4rka1zkY1mJqWNxNREyGtAAAAAAALz2M2So9ct65RheexmyVHrlvXAvAAACJX2MxT3ZeZpLSJX2MxT3ZeZoHJIAAAAAAAAAA6Kod/ajU+Ul5SNt+FDhQ4brIKKmE1rWrZ8XGh7t8FRP7/QJrHM4Ald8+6WXutqkWqUzC2pzYbUw24LrWtRq4rV4UIoAAAAAAAAAALxva34KXcrSYFJqO3baxYquwYWE34oj3pYuFjxKhRwA6Y3wVE/v9AmsVlfmvgSV3Sya0fbP4W3bZhswPn2rBsxrb8ritAAAAAAAAAALz2M2So9ct65RheexmyVHrlvXAvAAACJX2MxT3ZeZpLTUXW0T+0dPmaU1UR0WG5jFXIj7LWKvRhWAcZg9NRp0alRnyU/DWHFYqtexyWORf9cPCeewDAM2CwDAM2CwDAM2CwDAM2CwDAM2CwDAM2CwDAM2CwDAM2CwDAM2CwDAM2CwDAM2CwDAM2CwDAM2CwDBeexmyVHrlvXKNsOm7xlyca5qmOj1FisizD9uwFSxzYSIjYaOTgVfidZxOTpAscAAAABrKtcxIV5UfVpWDGVMTXRITXuROJFVLUToNdub0Xm6X0LfYkgAje5vRebpfQt9hub0Xm6X0LfYkgAje5vRebpfQt9hub0Xm6X0LfYkgAje5vRebpfQt9hub0Xm6X0LfYkgAje5vRebpfQt9hub0Xm6X0LfYkgAje5vRebpfQt9hub0Xm6X0LfYkgAje5vRebpfQt9hub0Xm6X0LfYkgAje5vRebpfQt9hub0Xm6X0LfYkgAje5vRebpfQt9hub0Xm6X0LfYkgAje5vRebpfQt9hub0Xm6X0LfYkgAje5vRebpfQt9hub0Xm6X0LfYkgAje5vRebpfQt9hub0Xm6X0LfYkgAje5vRebpfQt9hub0Xm6X0LfYkgAje5vRebpfQt9hub0Xm6X0LfYkgA0cjcNSqZESZkpCXZETG16QG4SLxotmJelDeAAAAB//2Q=="/>
          <p:cNvSpPr>
            <a:spLocks noChangeAspect="1" noChangeArrowheads="1"/>
          </p:cNvSpPr>
          <p:nvPr/>
        </p:nvSpPr>
        <p:spPr bwMode="auto">
          <a:xfrm>
            <a:off x="307975" y="-2247900"/>
            <a:ext cx="700087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hQGEBEIBxIQExIQDRIWFhMWDBUREhAPGBwVFRMSHhMbHTIfFxklHRUVHzshJTMpLjgsFh49NjUqOjI3LC0BCQoKDgwOGA8PGjUlHxw1NTU2NSw1NSkpKjUvNTUsKyk1KSw1KSksKSkwKSwsKSwsKSkwNCwvNS8qLCwpNDUpLP/AABEIAMwA9wMBIgACEQEDEQH/xAAcAAEAAgMBAQEAAAAAAAAAAAAABwgBBQYCBAP/xABIEAABAgMBCAwLCAICAwAAAAAAAQIDBBEGBQcSITE0dLMTFhdBUVNUcZOU0tMiMjVEcoGChJGywxQVI0NSYXOxQqHBwmJkov/EABoBAAMBAQEBAAAAAAAAAAAAAAAFBgQCAwH/xAAuEQABAwEFBgYCAwAAAAAAAAAAAQIDBAURFTIzMUFRUmFxEiGBscHRE5EUIqH/2gAMAwEAAhEDEQA/AJse9sBixYyta1rVVzlVEa1qJVVVVyIib5r9tEnyuT63C7QtPmE5oMfVuK6m+kpEnRVVbrjBV1awKiIl95YrbRJ8rk+twu0NtEnyuT63C7RXYGzDG8xjxN3KWJ20SfK5PrcLtDbRJ8rk+twu0V2AYY3mDE3cpYnbRJ8rk+twu0NtEnyuT63C7RXYBhjeYMTdylidtEnyuT63C7Q20SfK5PrcLtFdgGGN5gxN3KWJ20SfK5PrcLtDbRJ8rk+twu0V2AYY3mDE3cpYnbRJ8rk+twu0NtEnyuT63C7RXYBhjeYMTdylidtEnyuT63C7Q20SfK5PrcLtFdgGGN5gxN3KWJ20SfK5PrcLtDbRJ8rk+twu0V2AYY3mDE3cpYnbRJ8rk+twu0NtEnyuT63C7RXYBhjeYMTdylidtEnyuT63C7Q20SfK5PrcLtFdgGGN5gxN3KWJ20SfK5PrcLtDbRJ8rk+twu0V2AYY3mDE3cpYnbRJ8rk+twu0NtEnyuT63C7RXYBhjeYMTdylidtEnyuT63C7Q20SfK5PrcLtFdgGGN5gxN3KWJ20SfK5PrcLtDbRJ8rk+twu0V2PLsi8wYY3mDE3cpZ17UpkT4Ay/IBIOzWWnzCc0GPq3FdixNp8wnNBj6txXYd2ZlcJLTzNAAGopAAAAAAAA+u5Vyol24rZK57Fe929vNbvuVd5qcJIDbyjlRMKcai0xokoqoi76V2TGeElRHEtz1uNEVNJKl7EI0BJm4o7lrepr3hobY3vlsjBZOOmEi4cdIeCkvsdKte7Crhr+mlP3OWVcL1RrXea9zt9HMxqucnknY5EAGkyAAAAAAAAAAAG2svZx9qJhshLrgpguc9+DhJDYm/SqVxqiU/c7bcUdy1vU17wzyVMUa+F6+ZojppZU8TU8iMwSZuKO5a3qa94NxR3LW9TXvDz/mwc3+L9Hr/Bn5f9QjMH1XUkfuyPGkldhbDGfDwsHBwsFVbhUrirTIfKa0W9L0MapctwAB9PgMOyLzGTDsi8wH1Czr8gD8gI8sDWWnzCc0GPq3FdixNp8wnNBj6txXYd2ZlcJLTzNAAGopAAAAbK4Fn4tpIySdz21XK5y4mQ2/qcv/GVT97L2UjWqi7BKJgsaqbJFVPAhp/2dwN/pMZOdwLPwrNwUk7ntomVzlxviP33uXfX/XBQw1VWkKeFub2N9JRrKvidl9z57LWUhWUhbBKJhPdTZIqp4cR3/DU3m/2tVXdAE+5yuXxO2qUDWo1PC3YgOBvzZlA05urjHfHA35sygac3Vxj3pNZp4VWi7sQ+ACnJcAAAAAAAAdRe7s1tim0WOlYMCj4mLE5fy4frVF9TXHEj0jarl3HpHGsjkam8ke9pZr7hlEmJhKRpmj3VTGyH+Wz9qItVThcvAdeASsj1kcrl3lVGxI2o1NwABwdldbVZ/OabH+dxqzaWqz+c02P87jVlbHlQkX5lAAOzgGHZF5jJh2ReYD6hZ1+QB+QEeWBrLT5hOaDH1biuxYm0+YTmgx9W4rsO7MyuElp5mgADUUg6Ox1iotrIlUqyAxfDi0/+G18Z/wDpMq7yLzZPthLtQrtSUNZFjYexIjHwmpRIb0y0T9K+Mi/vjx1MdZM+Jl7U2/4baKFkr7nLs3cTb3KuVDuLCbJSDEYxiYkTKq77lXfVeFT6wfJdW6sO4sJ87PuRrGJjXfVd5qJvqvATvm5eKqUfk1OiH0vipDoj1RMJ1EqtMJ2NaJwrRFX1HoiG5NrYlrLtSkWNVsJkSJscKuJibHE8JeFy8JLx6zQrCqI7aqXnlDM2VFVuxFBwN+bMoGnN1cY744G/NmUDTm6uMdUms04qtF3Yh8AFOS4AAAAAABrVcqNaiqqrRERKqq7yU31J/sRZtLMyjJZ6Jsr/AA4q5fxFRPBrwNREb6q75HF6qzX3rMrdOYSsKVVFSqYnTGVqeynhc+ATMJbRnvX8abto8s6C5PyLv2A09yrQJdWbnJCBRWSiQWq7fdGdsmyJWuRMFqc6OPFsbQpZqUiTqU2RUwISL/lGdXBxb6Jjcv7NU4y8s9Yizz3qqqqy6qqrVVVdmVVVd9TGyG+F8i7tn7Nj5rpWRpv+iTgAZTSV1tVn85psf53GrNparP5zTY/zuNWVseVCRfmUAA7OAYdkXmMmHZF5gPqFnX5AH5AR5YGstPmE5oMfVuK7FibT5hOaDH1biuw7szK4SWnmaAANRSDeWNtO6ysy2aSqw30bFYn+UOvjIn6m5U9aYqmjBy9iParXbFO2PVjkc3ahZCbu3BkZf70jxGpB2NHI9FqjmrjbThVapRE4SDrYWviWsi7JEqyCxV2OFXxU/UvC9f8AWROFdTGunFmIUORixHLCgq5WMr4LVdjVf3yrlyVWmU+Yx01G2FVcvmptqa1Zk8KeSHRXu/Kkp6cTVxCfCA73flSU9OJq4hPgvtLVTt8qb7N0l7/QOBvzZlA05urjHfHA35sygac3VxjNSazTTVaLuxD4AKclwAAAH6Sss6deyWlmq58R6Na1N9yrREPzJJvQ2a2Z7ruzKYmVZBqmV+SJE9SLg1/d3AeM8qRMVynvBEsr0aSFZu4bbOy0K58HHgN8J1PHiLje71rX1UQ2YOet1aPa1JvmIa/ixPw4X8jq+F7KIrvUib5MojpX3b1KdVbGy/chGl9C0f3zN/Y4C1hStWJjxOjfmO9VEb7K8Jvbyfnvu/1iMFWuNST7yfnvu/1h5UxpHSq1N13uIqaRZKpHrvv9iTwAT5QFdbVZ/OabH+dxqzaWqz+c02P87jVlbHlQkX5lAAOzgGHZF5jJh2ReYD6hZ1+QB+QEeWBrLT5hOaDH1biuxYm0+YTmgx9W4rsO7MyuElp5mgADUUgAAAAAAdFe78qSnpxNXEJ8IDvd+VJT04mriE+CG0tVO3yo/s3SXv8AQOBvzZlA05urjHfHA35sygac3VxjNSazTTVaLuxD4AKclwAAA+u5Fy33bjwrnyvjxXo1F3mplc5f2REVfUWJuZc5lyYMORlEoyExGpw4sqrwqq1WvCpwt6OzX2SE67cynhxkVsOqeLBRfCd7Sp8GpwkiCCvn8b/AmxvuUNBB+NniXa4EGXybR/f046HBWsKWrDZwOfX8V/rVETmYi75Jl8K0m12TcsFaRo1YcPHjaq+NE9lP9q0gdEpiQ9rOh2yr6HhaM1yJGnqZJPvJ+e+7/WIwJPvJ+e+7/WNtdoO9Pcw0Ou319iTwATZSldbVZ/OabH+dxqzaWqz+c02P87jVlbHlQkX5lAAOzgGHZF5jJh2ReYD6hZ1+QB+QEeWBrLT5hOaDH1biuxYm0+YTmgx9W4rsO7MyuElp5mgADUUgAAAAAAdFe78qSnpxNXEJ8IDvd+VJT04mriE+CG0tVO3yo/s3SXv9A4G/NmUDTm6uMd8cDfmzKBpzdXGM1JrNNNVou7EPgApyXBtrLXAdaWahyDKo1Vwojk/wgtphrz5ET93Iakmq9dZn7llft0wlIs0iOxpjZB/LbzrVXe0ibxlqpvwxqu9dhrpIPzSIi7E2nYQIDZZrYEBEa1jUa1qJRGtRKIiJwUP0ByN8u0n3FJrAgLSNM1Yyi42s/Mf6kWleFyE7GxZHI1NqlG96RtVy7EIzt/aPbHOPfBWsGDWHCx4lanjRPaXHXgRpzYBUsYjGo1NxKSPWRyuXeCT7yfnvu/1iMCT7yfnvu/1jNXaDvT3NNDrt9fYk8AE2UpXW1Wfzmmx/ncas2lqs/nNNj/O41ZWx5UJF+ZQADs4Bh2ReYyYdkXmA+oWdfkAfkBHlgay0+YTmgx9W4rsWJtPmE5oMfVuK7DuzMrhJaeZoAA1FIAAAAAAHRXu/Kkp6cTVxCfCA73flSU9OJq4hPghtLVTt8qP7N0l7/QOBvzZlA05urjHfHA35sygac3VxjNSazTTVaLuxD4AKclzo7BWa2yzbYcVKwYVHxeBWp4sP2lxcyOJ7yZDib0cq2DIbOxER0SO/CXfXB8FqcyJ/anbE5WyrJKqbm+RSUUSRxIu9fMwq4ONSALb2i2yzj5li/hM8CFwbG2vhe0tXcypwEvW6bMzEm+TuHCdEiRlwHKj2M2OEtcNauVKqqeD7SrvET7nF0OSu6eD2zRZ6Rtve9yX9zwr1kdcxiLcc2DpNzi6HJXdPB7Y3OLocld08HtjX88XMn7QU/wAeXlX9HNkn3k/Pfd/rHKbnF0OSu6eD2zvb1lnJiz/2r71hLD2TYcGsRjsLB2XC8Vy08ZMvCZayWN0LkRybt/U1UcMjZmq5q3efsd6ACfKArrarP5zTY/zuNWdnaGwM9OTczMy8s5zIk1Gc12zQkwmOc5WrRX1TEp8G5xdDkrung9sqGTx+FP7J+yXfBL4l/qv6ObB+8/IPuZEdKTrcCIxaObVFotEXKi0yKh+B7oqKl6GdUVFuUGHZF5jJh2ReY+ghZ1+QB+QEeWBrLT5hOaDH1biuxYm0+YTmgx9W4rsO7MyuElp5mgADUUgAAAAAAdFe78qSnpxNXEJ8IDvd+VJT04mriE+CG0tVO3yo/s3SXv8AQOBvzZlA05urjHfHA35sygac3VxjNSazTTVaLuxD4AKclybb0/k1n88X+zsTjb1C0uaz+eL/AGdjhEtUar+6lVT6TeyGQYwhhHge5kGMIYQAZBjCCLXIAGQAAAGKjCACA74PlOb/AJW/Iw546C+D5Tm/5W/Iw58q4NNvZCUqNV3dQYdkXmMmHZF5j1PJCzr8gD8gI8sDWWnzCc0GPq3FdixNp8wnNBj6txXYd2ZlcJLTzNAAGopAAAAAAA6K935UlPTiauIT4QHe78qSnpxNXEJ8ENpaqdvlR/Zukvf6BwN+bMoGnN1cY744G/NmUDTm6uMZqTWaaarRd2IfABTkuYVqLlRPgYwE4E+B6AH2884CcCfAYCcCfA9AAvPOAnAnwGAnAnwPQALzzgJwJ8CULyTafbaf+v8AWIxJPvJ+e+7/AFjHXaDvT3NlDrt9fYk8AE2UhXS1bEWfnMSZ7H3v/NxqsBOBPgba1Wfzmmx/ncasrY8iEi9f7KYRKZDIB2cAw7IvMZMOyLzAfULOvyAPyAjywNZafMJzQY+rcV2LE2nzCc0GPq3Fdh3ZmVwktPM0AAaikAAAAAADor3flSU9OJq4hPhAd7vypKenE1cQnwRWlqp2+VH9m6S9/oHA35sygac3VxjvjgL82ZQNObq4xlpNZppqtF3YiAAFOS4AAAAAAAAAAJPvJ+e+7/WIwJPvKee+7/WMddoO9Pc2UOu319iTwATZSldbVZ/OabH+dxqzaWqz+c02P87jVlbHkQkX5lAAOzgGHZF5jJh2ReYD6hZ1+QB+QEeWBrLT5hOaDH1biuxYm0+YTmgx9W4rsO7MyuElp5mgADUUgAAAAAAYVK4lMbGnAnwPQA+nnY04E+BlGo3IifAyAC8AAD4AAAAAAAAAADCtwspkAB52NOBPgNjTgT4HoAfb1MZMhkAD4AAAAw7IvMZMOyLzAfULOvyAPyAjywPjuxJuujKx5ODRHRZaKxqqqo1HOarUqqJkqpE+47O8ZJ9NE7smRq4k5jNTTDUvhRUbvM81NHMqK/cQ1uOzvGSfTRO7G47O8ZJ9NE7smWoqe2ITdDww+HgQ1uOzvGSfTRO7G47O8ZJ9NE7smWoqGITdAw+HgQ1uOzvGSfTRO7G47O8ZJ9NE7smWoqGITdAw+HgQ1uOzvGSfTRO7G47O8ZJ9NE7smWoqGITdAw+HgQ1uOzvGSfTRO7G47O8ZJ9NE7smWoqGITdAw+HgQ1uOzvGSfTRO7G47O8ZJ9NE7smWoqGITdAw+HgQ1uOzvGSfTRO7G47O8ZJ9NE7smWoqGITdAw+HgQ1uOzvGSfTRO7G47O8ZJ9NE7smWoqGITdAw+HgQ1uOzvGSfTRO7G47O8ZJ9NE7smWoqGITdAw+HgQ1uOzvGSfTRO7G47O8ZJ9NE7smWoqGITdAw+HgQ1uOzvGSfTRO7G47O8ZJ9NE7smWoqGITdAw+HgQ1uOzvGSfTRO7G47O8ZJ9NE7smWoqGITdAw+HgQ1uOzvGSfTRO7G47O8ZJ9NE7smWoqGITdAw+HgQ1uOzvGSfTRO7Drzs6qU2ST6eJ3RMtRUMQm6Bh8PAw/IA9cRgwG8//9k="/>
          <p:cNvSpPr>
            <a:spLocks noChangeAspect="1" noChangeArrowheads="1"/>
          </p:cNvSpPr>
          <p:nvPr/>
        </p:nvSpPr>
        <p:spPr bwMode="auto">
          <a:xfrm>
            <a:off x="155575" y="-2400300"/>
            <a:ext cx="6038850"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2" descr="http://photo.oempromo.com/Prod_643/Number-1-Whiteboard-Dry-Erase-Memo-Board_8292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361330"/>
            <a:ext cx="1139825" cy="133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396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228600" y="228600"/>
            <a:ext cx="8458200" cy="5897563"/>
          </a:xfrm>
        </p:spPr>
        <p:txBody>
          <a:bodyPr/>
          <a:lstStyle/>
          <a:p>
            <a:pPr eaLnBrk="1" hangingPunct="1"/>
            <a:r>
              <a:rPr lang="en-US" smtClean="0"/>
              <a:t>Name the 3 types of muscular tissue shown below?</a:t>
            </a:r>
          </a:p>
          <a:p>
            <a:pPr lvl="1" eaLnBrk="1" hangingPunct="1"/>
            <a:endParaRPr lang="en-US" smtClean="0"/>
          </a:p>
        </p:txBody>
      </p:sp>
      <p:pic>
        <p:nvPicPr>
          <p:cNvPr id="164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733800" cy="5181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267200" cy="2154238"/>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64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10000"/>
            <a:ext cx="4267200" cy="27432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64875" name="Text Box 11"/>
          <p:cNvSpPr txBox="1">
            <a:spLocks noChangeArrowheads="1"/>
          </p:cNvSpPr>
          <p:nvPr/>
        </p:nvSpPr>
        <p:spPr bwMode="auto">
          <a:xfrm>
            <a:off x="7467600" y="4038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C</a:t>
            </a:r>
          </a:p>
        </p:txBody>
      </p:sp>
      <p:pic>
        <p:nvPicPr>
          <p:cNvPr id="1648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8"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5" name="Picture 4" descr="http://blognumbers.files.wordpress.com/2010/09/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 y="5199027"/>
            <a:ext cx="908050" cy="11771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92641" y="5294115"/>
            <a:ext cx="684803" cy="923330"/>
          </a:xfrm>
          <a:prstGeom prst="rect">
            <a:avLst/>
          </a:prstGeom>
          <a:noFill/>
        </p:spPr>
        <p:txBody>
          <a:bodyPr wrap="none" lIns="91440" tIns="45720" rIns="91440" bIns="45720">
            <a:spAutoFit/>
          </a:bodyPr>
          <a:lstStyle/>
          <a:p>
            <a:r>
              <a:rPr lang="en-US" sz="5400" b="1" cap="none" spc="0" dirty="0" smtClean="0">
                <a:ln w="13462">
                  <a:solidFill>
                    <a:schemeClr val="bg1"/>
                  </a:solidFill>
                  <a:prstDash val="solid"/>
                </a:ln>
                <a:solidFill>
                  <a:srgbClr val="FF7C80"/>
                </a:solidFill>
                <a:effectLst>
                  <a:outerShdw dist="38100" dir="2700000" algn="bl" rotWithShape="0">
                    <a:schemeClr val="accent5"/>
                  </a:outerShdw>
                </a:effectLst>
              </a:rPr>
              <a:t>B</a:t>
            </a:r>
            <a:endParaRPr lang="en-US" sz="5400" b="1" cap="none" spc="0" dirty="0">
              <a:ln w="13462">
                <a:solidFill>
                  <a:schemeClr val="bg1"/>
                </a:solidFill>
                <a:prstDash val="solid"/>
              </a:ln>
              <a:solidFill>
                <a:srgbClr val="FF7C80"/>
              </a:solidFill>
              <a:effectLst>
                <a:outerShdw dist="38100" dir="2700000" algn="bl" rotWithShape="0">
                  <a:schemeClr val="accent5"/>
                </a:outerShdw>
              </a:effectLst>
            </a:endParaRPr>
          </a:p>
        </p:txBody>
      </p:sp>
      <p:sp>
        <p:nvSpPr>
          <p:cNvPr id="3" name="Rectangle 2"/>
          <p:cNvSpPr/>
          <p:nvPr/>
        </p:nvSpPr>
        <p:spPr>
          <a:xfrm>
            <a:off x="4419600" y="2577634"/>
            <a:ext cx="684803" cy="923330"/>
          </a:xfrm>
          <a:prstGeom prst="rect">
            <a:avLst/>
          </a:prstGeom>
          <a:noFill/>
        </p:spPr>
        <p:txBody>
          <a:bodyPr wrap="none" lIns="91440" tIns="45720" rIns="91440" bIns="45720">
            <a:spAutoFit/>
          </a:bodyPr>
          <a:lstStyle/>
          <a:p>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342801" y="1487653"/>
            <a:ext cx="684803" cy="923330"/>
          </a:xfrm>
          <a:prstGeom prst="rect">
            <a:avLst/>
          </a:prstGeom>
          <a:noFill/>
        </p:spPr>
        <p:txBody>
          <a:bodyPr wrap="none" lIns="91440" tIns="45720" rIns="91440" bIns="45720">
            <a:spAutoFit/>
          </a:bodyPr>
          <a:lstStyle/>
          <a:p>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5381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457200"/>
            <a:ext cx="7772400" cy="575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627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228600" y="228600"/>
            <a:ext cx="8458200" cy="5897563"/>
          </a:xfrm>
        </p:spPr>
        <p:txBody>
          <a:bodyPr/>
          <a:lstStyle/>
          <a:p>
            <a:pPr eaLnBrk="1" hangingPunct="1"/>
            <a:r>
              <a:rPr lang="en-US" smtClean="0"/>
              <a:t>Name the 3 types of muscular tissue shown below?</a:t>
            </a:r>
          </a:p>
          <a:p>
            <a:pPr lvl="1" eaLnBrk="1" hangingPunct="1"/>
            <a:endParaRPr lang="en-US" smtClean="0"/>
          </a:p>
        </p:txBody>
      </p:sp>
      <p:pic>
        <p:nvPicPr>
          <p:cNvPr id="164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733800" cy="5181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267200" cy="2154238"/>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64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10000"/>
            <a:ext cx="4267200" cy="27432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64875" name="Text Box 11"/>
          <p:cNvSpPr txBox="1">
            <a:spLocks noChangeArrowheads="1"/>
          </p:cNvSpPr>
          <p:nvPr/>
        </p:nvSpPr>
        <p:spPr bwMode="auto">
          <a:xfrm>
            <a:off x="7467600" y="4038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C</a:t>
            </a:r>
          </a:p>
        </p:txBody>
      </p:sp>
      <p:pic>
        <p:nvPicPr>
          <p:cNvPr id="1648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8"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5" name="Picture 4" descr="http://blognumbers.files.wordpress.com/2010/09/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 y="5199027"/>
            <a:ext cx="908050" cy="11771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92641" y="5294115"/>
            <a:ext cx="684803" cy="923330"/>
          </a:xfrm>
          <a:prstGeom prst="rect">
            <a:avLst/>
          </a:prstGeom>
          <a:noFill/>
        </p:spPr>
        <p:txBody>
          <a:bodyPr wrap="none" lIns="91440" tIns="45720" rIns="91440" bIns="45720">
            <a:spAutoFit/>
          </a:bodyPr>
          <a:lstStyle/>
          <a:p>
            <a:r>
              <a:rPr lang="en-US" sz="5400" b="1" cap="none" spc="0" dirty="0" smtClean="0">
                <a:ln w="13462">
                  <a:solidFill>
                    <a:schemeClr val="bg1"/>
                  </a:solidFill>
                  <a:prstDash val="solid"/>
                </a:ln>
                <a:solidFill>
                  <a:srgbClr val="FF7C80"/>
                </a:solidFill>
                <a:effectLst>
                  <a:outerShdw dist="38100" dir="2700000" algn="bl" rotWithShape="0">
                    <a:schemeClr val="accent5"/>
                  </a:outerShdw>
                </a:effectLst>
              </a:rPr>
              <a:t>B</a:t>
            </a:r>
            <a:endParaRPr lang="en-US" sz="5400" b="1" cap="none" spc="0" dirty="0">
              <a:ln w="13462">
                <a:solidFill>
                  <a:schemeClr val="bg1"/>
                </a:solidFill>
                <a:prstDash val="solid"/>
              </a:ln>
              <a:solidFill>
                <a:srgbClr val="FF7C80"/>
              </a:solidFill>
              <a:effectLst>
                <a:outerShdw dist="38100" dir="2700000" algn="bl" rotWithShape="0">
                  <a:schemeClr val="accent5"/>
                </a:outerShdw>
              </a:effectLst>
            </a:endParaRPr>
          </a:p>
        </p:txBody>
      </p:sp>
      <p:sp>
        <p:nvSpPr>
          <p:cNvPr id="3" name="Rectangle 2"/>
          <p:cNvSpPr/>
          <p:nvPr/>
        </p:nvSpPr>
        <p:spPr>
          <a:xfrm>
            <a:off x="4419600" y="2577634"/>
            <a:ext cx="684803" cy="923330"/>
          </a:xfrm>
          <a:prstGeom prst="rect">
            <a:avLst/>
          </a:prstGeom>
          <a:noFill/>
        </p:spPr>
        <p:txBody>
          <a:bodyPr wrap="none" lIns="91440" tIns="45720" rIns="91440" bIns="45720">
            <a:spAutoFit/>
          </a:bodyPr>
          <a:lstStyle/>
          <a:p>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342801" y="1487653"/>
            <a:ext cx="3429080" cy="923330"/>
          </a:xfrm>
          <a:prstGeom prst="rect">
            <a:avLst/>
          </a:prstGeom>
          <a:noFill/>
        </p:spPr>
        <p:txBody>
          <a:bodyPr wrap="none" lIns="91440" tIns="45720" rIns="91440" bIns="45720">
            <a:spAutoFit/>
          </a:bodyPr>
          <a:lstStyle/>
          <a:p>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 Smooth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31915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228600" y="228600"/>
            <a:ext cx="8458200" cy="5897563"/>
          </a:xfrm>
        </p:spPr>
        <p:txBody>
          <a:bodyPr/>
          <a:lstStyle/>
          <a:p>
            <a:pPr eaLnBrk="1" hangingPunct="1"/>
            <a:r>
              <a:rPr lang="en-US" smtClean="0"/>
              <a:t>Name the 3 types of muscular tissue shown below?</a:t>
            </a:r>
          </a:p>
          <a:p>
            <a:pPr lvl="1" eaLnBrk="1" hangingPunct="1"/>
            <a:endParaRPr lang="en-US" smtClean="0"/>
          </a:p>
        </p:txBody>
      </p:sp>
      <p:pic>
        <p:nvPicPr>
          <p:cNvPr id="164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733800" cy="5181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267200" cy="2154238"/>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64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10000"/>
            <a:ext cx="4267200" cy="27432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64875" name="Text Box 11"/>
          <p:cNvSpPr txBox="1">
            <a:spLocks noChangeArrowheads="1"/>
          </p:cNvSpPr>
          <p:nvPr/>
        </p:nvSpPr>
        <p:spPr bwMode="auto">
          <a:xfrm>
            <a:off x="7467600" y="4038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C</a:t>
            </a:r>
          </a:p>
        </p:txBody>
      </p:sp>
      <p:pic>
        <p:nvPicPr>
          <p:cNvPr id="1648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8"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5" name="Picture 4" descr="http://blognumbers.files.wordpress.com/2010/09/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 y="5199027"/>
            <a:ext cx="908050" cy="11771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92641" y="5294115"/>
            <a:ext cx="684803" cy="923330"/>
          </a:xfrm>
          <a:prstGeom prst="rect">
            <a:avLst/>
          </a:prstGeom>
          <a:noFill/>
        </p:spPr>
        <p:txBody>
          <a:bodyPr wrap="none" lIns="91440" tIns="45720" rIns="91440" bIns="45720">
            <a:spAutoFit/>
          </a:bodyPr>
          <a:lstStyle/>
          <a:p>
            <a:r>
              <a:rPr lang="en-US" sz="5400" b="1" cap="none" spc="0" dirty="0" smtClean="0">
                <a:ln w="13462">
                  <a:solidFill>
                    <a:schemeClr val="bg1"/>
                  </a:solidFill>
                  <a:prstDash val="solid"/>
                </a:ln>
                <a:solidFill>
                  <a:srgbClr val="FF7C80"/>
                </a:solidFill>
                <a:effectLst>
                  <a:outerShdw dist="38100" dir="2700000" algn="bl" rotWithShape="0">
                    <a:schemeClr val="accent5"/>
                  </a:outerShdw>
                </a:effectLst>
              </a:rPr>
              <a:t>B</a:t>
            </a:r>
            <a:endParaRPr lang="en-US" sz="5400" b="1" cap="none" spc="0" dirty="0">
              <a:ln w="13462">
                <a:solidFill>
                  <a:schemeClr val="bg1"/>
                </a:solidFill>
                <a:prstDash val="solid"/>
              </a:ln>
              <a:solidFill>
                <a:srgbClr val="FF7C80"/>
              </a:solidFill>
              <a:effectLst>
                <a:outerShdw dist="38100" dir="2700000" algn="bl" rotWithShape="0">
                  <a:schemeClr val="accent5"/>
                </a:outerShdw>
              </a:effectLst>
            </a:endParaRPr>
          </a:p>
        </p:txBody>
      </p:sp>
      <p:sp>
        <p:nvSpPr>
          <p:cNvPr id="3" name="Rectangle 2"/>
          <p:cNvSpPr/>
          <p:nvPr/>
        </p:nvSpPr>
        <p:spPr>
          <a:xfrm>
            <a:off x="4419600" y="2577634"/>
            <a:ext cx="3493264" cy="923330"/>
          </a:xfrm>
          <a:prstGeom prst="rect">
            <a:avLst/>
          </a:prstGeom>
          <a:noFill/>
        </p:spPr>
        <p:txBody>
          <a:bodyPr wrap="none" lIns="91440" tIns="45720" rIns="91440" bIns="45720">
            <a:spAutoFit/>
          </a:bodyPr>
          <a:lstStyle/>
          <a:p>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Skeletal</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342801" y="1487653"/>
            <a:ext cx="3429080" cy="923330"/>
          </a:xfrm>
          <a:prstGeom prst="rect">
            <a:avLst/>
          </a:prstGeom>
          <a:noFill/>
        </p:spPr>
        <p:txBody>
          <a:bodyPr wrap="none" lIns="91440" tIns="45720" rIns="91440" bIns="45720">
            <a:spAutoFit/>
          </a:bodyPr>
          <a:lstStyle/>
          <a:p>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 Smooth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668427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228600" y="228600"/>
            <a:ext cx="8458200" cy="5897563"/>
          </a:xfrm>
        </p:spPr>
        <p:txBody>
          <a:bodyPr/>
          <a:lstStyle/>
          <a:p>
            <a:pPr eaLnBrk="1" hangingPunct="1"/>
            <a:r>
              <a:rPr lang="en-US" smtClean="0"/>
              <a:t>Name the 3 types of muscular tissue shown below?</a:t>
            </a:r>
          </a:p>
          <a:p>
            <a:pPr lvl="1" eaLnBrk="1" hangingPunct="1"/>
            <a:endParaRPr lang="en-US" smtClean="0"/>
          </a:p>
        </p:txBody>
      </p:sp>
      <p:pic>
        <p:nvPicPr>
          <p:cNvPr id="164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733800" cy="51816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267200" cy="2154238"/>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64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10000"/>
            <a:ext cx="4267200" cy="2743200"/>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64875" name="Text Box 11"/>
          <p:cNvSpPr txBox="1">
            <a:spLocks noChangeArrowheads="1"/>
          </p:cNvSpPr>
          <p:nvPr/>
        </p:nvSpPr>
        <p:spPr bwMode="auto">
          <a:xfrm>
            <a:off x="7467600" y="4038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C</a:t>
            </a:r>
          </a:p>
        </p:txBody>
      </p:sp>
      <p:pic>
        <p:nvPicPr>
          <p:cNvPr id="1648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8"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5" name="Picture 4" descr="http://blognumbers.files.wordpress.com/2010/09/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 y="5199027"/>
            <a:ext cx="908050" cy="11771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92641" y="5294115"/>
            <a:ext cx="3416320" cy="923330"/>
          </a:xfrm>
          <a:prstGeom prst="rect">
            <a:avLst/>
          </a:prstGeom>
          <a:noFill/>
        </p:spPr>
        <p:txBody>
          <a:bodyPr wrap="none" lIns="91440" tIns="45720" rIns="91440" bIns="45720">
            <a:spAutoFit/>
          </a:bodyPr>
          <a:lstStyle/>
          <a:p>
            <a:r>
              <a:rPr lang="en-US" sz="5400" b="1" cap="none" spc="0" dirty="0" smtClean="0">
                <a:ln w="13462">
                  <a:solidFill>
                    <a:schemeClr val="bg1"/>
                  </a:solidFill>
                  <a:prstDash val="solid"/>
                </a:ln>
                <a:solidFill>
                  <a:srgbClr val="FF7C80"/>
                </a:solidFill>
                <a:effectLst>
                  <a:outerShdw dist="38100" dir="2700000" algn="bl" rotWithShape="0">
                    <a:schemeClr val="accent5"/>
                  </a:outerShdw>
                </a:effectLst>
              </a:rPr>
              <a:t>B Cardiac</a:t>
            </a:r>
            <a:endParaRPr lang="en-US" sz="5400" b="1" cap="none" spc="0" dirty="0">
              <a:ln w="13462">
                <a:solidFill>
                  <a:schemeClr val="bg1"/>
                </a:solidFill>
                <a:prstDash val="solid"/>
              </a:ln>
              <a:solidFill>
                <a:srgbClr val="FF7C80"/>
              </a:solidFill>
              <a:effectLst>
                <a:outerShdw dist="38100" dir="2700000" algn="bl" rotWithShape="0">
                  <a:schemeClr val="accent5"/>
                </a:outerShdw>
              </a:effectLst>
            </a:endParaRPr>
          </a:p>
        </p:txBody>
      </p:sp>
      <p:sp>
        <p:nvSpPr>
          <p:cNvPr id="3" name="Rectangle 2"/>
          <p:cNvSpPr/>
          <p:nvPr/>
        </p:nvSpPr>
        <p:spPr>
          <a:xfrm>
            <a:off x="4419600" y="2577634"/>
            <a:ext cx="3493264" cy="923330"/>
          </a:xfrm>
          <a:prstGeom prst="rect">
            <a:avLst/>
          </a:prstGeom>
          <a:noFill/>
        </p:spPr>
        <p:txBody>
          <a:bodyPr wrap="none" lIns="91440" tIns="45720" rIns="91440" bIns="45720">
            <a:spAutoFit/>
          </a:bodyPr>
          <a:lstStyle/>
          <a:p>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Skeletal</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342801" y="1487653"/>
            <a:ext cx="3429080" cy="923330"/>
          </a:xfrm>
          <a:prstGeom prst="rect">
            <a:avLst/>
          </a:prstGeom>
          <a:noFill/>
        </p:spPr>
        <p:txBody>
          <a:bodyPr wrap="none" lIns="91440" tIns="45720" rIns="91440" bIns="45720">
            <a:spAutoFit/>
          </a:bodyPr>
          <a:lstStyle/>
          <a:p>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 Smooth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866609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457200" y="381000"/>
            <a:ext cx="8229600" cy="5745163"/>
          </a:xfrm>
        </p:spPr>
        <p:txBody>
          <a:bodyPr/>
          <a:lstStyle/>
          <a:p>
            <a:pPr eaLnBrk="1" hangingPunct="1"/>
            <a:r>
              <a:rPr lang="en-US" smtClean="0"/>
              <a:t>Muscle fibers are long fibers that run parallel to each other and are held together by connective tissue.  They contract    and    relax.</a:t>
            </a:r>
          </a:p>
        </p:txBody>
      </p:sp>
      <p:sp>
        <p:nvSpPr>
          <p:cNvPr id="165891" name="Rectangle 3"/>
          <p:cNvSpPr>
            <a:spLocks noChangeArrowheads="1"/>
          </p:cNvSpPr>
          <p:nvPr/>
        </p:nvSpPr>
        <p:spPr bwMode="auto">
          <a:xfrm>
            <a:off x="4876800" y="1447800"/>
            <a:ext cx="1600200" cy="4572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165892" name="Rectangle 4"/>
          <p:cNvSpPr>
            <a:spLocks noChangeArrowheads="1"/>
          </p:cNvSpPr>
          <p:nvPr/>
        </p:nvSpPr>
        <p:spPr bwMode="auto">
          <a:xfrm>
            <a:off x="7315200" y="1447800"/>
            <a:ext cx="1600200" cy="4572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165893" name="Freeform 5"/>
          <p:cNvSpPr>
            <a:spLocks/>
          </p:cNvSpPr>
          <p:nvPr/>
        </p:nvSpPr>
        <p:spPr bwMode="auto">
          <a:xfrm>
            <a:off x="533400" y="2590800"/>
            <a:ext cx="8035925" cy="990600"/>
          </a:xfrm>
          <a:custGeom>
            <a:avLst/>
            <a:gdLst>
              <a:gd name="T0" fmla="*/ 0 w 5062"/>
              <a:gd name="T1" fmla="*/ 1020662488 h 624"/>
              <a:gd name="T2" fmla="*/ 763608138 w 5062"/>
              <a:gd name="T3" fmla="*/ 942538438 h 624"/>
              <a:gd name="T4" fmla="*/ 992941563 w 5062"/>
              <a:gd name="T5" fmla="*/ 841732188 h 624"/>
              <a:gd name="T6" fmla="*/ 1756548113 w 5062"/>
              <a:gd name="T7" fmla="*/ 688003450 h 624"/>
              <a:gd name="T8" fmla="*/ 1985883125 w 5062"/>
              <a:gd name="T9" fmla="*/ 561994050 h 624"/>
              <a:gd name="T10" fmla="*/ 2147483647 w 5062"/>
              <a:gd name="T11" fmla="*/ 509071563 h 624"/>
              <a:gd name="T12" fmla="*/ 2147483647 w 5062"/>
              <a:gd name="T13" fmla="*/ 279736550 h 624"/>
              <a:gd name="T14" fmla="*/ 2147483647 w 5062"/>
              <a:gd name="T15" fmla="*/ 229333425 h 624"/>
              <a:gd name="T16" fmla="*/ 2147483647 w 5062"/>
              <a:gd name="T17" fmla="*/ 128527175 h 624"/>
              <a:gd name="T18" fmla="*/ 2147483647 w 5062"/>
              <a:gd name="T19" fmla="*/ 52922488 h 624"/>
              <a:gd name="T20" fmla="*/ 2147483647 w 5062"/>
              <a:gd name="T21" fmla="*/ 103325613 h 624"/>
              <a:gd name="T22" fmla="*/ 2147483647 w 5062"/>
              <a:gd name="T23" fmla="*/ 357862188 h 624"/>
              <a:gd name="T24" fmla="*/ 2147483647 w 5062"/>
              <a:gd name="T25" fmla="*/ 509071563 h 624"/>
              <a:gd name="T26" fmla="*/ 2147483647 w 5062"/>
              <a:gd name="T27" fmla="*/ 587195613 h 624"/>
              <a:gd name="T28" fmla="*/ 2147483647 w 5062"/>
              <a:gd name="T29" fmla="*/ 688003450 h 624"/>
              <a:gd name="T30" fmla="*/ 2147483647 w 5062"/>
              <a:gd name="T31" fmla="*/ 738406575 h 624"/>
              <a:gd name="T32" fmla="*/ 2147483647 w 5062"/>
              <a:gd name="T33" fmla="*/ 763608138 h 624"/>
              <a:gd name="T34" fmla="*/ 2147483647 w 5062"/>
              <a:gd name="T35" fmla="*/ 791329063 h 624"/>
              <a:gd name="T36" fmla="*/ 2147483647 w 5062"/>
              <a:gd name="T37" fmla="*/ 1020662488 h 624"/>
              <a:gd name="T38" fmla="*/ 2147483647 w 5062"/>
              <a:gd name="T39" fmla="*/ 1096267175 h 624"/>
              <a:gd name="T40" fmla="*/ 2147483647 w 5062"/>
              <a:gd name="T41" fmla="*/ 1197073425 h 624"/>
              <a:gd name="T42" fmla="*/ 2147483647 w 5062"/>
              <a:gd name="T43" fmla="*/ 1222274988 h 624"/>
              <a:gd name="T44" fmla="*/ 2147483647 w 5062"/>
              <a:gd name="T45" fmla="*/ 1197073425 h 624"/>
              <a:gd name="T46" fmla="*/ 2061487813 w 5062"/>
              <a:gd name="T47" fmla="*/ 1121468738 h 624"/>
              <a:gd name="T48" fmla="*/ 1678424063 w 5062"/>
              <a:gd name="T49" fmla="*/ 1096267175 h 624"/>
              <a:gd name="T50" fmla="*/ 763608138 w 5062"/>
              <a:gd name="T51" fmla="*/ 1045864050 h 624"/>
              <a:gd name="T52" fmla="*/ 254534988 w 5062"/>
              <a:gd name="T53" fmla="*/ 96774000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5894" name="Freeform 6"/>
          <p:cNvSpPr>
            <a:spLocks/>
          </p:cNvSpPr>
          <p:nvPr/>
        </p:nvSpPr>
        <p:spPr bwMode="auto">
          <a:xfrm>
            <a:off x="1524000" y="4191000"/>
            <a:ext cx="6477000" cy="762000"/>
          </a:xfrm>
          <a:custGeom>
            <a:avLst/>
            <a:gdLst>
              <a:gd name="T0" fmla="*/ 0 w 5062"/>
              <a:gd name="T1" fmla="*/ 603942394 h 624"/>
              <a:gd name="T2" fmla="*/ 496073967 w 5062"/>
              <a:gd name="T3" fmla="*/ 557715615 h 624"/>
              <a:gd name="T4" fmla="*/ 645059042 w 5062"/>
              <a:gd name="T5" fmla="*/ 498065913 h 624"/>
              <a:gd name="T6" fmla="*/ 1141133010 w 5062"/>
              <a:gd name="T7" fmla="*/ 407102163 h 624"/>
              <a:gd name="T8" fmla="*/ 1290119364 w 5062"/>
              <a:gd name="T9" fmla="*/ 332540952 h 624"/>
              <a:gd name="T10" fmla="*/ 1604462428 w 5062"/>
              <a:gd name="T11" fmla="*/ 301225683 h 624"/>
              <a:gd name="T12" fmla="*/ 1935178406 w 5062"/>
              <a:gd name="T13" fmla="*/ 165524962 h 624"/>
              <a:gd name="T14" fmla="*/ 2147483647 w 5062"/>
              <a:gd name="T15" fmla="*/ 135700721 h 624"/>
              <a:gd name="T16" fmla="*/ 2147483647 w 5062"/>
              <a:gd name="T17" fmla="*/ 76052240 h 624"/>
              <a:gd name="T18" fmla="*/ 2147483647 w 5062"/>
              <a:gd name="T19" fmla="*/ 31315269 h 624"/>
              <a:gd name="T20" fmla="*/ 2147483647 w 5062"/>
              <a:gd name="T21" fmla="*/ 61139510 h 624"/>
              <a:gd name="T22" fmla="*/ 2147483647 w 5062"/>
              <a:gd name="T23" fmla="*/ 211752962 h 624"/>
              <a:gd name="T24" fmla="*/ 2147483647 w 5062"/>
              <a:gd name="T25" fmla="*/ 301225683 h 624"/>
              <a:gd name="T26" fmla="*/ 2147483647 w 5062"/>
              <a:gd name="T27" fmla="*/ 347453683 h 624"/>
              <a:gd name="T28" fmla="*/ 2147483647 w 5062"/>
              <a:gd name="T29" fmla="*/ 407102163 h 624"/>
              <a:gd name="T30" fmla="*/ 2147483647 w 5062"/>
              <a:gd name="T31" fmla="*/ 436926404 h 624"/>
              <a:gd name="T32" fmla="*/ 2147483647 w 5062"/>
              <a:gd name="T33" fmla="*/ 451839135 h 624"/>
              <a:gd name="T34" fmla="*/ 2147483647 w 5062"/>
              <a:gd name="T35" fmla="*/ 468241673 h 624"/>
              <a:gd name="T36" fmla="*/ 2147483647 w 5062"/>
              <a:gd name="T37" fmla="*/ 603942394 h 624"/>
              <a:gd name="T38" fmla="*/ 2147483647 w 5062"/>
              <a:gd name="T39" fmla="*/ 648679365 h 624"/>
              <a:gd name="T40" fmla="*/ 2147483647 w 5062"/>
              <a:gd name="T41" fmla="*/ 708327846 h 624"/>
              <a:gd name="T42" fmla="*/ 1588090793 w 5062"/>
              <a:gd name="T43" fmla="*/ 723240577 h 624"/>
              <a:gd name="T44" fmla="*/ 1439104439 w 5062"/>
              <a:gd name="T45" fmla="*/ 708327846 h 624"/>
              <a:gd name="T46" fmla="*/ 1339235548 w 5062"/>
              <a:gd name="T47" fmla="*/ 663590875 h 624"/>
              <a:gd name="T48" fmla="*/ 1090379023 w 5062"/>
              <a:gd name="T49" fmla="*/ 648679365 h 624"/>
              <a:gd name="T50" fmla="*/ 496073967 w 5062"/>
              <a:gd name="T51" fmla="*/ 618855125 h 624"/>
              <a:gd name="T52" fmla="*/ 165357989 w 5062"/>
              <a:gd name="T53" fmla="*/ 572627125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5895" name="Text Box 7"/>
          <p:cNvSpPr txBox="1">
            <a:spLocks noChangeArrowheads="1"/>
          </p:cNvSpPr>
          <p:nvPr/>
        </p:nvSpPr>
        <p:spPr bwMode="auto">
          <a:xfrm>
            <a:off x="7467600" y="5257800"/>
            <a:ext cx="1676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17</a:t>
            </a:r>
          </a:p>
        </p:txBody>
      </p:sp>
      <p:sp>
        <p:nvSpPr>
          <p:cNvPr id="165896"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www.wastegraphics.com/media/catalog/product/cache/2/image/9df78eab33525d08d6e5fb8d27136e95/99-3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1" y="5245005"/>
            <a:ext cx="712470" cy="130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28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457200" y="381000"/>
            <a:ext cx="8229600" cy="5745163"/>
          </a:xfrm>
        </p:spPr>
        <p:txBody>
          <a:bodyPr/>
          <a:lstStyle/>
          <a:p>
            <a:pPr eaLnBrk="1" hangingPunct="1"/>
            <a:r>
              <a:rPr lang="en-US" smtClean="0"/>
              <a:t>Muscle fibers are long fibers that run parallel to each other and are held together by connective tissue.  They contract    and    relax.</a:t>
            </a:r>
          </a:p>
        </p:txBody>
      </p:sp>
      <p:sp>
        <p:nvSpPr>
          <p:cNvPr id="166915" name="Rectangle 3"/>
          <p:cNvSpPr>
            <a:spLocks noChangeArrowheads="1"/>
          </p:cNvSpPr>
          <p:nvPr/>
        </p:nvSpPr>
        <p:spPr bwMode="auto">
          <a:xfrm>
            <a:off x="4876800" y="1447800"/>
            <a:ext cx="1600200" cy="457200"/>
          </a:xfrm>
          <a:prstGeom prst="rect">
            <a:avLst/>
          </a:prstGeom>
          <a:solidFill>
            <a:schemeClr val="bg2"/>
          </a:solidFill>
          <a:ln w="57150">
            <a:solidFill>
              <a:srgbClr val="6699FF"/>
            </a:solidFill>
            <a:miter lim="800000"/>
            <a:headEnd/>
            <a:tailEnd/>
          </a:ln>
        </p:spPr>
        <p:txBody>
          <a:bodyPr wrap="none" anchor="ctr"/>
          <a:lstStyle/>
          <a:p>
            <a:endParaRPr lang="en-US"/>
          </a:p>
        </p:txBody>
      </p:sp>
      <p:sp>
        <p:nvSpPr>
          <p:cNvPr id="166916" name="Rectangle 4"/>
          <p:cNvSpPr>
            <a:spLocks noChangeArrowheads="1"/>
          </p:cNvSpPr>
          <p:nvPr/>
        </p:nvSpPr>
        <p:spPr bwMode="auto">
          <a:xfrm>
            <a:off x="7315200" y="1447800"/>
            <a:ext cx="1600200" cy="4572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166917" name="Freeform 5"/>
          <p:cNvSpPr>
            <a:spLocks/>
          </p:cNvSpPr>
          <p:nvPr/>
        </p:nvSpPr>
        <p:spPr bwMode="auto">
          <a:xfrm>
            <a:off x="533400" y="2590800"/>
            <a:ext cx="8035925" cy="990600"/>
          </a:xfrm>
          <a:custGeom>
            <a:avLst/>
            <a:gdLst>
              <a:gd name="T0" fmla="*/ 0 w 5062"/>
              <a:gd name="T1" fmla="*/ 1020662488 h 624"/>
              <a:gd name="T2" fmla="*/ 763608138 w 5062"/>
              <a:gd name="T3" fmla="*/ 942538438 h 624"/>
              <a:gd name="T4" fmla="*/ 992941563 w 5062"/>
              <a:gd name="T5" fmla="*/ 841732188 h 624"/>
              <a:gd name="T6" fmla="*/ 1756548113 w 5062"/>
              <a:gd name="T7" fmla="*/ 688003450 h 624"/>
              <a:gd name="T8" fmla="*/ 1985883125 w 5062"/>
              <a:gd name="T9" fmla="*/ 561994050 h 624"/>
              <a:gd name="T10" fmla="*/ 2147483647 w 5062"/>
              <a:gd name="T11" fmla="*/ 509071563 h 624"/>
              <a:gd name="T12" fmla="*/ 2147483647 w 5062"/>
              <a:gd name="T13" fmla="*/ 279736550 h 624"/>
              <a:gd name="T14" fmla="*/ 2147483647 w 5062"/>
              <a:gd name="T15" fmla="*/ 229333425 h 624"/>
              <a:gd name="T16" fmla="*/ 2147483647 w 5062"/>
              <a:gd name="T17" fmla="*/ 128527175 h 624"/>
              <a:gd name="T18" fmla="*/ 2147483647 w 5062"/>
              <a:gd name="T19" fmla="*/ 52922488 h 624"/>
              <a:gd name="T20" fmla="*/ 2147483647 w 5062"/>
              <a:gd name="T21" fmla="*/ 103325613 h 624"/>
              <a:gd name="T22" fmla="*/ 2147483647 w 5062"/>
              <a:gd name="T23" fmla="*/ 357862188 h 624"/>
              <a:gd name="T24" fmla="*/ 2147483647 w 5062"/>
              <a:gd name="T25" fmla="*/ 509071563 h 624"/>
              <a:gd name="T26" fmla="*/ 2147483647 w 5062"/>
              <a:gd name="T27" fmla="*/ 587195613 h 624"/>
              <a:gd name="T28" fmla="*/ 2147483647 w 5062"/>
              <a:gd name="T29" fmla="*/ 688003450 h 624"/>
              <a:gd name="T30" fmla="*/ 2147483647 w 5062"/>
              <a:gd name="T31" fmla="*/ 738406575 h 624"/>
              <a:gd name="T32" fmla="*/ 2147483647 w 5062"/>
              <a:gd name="T33" fmla="*/ 763608138 h 624"/>
              <a:gd name="T34" fmla="*/ 2147483647 w 5062"/>
              <a:gd name="T35" fmla="*/ 791329063 h 624"/>
              <a:gd name="T36" fmla="*/ 2147483647 w 5062"/>
              <a:gd name="T37" fmla="*/ 1020662488 h 624"/>
              <a:gd name="T38" fmla="*/ 2147483647 w 5062"/>
              <a:gd name="T39" fmla="*/ 1096267175 h 624"/>
              <a:gd name="T40" fmla="*/ 2147483647 w 5062"/>
              <a:gd name="T41" fmla="*/ 1197073425 h 624"/>
              <a:gd name="T42" fmla="*/ 2147483647 w 5062"/>
              <a:gd name="T43" fmla="*/ 1222274988 h 624"/>
              <a:gd name="T44" fmla="*/ 2147483647 w 5062"/>
              <a:gd name="T45" fmla="*/ 1197073425 h 624"/>
              <a:gd name="T46" fmla="*/ 2061487813 w 5062"/>
              <a:gd name="T47" fmla="*/ 1121468738 h 624"/>
              <a:gd name="T48" fmla="*/ 1678424063 w 5062"/>
              <a:gd name="T49" fmla="*/ 1096267175 h 624"/>
              <a:gd name="T50" fmla="*/ 763608138 w 5062"/>
              <a:gd name="T51" fmla="*/ 1045864050 h 624"/>
              <a:gd name="T52" fmla="*/ 254534988 w 5062"/>
              <a:gd name="T53" fmla="*/ 96774000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6918" name="Freeform 6"/>
          <p:cNvSpPr>
            <a:spLocks/>
          </p:cNvSpPr>
          <p:nvPr/>
        </p:nvSpPr>
        <p:spPr bwMode="auto">
          <a:xfrm>
            <a:off x="1524000" y="4191000"/>
            <a:ext cx="6477000" cy="762000"/>
          </a:xfrm>
          <a:custGeom>
            <a:avLst/>
            <a:gdLst>
              <a:gd name="T0" fmla="*/ 0 w 5062"/>
              <a:gd name="T1" fmla="*/ 603942394 h 624"/>
              <a:gd name="T2" fmla="*/ 496073967 w 5062"/>
              <a:gd name="T3" fmla="*/ 557715615 h 624"/>
              <a:gd name="T4" fmla="*/ 645059042 w 5062"/>
              <a:gd name="T5" fmla="*/ 498065913 h 624"/>
              <a:gd name="T6" fmla="*/ 1141133010 w 5062"/>
              <a:gd name="T7" fmla="*/ 407102163 h 624"/>
              <a:gd name="T8" fmla="*/ 1290119364 w 5062"/>
              <a:gd name="T9" fmla="*/ 332540952 h 624"/>
              <a:gd name="T10" fmla="*/ 1604462428 w 5062"/>
              <a:gd name="T11" fmla="*/ 301225683 h 624"/>
              <a:gd name="T12" fmla="*/ 1935178406 w 5062"/>
              <a:gd name="T13" fmla="*/ 165524962 h 624"/>
              <a:gd name="T14" fmla="*/ 2147483647 w 5062"/>
              <a:gd name="T15" fmla="*/ 135700721 h 624"/>
              <a:gd name="T16" fmla="*/ 2147483647 w 5062"/>
              <a:gd name="T17" fmla="*/ 76052240 h 624"/>
              <a:gd name="T18" fmla="*/ 2147483647 w 5062"/>
              <a:gd name="T19" fmla="*/ 31315269 h 624"/>
              <a:gd name="T20" fmla="*/ 2147483647 w 5062"/>
              <a:gd name="T21" fmla="*/ 61139510 h 624"/>
              <a:gd name="T22" fmla="*/ 2147483647 w 5062"/>
              <a:gd name="T23" fmla="*/ 211752962 h 624"/>
              <a:gd name="T24" fmla="*/ 2147483647 w 5062"/>
              <a:gd name="T25" fmla="*/ 301225683 h 624"/>
              <a:gd name="T26" fmla="*/ 2147483647 w 5062"/>
              <a:gd name="T27" fmla="*/ 347453683 h 624"/>
              <a:gd name="T28" fmla="*/ 2147483647 w 5062"/>
              <a:gd name="T29" fmla="*/ 407102163 h 624"/>
              <a:gd name="T30" fmla="*/ 2147483647 w 5062"/>
              <a:gd name="T31" fmla="*/ 436926404 h 624"/>
              <a:gd name="T32" fmla="*/ 2147483647 w 5062"/>
              <a:gd name="T33" fmla="*/ 451839135 h 624"/>
              <a:gd name="T34" fmla="*/ 2147483647 w 5062"/>
              <a:gd name="T35" fmla="*/ 468241673 h 624"/>
              <a:gd name="T36" fmla="*/ 2147483647 w 5062"/>
              <a:gd name="T37" fmla="*/ 603942394 h 624"/>
              <a:gd name="T38" fmla="*/ 2147483647 w 5062"/>
              <a:gd name="T39" fmla="*/ 648679365 h 624"/>
              <a:gd name="T40" fmla="*/ 2147483647 w 5062"/>
              <a:gd name="T41" fmla="*/ 708327846 h 624"/>
              <a:gd name="T42" fmla="*/ 1588090793 w 5062"/>
              <a:gd name="T43" fmla="*/ 723240577 h 624"/>
              <a:gd name="T44" fmla="*/ 1439104439 w 5062"/>
              <a:gd name="T45" fmla="*/ 708327846 h 624"/>
              <a:gd name="T46" fmla="*/ 1339235548 w 5062"/>
              <a:gd name="T47" fmla="*/ 663590875 h 624"/>
              <a:gd name="T48" fmla="*/ 1090379023 w 5062"/>
              <a:gd name="T49" fmla="*/ 648679365 h 624"/>
              <a:gd name="T50" fmla="*/ 496073967 w 5062"/>
              <a:gd name="T51" fmla="*/ 618855125 h 624"/>
              <a:gd name="T52" fmla="*/ 165357989 w 5062"/>
              <a:gd name="T53" fmla="*/ 572627125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6919" name="Text Box 7"/>
          <p:cNvSpPr txBox="1">
            <a:spLocks noChangeArrowheads="1"/>
          </p:cNvSpPr>
          <p:nvPr/>
        </p:nvSpPr>
        <p:spPr bwMode="auto">
          <a:xfrm>
            <a:off x="7467600" y="5257800"/>
            <a:ext cx="1676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17</a:t>
            </a:r>
          </a:p>
        </p:txBody>
      </p:sp>
      <p:sp>
        <p:nvSpPr>
          <p:cNvPr id="16692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www.wastegraphics.com/media/catalog/product/cache/2/image/9df78eab33525d08d6e5fb8d27136e95/99-3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1" y="5245005"/>
            <a:ext cx="712470" cy="130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56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457200" y="381000"/>
            <a:ext cx="8229600" cy="5745163"/>
          </a:xfrm>
        </p:spPr>
        <p:txBody>
          <a:bodyPr/>
          <a:lstStyle/>
          <a:p>
            <a:pPr eaLnBrk="1" hangingPunct="1"/>
            <a:r>
              <a:rPr lang="en-US" smtClean="0"/>
              <a:t>Muscle fibers are long fibers that run parallel to each other and are held together by connective tissue.  They </a:t>
            </a:r>
            <a:r>
              <a:rPr lang="en-US" smtClean="0">
                <a:solidFill>
                  <a:srgbClr val="FF66CC"/>
                </a:solidFill>
              </a:rPr>
              <a:t>contract </a:t>
            </a:r>
            <a:r>
              <a:rPr lang="en-US" smtClean="0"/>
              <a:t>   and    relax.</a:t>
            </a:r>
          </a:p>
        </p:txBody>
      </p:sp>
      <p:sp>
        <p:nvSpPr>
          <p:cNvPr id="167939" name="Rectangle 3"/>
          <p:cNvSpPr>
            <a:spLocks noChangeArrowheads="1"/>
          </p:cNvSpPr>
          <p:nvPr/>
        </p:nvSpPr>
        <p:spPr bwMode="auto">
          <a:xfrm>
            <a:off x="7315200" y="1447800"/>
            <a:ext cx="1600200" cy="4572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167940" name="Freeform 4"/>
          <p:cNvSpPr>
            <a:spLocks/>
          </p:cNvSpPr>
          <p:nvPr/>
        </p:nvSpPr>
        <p:spPr bwMode="auto">
          <a:xfrm>
            <a:off x="533400" y="2590800"/>
            <a:ext cx="8035925" cy="990600"/>
          </a:xfrm>
          <a:custGeom>
            <a:avLst/>
            <a:gdLst>
              <a:gd name="T0" fmla="*/ 0 w 5062"/>
              <a:gd name="T1" fmla="*/ 1020662488 h 624"/>
              <a:gd name="T2" fmla="*/ 763608138 w 5062"/>
              <a:gd name="T3" fmla="*/ 942538438 h 624"/>
              <a:gd name="T4" fmla="*/ 992941563 w 5062"/>
              <a:gd name="T5" fmla="*/ 841732188 h 624"/>
              <a:gd name="T6" fmla="*/ 1756548113 w 5062"/>
              <a:gd name="T7" fmla="*/ 688003450 h 624"/>
              <a:gd name="T8" fmla="*/ 1985883125 w 5062"/>
              <a:gd name="T9" fmla="*/ 561994050 h 624"/>
              <a:gd name="T10" fmla="*/ 2147483647 w 5062"/>
              <a:gd name="T11" fmla="*/ 509071563 h 624"/>
              <a:gd name="T12" fmla="*/ 2147483647 w 5062"/>
              <a:gd name="T13" fmla="*/ 279736550 h 624"/>
              <a:gd name="T14" fmla="*/ 2147483647 w 5062"/>
              <a:gd name="T15" fmla="*/ 229333425 h 624"/>
              <a:gd name="T16" fmla="*/ 2147483647 w 5062"/>
              <a:gd name="T17" fmla="*/ 128527175 h 624"/>
              <a:gd name="T18" fmla="*/ 2147483647 w 5062"/>
              <a:gd name="T19" fmla="*/ 52922488 h 624"/>
              <a:gd name="T20" fmla="*/ 2147483647 w 5062"/>
              <a:gd name="T21" fmla="*/ 103325613 h 624"/>
              <a:gd name="T22" fmla="*/ 2147483647 w 5062"/>
              <a:gd name="T23" fmla="*/ 357862188 h 624"/>
              <a:gd name="T24" fmla="*/ 2147483647 w 5062"/>
              <a:gd name="T25" fmla="*/ 509071563 h 624"/>
              <a:gd name="T26" fmla="*/ 2147483647 w 5062"/>
              <a:gd name="T27" fmla="*/ 587195613 h 624"/>
              <a:gd name="T28" fmla="*/ 2147483647 w 5062"/>
              <a:gd name="T29" fmla="*/ 688003450 h 624"/>
              <a:gd name="T30" fmla="*/ 2147483647 w 5062"/>
              <a:gd name="T31" fmla="*/ 738406575 h 624"/>
              <a:gd name="T32" fmla="*/ 2147483647 w 5062"/>
              <a:gd name="T33" fmla="*/ 763608138 h 624"/>
              <a:gd name="T34" fmla="*/ 2147483647 w 5062"/>
              <a:gd name="T35" fmla="*/ 791329063 h 624"/>
              <a:gd name="T36" fmla="*/ 2147483647 w 5062"/>
              <a:gd name="T37" fmla="*/ 1020662488 h 624"/>
              <a:gd name="T38" fmla="*/ 2147483647 w 5062"/>
              <a:gd name="T39" fmla="*/ 1096267175 h 624"/>
              <a:gd name="T40" fmla="*/ 2147483647 w 5062"/>
              <a:gd name="T41" fmla="*/ 1197073425 h 624"/>
              <a:gd name="T42" fmla="*/ 2147483647 w 5062"/>
              <a:gd name="T43" fmla="*/ 1222274988 h 624"/>
              <a:gd name="T44" fmla="*/ 2147483647 w 5062"/>
              <a:gd name="T45" fmla="*/ 1197073425 h 624"/>
              <a:gd name="T46" fmla="*/ 2061487813 w 5062"/>
              <a:gd name="T47" fmla="*/ 1121468738 h 624"/>
              <a:gd name="T48" fmla="*/ 1678424063 w 5062"/>
              <a:gd name="T49" fmla="*/ 1096267175 h 624"/>
              <a:gd name="T50" fmla="*/ 763608138 w 5062"/>
              <a:gd name="T51" fmla="*/ 1045864050 h 624"/>
              <a:gd name="T52" fmla="*/ 254534988 w 5062"/>
              <a:gd name="T53" fmla="*/ 96774000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7941" name="Freeform 5"/>
          <p:cNvSpPr>
            <a:spLocks/>
          </p:cNvSpPr>
          <p:nvPr/>
        </p:nvSpPr>
        <p:spPr bwMode="auto">
          <a:xfrm>
            <a:off x="1524000" y="4191000"/>
            <a:ext cx="6477000" cy="762000"/>
          </a:xfrm>
          <a:custGeom>
            <a:avLst/>
            <a:gdLst>
              <a:gd name="T0" fmla="*/ 0 w 5062"/>
              <a:gd name="T1" fmla="*/ 603942394 h 624"/>
              <a:gd name="T2" fmla="*/ 496073967 w 5062"/>
              <a:gd name="T3" fmla="*/ 557715615 h 624"/>
              <a:gd name="T4" fmla="*/ 645059042 w 5062"/>
              <a:gd name="T5" fmla="*/ 498065913 h 624"/>
              <a:gd name="T6" fmla="*/ 1141133010 w 5062"/>
              <a:gd name="T7" fmla="*/ 407102163 h 624"/>
              <a:gd name="T8" fmla="*/ 1290119364 w 5062"/>
              <a:gd name="T9" fmla="*/ 332540952 h 624"/>
              <a:gd name="T10" fmla="*/ 1604462428 w 5062"/>
              <a:gd name="T11" fmla="*/ 301225683 h 624"/>
              <a:gd name="T12" fmla="*/ 1935178406 w 5062"/>
              <a:gd name="T13" fmla="*/ 165524962 h 624"/>
              <a:gd name="T14" fmla="*/ 2147483647 w 5062"/>
              <a:gd name="T15" fmla="*/ 135700721 h 624"/>
              <a:gd name="T16" fmla="*/ 2147483647 w 5062"/>
              <a:gd name="T17" fmla="*/ 76052240 h 624"/>
              <a:gd name="T18" fmla="*/ 2147483647 w 5062"/>
              <a:gd name="T19" fmla="*/ 31315269 h 624"/>
              <a:gd name="T20" fmla="*/ 2147483647 w 5062"/>
              <a:gd name="T21" fmla="*/ 61139510 h 624"/>
              <a:gd name="T22" fmla="*/ 2147483647 w 5062"/>
              <a:gd name="T23" fmla="*/ 211752962 h 624"/>
              <a:gd name="T24" fmla="*/ 2147483647 w 5062"/>
              <a:gd name="T25" fmla="*/ 301225683 h 624"/>
              <a:gd name="T26" fmla="*/ 2147483647 w 5062"/>
              <a:gd name="T27" fmla="*/ 347453683 h 624"/>
              <a:gd name="T28" fmla="*/ 2147483647 w 5062"/>
              <a:gd name="T29" fmla="*/ 407102163 h 624"/>
              <a:gd name="T30" fmla="*/ 2147483647 w 5062"/>
              <a:gd name="T31" fmla="*/ 436926404 h 624"/>
              <a:gd name="T32" fmla="*/ 2147483647 w 5062"/>
              <a:gd name="T33" fmla="*/ 451839135 h 624"/>
              <a:gd name="T34" fmla="*/ 2147483647 w 5062"/>
              <a:gd name="T35" fmla="*/ 468241673 h 624"/>
              <a:gd name="T36" fmla="*/ 2147483647 w 5062"/>
              <a:gd name="T37" fmla="*/ 603942394 h 624"/>
              <a:gd name="T38" fmla="*/ 2147483647 w 5062"/>
              <a:gd name="T39" fmla="*/ 648679365 h 624"/>
              <a:gd name="T40" fmla="*/ 2147483647 w 5062"/>
              <a:gd name="T41" fmla="*/ 708327846 h 624"/>
              <a:gd name="T42" fmla="*/ 1588090793 w 5062"/>
              <a:gd name="T43" fmla="*/ 723240577 h 624"/>
              <a:gd name="T44" fmla="*/ 1439104439 w 5062"/>
              <a:gd name="T45" fmla="*/ 708327846 h 624"/>
              <a:gd name="T46" fmla="*/ 1339235548 w 5062"/>
              <a:gd name="T47" fmla="*/ 663590875 h 624"/>
              <a:gd name="T48" fmla="*/ 1090379023 w 5062"/>
              <a:gd name="T49" fmla="*/ 648679365 h 624"/>
              <a:gd name="T50" fmla="*/ 496073967 w 5062"/>
              <a:gd name="T51" fmla="*/ 618855125 h 624"/>
              <a:gd name="T52" fmla="*/ 165357989 w 5062"/>
              <a:gd name="T53" fmla="*/ 572627125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7942" name="Text Box 6"/>
          <p:cNvSpPr txBox="1">
            <a:spLocks noChangeArrowheads="1"/>
          </p:cNvSpPr>
          <p:nvPr/>
        </p:nvSpPr>
        <p:spPr bwMode="auto">
          <a:xfrm>
            <a:off x="7467600" y="5257800"/>
            <a:ext cx="1676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17</a:t>
            </a:r>
          </a:p>
        </p:txBody>
      </p:sp>
      <p:sp>
        <p:nvSpPr>
          <p:cNvPr id="167943" name="WordArt 7"/>
          <p:cNvSpPr>
            <a:spLocks noChangeArrowheads="1" noChangeShapeType="1" noTextEdit="1"/>
          </p:cNvSpPr>
          <p:nvPr/>
        </p:nvSpPr>
        <p:spPr bwMode="auto">
          <a:xfrm>
            <a:off x="2819400" y="4800600"/>
            <a:ext cx="3886200" cy="1143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FF99FF"/>
                </a:solidFill>
                <a:latin typeface="Impact"/>
              </a:rPr>
              <a:t>Contraction</a:t>
            </a:r>
          </a:p>
        </p:txBody>
      </p:sp>
      <p:sp>
        <p:nvSpPr>
          <p:cNvPr id="167944"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www.wastegraphics.com/media/catalog/product/cache/2/image/9df78eab33525d08d6e5fb8d27136e95/99-3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1" y="5245005"/>
            <a:ext cx="712470" cy="130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49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457200" y="381000"/>
            <a:ext cx="8229600" cy="5745163"/>
          </a:xfrm>
        </p:spPr>
        <p:txBody>
          <a:bodyPr/>
          <a:lstStyle/>
          <a:p>
            <a:pPr eaLnBrk="1" hangingPunct="1"/>
            <a:r>
              <a:rPr lang="en-US" smtClean="0"/>
              <a:t>Muscle fibers are long fibers that run parallel to each other and are held together by connective tissue.  They </a:t>
            </a:r>
            <a:r>
              <a:rPr lang="en-US" smtClean="0">
                <a:solidFill>
                  <a:srgbClr val="FF66CC"/>
                </a:solidFill>
              </a:rPr>
              <a:t>contract </a:t>
            </a:r>
            <a:r>
              <a:rPr lang="en-US" smtClean="0"/>
              <a:t>   and    relax.</a:t>
            </a:r>
          </a:p>
        </p:txBody>
      </p:sp>
      <p:sp>
        <p:nvSpPr>
          <p:cNvPr id="168963" name="Rectangle 3"/>
          <p:cNvSpPr>
            <a:spLocks noChangeArrowheads="1"/>
          </p:cNvSpPr>
          <p:nvPr/>
        </p:nvSpPr>
        <p:spPr bwMode="auto">
          <a:xfrm>
            <a:off x="7315200" y="1447800"/>
            <a:ext cx="1600200" cy="457200"/>
          </a:xfrm>
          <a:prstGeom prst="rect">
            <a:avLst/>
          </a:prstGeom>
          <a:solidFill>
            <a:schemeClr val="bg2"/>
          </a:solidFill>
          <a:ln w="57150">
            <a:solidFill>
              <a:srgbClr val="6699FF"/>
            </a:solidFill>
            <a:miter lim="800000"/>
            <a:headEnd/>
            <a:tailEnd/>
          </a:ln>
        </p:spPr>
        <p:txBody>
          <a:bodyPr wrap="none" anchor="ctr"/>
          <a:lstStyle/>
          <a:p>
            <a:endParaRPr lang="en-US"/>
          </a:p>
        </p:txBody>
      </p:sp>
      <p:sp>
        <p:nvSpPr>
          <p:cNvPr id="168964" name="Freeform 4"/>
          <p:cNvSpPr>
            <a:spLocks/>
          </p:cNvSpPr>
          <p:nvPr/>
        </p:nvSpPr>
        <p:spPr bwMode="auto">
          <a:xfrm>
            <a:off x="533400" y="2590800"/>
            <a:ext cx="8035925" cy="990600"/>
          </a:xfrm>
          <a:custGeom>
            <a:avLst/>
            <a:gdLst>
              <a:gd name="T0" fmla="*/ 0 w 5062"/>
              <a:gd name="T1" fmla="*/ 1020662488 h 624"/>
              <a:gd name="T2" fmla="*/ 763608138 w 5062"/>
              <a:gd name="T3" fmla="*/ 942538438 h 624"/>
              <a:gd name="T4" fmla="*/ 992941563 w 5062"/>
              <a:gd name="T5" fmla="*/ 841732188 h 624"/>
              <a:gd name="T6" fmla="*/ 1756548113 w 5062"/>
              <a:gd name="T7" fmla="*/ 688003450 h 624"/>
              <a:gd name="T8" fmla="*/ 1985883125 w 5062"/>
              <a:gd name="T9" fmla="*/ 561994050 h 624"/>
              <a:gd name="T10" fmla="*/ 2147483647 w 5062"/>
              <a:gd name="T11" fmla="*/ 509071563 h 624"/>
              <a:gd name="T12" fmla="*/ 2147483647 w 5062"/>
              <a:gd name="T13" fmla="*/ 279736550 h 624"/>
              <a:gd name="T14" fmla="*/ 2147483647 w 5062"/>
              <a:gd name="T15" fmla="*/ 229333425 h 624"/>
              <a:gd name="T16" fmla="*/ 2147483647 w 5062"/>
              <a:gd name="T17" fmla="*/ 128527175 h 624"/>
              <a:gd name="T18" fmla="*/ 2147483647 w 5062"/>
              <a:gd name="T19" fmla="*/ 52922488 h 624"/>
              <a:gd name="T20" fmla="*/ 2147483647 w 5062"/>
              <a:gd name="T21" fmla="*/ 103325613 h 624"/>
              <a:gd name="T22" fmla="*/ 2147483647 w 5062"/>
              <a:gd name="T23" fmla="*/ 357862188 h 624"/>
              <a:gd name="T24" fmla="*/ 2147483647 w 5062"/>
              <a:gd name="T25" fmla="*/ 509071563 h 624"/>
              <a:gd name="T26" fmla="*/ 2147483647 w 5062"/>
              <a:gd name="T27" fmla="*/ 587195613 h 624"/>
              <a:gd name="T28" fmla="*/ 2147483647 w 5062"/>
              <a:gd name="T29" fmla="*/ 688003450 h 624"/>
              <a:gd name="T30" fmla="*/ 2147483647 w 5062"/>
              <a:gd name="T31" fmla="*/ 738406575 h 624"/>
              <a:gd name="T32" fmla="*/ 2147483647 w 5062"/>
              <a:gd name="T33" fmla="*/ 763608138 h 624"/>
              <a:gd name="T34" fmla="*/ 2147483647 w 5062"/>
              <a:gd name="T35" fmla="*/ 791329063 h 624"/>
              <a:gd name="T36" fmla="*/ 2147483647 w 5062"/>
              <a:gd name="T37" fmla="*/ 1020662488 h 624"/>
              <a:gd name="T38" fmla="*/ 2147483647 w 5062"/>
              <a:gd name="T39" fmla="*/ 1096267175 h 624"/>
              <a:gd name="T40" fmla="*/ 2147483647 w 5062"/>
              <a:gd name="T41" fmla="*/ 1197073425 h 624"/>
              <a:gd name="T42" fmla="*/ 2147483647 w 5062"/>
              <a:gd name="T43" fmla="*/ 1222274988 h 624"/>
              <a:gd name="T44" fmla="*/ 2147483647 w 5062"/>
              <a:gd name="T45" fmla="*/ 1197073425 h 624"/>
              <a:gd name="T46" fmla="*/ 2061487813 w 5062"/>
              <a:gd name="T47" fmla="*/ 1121468738 h 624"/>
              <a:gd name="T48" fmla="*/ 1678424063 w 5062"/>
              <a:gd name="T49" fmla="*/ 1096267175 h 624"/>
              <a:gd name="T50" fmla="*/ 763608138 w 5062"/>
              <a:gd name="T51" fmla="*/ 1045864050 h 624"/>
              <a:gd name="T52" fmla="*/ 254534988 w 5062"/>
              <a:gd name="T53" fmla="*/ 96774000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8965" name="Freeform 5"/>
          <p:cNvSpPr>
            <a:spLocks/>
          </p:cNvSpPr>
          <p:nvPr/>
        </p:nvSpPr>
        <p:spPr bwMode="auto">
          <a:xfrm>
            <a:off x="1524000" y="4191000"/>
            <a:ext cx="6477000" cy="762000"/>
          </a:xfrm>
          <a:custGeom>
            <a:avLst/>
            <a:gdLst>
              <a:gd name="T0" fmla="*/ 0 w 5062"/>
              <a:gd name="T1" fmla="*/ 603942394 h 624"/>
              <a:gd name="T2" fmla="*/ 496073967 w 5062"/>
              <a:gd name="T3" fmla="*/ 557715615 h 624"/>
              <a:gd name="T4" fmla="*/ 645059042 w 5062"/>
              <a:gd name="T5" fmla="*/ 498065913 h 624"/>
              <a:gd name="T6" fmla="*/ 1141133010 w 5062"/>
              <a:gd name="T7" fmla="*/ 407102163 h 624"/>
              <a:gd name="T8" fmla="*/ 1290119364 w 5062"/>
              <a:gd name="T9" fmla="*/ 332540952 h 624"/>
              <a:gd name="T10" fmla="*/ 1604462428 w 5062"/>
              <a:gd name="T11" fmla="*/ 301225683 h 624"/>
              <a:gd name="T12" fmla="*/ 1935178406 w 5062"/>
              <a:gd name="T13" fmla="*/ 165524962 h 624"/>
              <a:gd name="T14" fmla="*/ 2147483647 w 5062"/>
              <a:gd name="T15" fmla="*/ 135700721 h 624"/>
              <a:gd name="T16" fmla="*/ 2147483647 w 5062"/>
              <a:gd name="T17" fmla="*/ 76052240 h 624"/>
              <a:gd name="T18" fmla="*/ 2147483647 w 5062"/>
              <a:gd name="T19" fmla="*/ 31315269 h 624"/>
              <a:gd name="T20" fmla="*/ 2147483647 w 5062"/>
              <a:gd name="T21" fmla="*/ 61139510 h 624"/>
              <a:gd name="T22" fmla="*/ 2147483647 w 5062"/>
              <a:gd name="T23" fmla="*/ 211752962 h 624"/>
              <a:gd name="T24" fmla="*/ 2147483647 w 5062"/>
              <a:gd name="T25" fmla="*/ 301225683 h 624"/>
              <a:gd name="T26" fmla="*/ 2147483647 w 5062"/>
              <a:gd name="T27" fmla="*/ 347453683 h 624"/>
              <a:gd name="T28" fmla="*/ 2147483647 w 5062"/>
              <a:gd name="T29" fmla="*/ 407102163 h 624"/>
              <a:gd name="T30" fmla="*/ 2147483647 w 5062"/>
              <a:gd name="T31" fmla="*/ 436926404 h 624"/>
              <a:gd name="T32" fmla="*/ 2147483647 w 5062"/>
              <a:gd name="T33" fmla="*/ 451839135 h 624"/>
              <a:gd name="T34" fmla="*/ 2147483647 w 5062"/>
              <a:gd name="T35" fmla="*/ 468241673 h 624"/>
              <a:gd name="T36" fmla="*/ 2147483647 w 5062"/>
              <a:gd name="T37" fmla="*/ 603942394 h 624"/>
              <a:gd name="T38" fmla="*/ 2147483647 w 5062"/>
              <a:gd name="T39" fmla="*/ 648679365 h 624"/>
              <a:gd name="T40" fmla="*/ 2147483647 w 5062"/>
              <a:gd name="T41" fmla="*/ 708327846 h 624"/>
              <a:gd name="T42" fmla="*/ 1588090793 w 5062"/>
              <a:gd name="T43" fmla="*/ 723240577 h 624"/>
              <a:gd name="T44" fmla="*/ 1439104439 w 5062"/>
              <a:gd name="T45" fmla="*/ 708327846 h 624"/>
              <a:gd name="T46" fmla="*/ 1339235548 w 5062"/>
              <a:gd name="T47" fmla="*/ 663590875 h 624"/>
              <a:gd name="T48" fmla="*/ 1090379023 w 5062"/>
              <a:gd name="T49" fmla="*/ 648679365 h 624"/>
              <a:gd name="T50" fmla="*/ 496073967 w 5062"/>
              <a:gd name="T51" fmla="*/ 618855125 h 624"/>
              <a:gd name="T52" fmla="*/ 165357989 w 5062"/>
              <a:gd name="T53" fmla="*/ 572627125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8966" name="Text Box 6"/>
          <p:cNvSpPr txBox="1">
            <a:spLocks noChangeArrowheads="1"/>
          </p:cNvSpPr>
          <p:nvPr/>
        </p:nvSpPr>
        <p:spPr bwMode="auto">
          <a:xfrm>
            <a:off x="7467600" y="5257800"/>
            <a:ext cx="1676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17</a:t>
            </a:r>
          </a:p>
        </p:txBody>
      </p:sp>
      <p:sp>
        <p:nvSpPr>
          <p:cNvPr id="168967" name="WordArt 7"/>
          <p:cNvSpPr>
            <a:spLocks noChangeArrowheads="1" noChangeShapeType="1" noTextEdit="1"/>
          </p:cNvSpPr>
          <p:nvPr/>
        </p:nvSpPr>
        <p:spPr bwMode="auto">
          <a:xfrm>
            <a:off x="2819400" y="4800600"/>
            <a:ext cx="3886200" cy="1143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FF99FF"/>
                </a:solidFill>
                <a:latin typeface="Impact"/>
              </a:rPr>
              <a:t>Contraction</a:t>
            </a:r>
          </a:p>
        </p:txBody>
      </p:sp>
      <p:sp>
        <p:nvSpPr>
          <p:cNvPr id="16896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www.wastegraphics.com/media/catalog/product/cache/2/image/9df78eab33525d08d6e5fb8d27136e95/99-3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1" y="5245005"/>
            <a:ext cx="712470" cy="130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30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457200" y="381000"/>
            <a:ext cx="8229600" cy="5745163"/>
          </a:xfrm>
        </p:spPr>
        <p:txBody>
          <a:bodyPr/>
          <a:lstStyle/>
          <a:p>
            <a:pPr eaLnBrk="1" hangingPunct="1"/>
            <a:r>
              <a:rPr lang="en-US" smtClean="0"/>
              <a:t>Muscle fibers are long fibers that run parallel to each other and are held together by connective tissue.  They </a:t>
            </a:r>
            <a:r>
              <a:rPr lang="en-US" smtClean="0">
                <a:solidFill>
                  <a:srgbClr val="FF66CC"/>
                </a:solidFill>
              </a:rPr>
              <a:t>contract </a:t>
            </a:r>
            <a:r>
              <a:rPr lang="en-US" smtClean="0"/>
              <a:t>   and    </a:t>
            </a:r>
            <a:r>
              <a:rPr lang="en-US" smtClean="0">
                <a:solidFill>
                  <a:srgbClr val="FF66CC"/>
                </a:solidFill>
              </a:rPr>
              <a:t>relax.</a:t>
            </a:r>
          </a:p>
        </p:txBody>
      </p:sp>
      <p:sp>
        <p:nvSpPr>
          <p:cNvPr id="169987" name="Freeform 3"/>
          <p:cNvSpPr>
            <a:spLocks/>
          </p:cNvSpPr>
          <p:nvPr/>
        </p:nvSpPr>
        <p:spPr bwMode="auto">
          <a:xfrm>
            <a:off x="533400" y="2590800"/>
            <a:ext cx="8035925" cy="990600"/>
          </a:xfrm>
          <a:custGeom>
            <a:avLst/>
            <a:gdLst>
              <a:gd name="T0" fmla="*/ 0 w 5062"/>
              <a:gd name="T1" fmla="*/ 1020662488 h 624"/>
              <a:gd name="T2" fmla="*/ 763608138 w 5062"/>
              <a:gd name="T3" fmla="*/ 942538438 h 624"/>
              <a:gd name="T4" fmla="*/ 992941563 w 5062"/>
              <a:gd name="T5" fmla="*/ 841732188 h 624"/>
              <a:gd name="T6" fmla="*/ 1756548113 w 5062"/>
              <a:gd name="T7" fmla="*/ 688003450 h 624"/>
              <a:gd name="T8" fmla="*/ 1985883125 w 5062"/>
              <a:gd name="T9" fmla="*/ 561994050 h 624"/>
              <a:gd name="T10" fmla="*/ 2147483647 w 5062"/>
              <a:gd name="T11" fmla="*/ 509071563 h 624"/>
              <a:gd name="T12" fmla="*/ 2147483647 w 5062"/>
              <a:gd name="T13" fmla="*/ 279736550 h 624"/>
              <a:gd name="T14" fmla="*/ 2147483647 w 5062"/>
              <a:gd name="T15" fmla="*/ 229333425 h 624"/>
              <a:gd name="T16" fmla="*/ 2147483647 w 5062"/>
              <a:gd name="T17" fmla="*/ 128527175 h 624"/>
              <a:gd name="T18" fmla="*/ 2147483647 w 5062"/>
              <a:gd name="T19" fmla="*/ 52922488 h 624"/>
              <a:gd name="T20" fmla="*/ 2147483647 w 5062"/>
              <a:gd name="T21" fmla="*/ 103325613 h 624"/>
              <a:gd name="T22" fmla="*/ 2147483647 w 5062"/>
              <a:gd name="T23" fmla="*/ 357862188 h 624"/>
              <a:gd name="T24" fmla="*/ 2147483647 w 5062"/>
              <a:gd name="T25" fmla="*/ 509071563 h 624"/>
              <a:gd name="T26" fmla="*/ 2147483647 w 5062"/>
              <a:gd name="T27" fmla="*/ 587195613 h 624"/>
              <a:gd name="T28" fmla="*/ 2147483647 w 5062"/>
              <a:gd name="T29" fmla="*/ 688003450 h 624"/>
              <a:gd name="T30" fmla="*/ 2147483647 w 5062"/>
              <a:gd name="T31" fmla="*/ 738406575 h 624"/>
              <a:gd name="T32" fmla="*/ 2147483647 w 5062"/>
              <a:gd name="T33" fmla="*/ 763608138 h 624"/>
              <a:gd name="T34" fmla="*/ 2147483647 w 5062"/>
              <a:gd name="T35" fmla="*/ 791329063 h 624"/>
              <a:gd name="T36" fmla="*/ 2147483647 w 5062"/>
              <a:gd name="T37" fmla="*/ 1020662488 h 624"/>
              <a:gd name="T38" fmla="*/ 2147483647 w 5062"/>
              <a:gd name="T39" fmla="*/ 1096267175 h 624"/>
              <a:gd name="T40" fmla="*/ 2147483647 w 5062"/>
              <a:gd name="T41" fmla="*/ 1197073425 h 624"/>
              <a:gd name="T42" fmla="*/ 2147483647 w 5062"/>
              <a:gd name="T43" fmla="*/ 1222274988 h 624"/>
              <a:gd name="T44" fmla="*/ 2147483647 w 5062"/>
              <a:gd name="T45" fmla="*/ 1197073425 h 624"/>
              <a:gd name="T46" fmla="*/ 2061487813 w 5062"/>
              <a:gd name="T47" fmla="*/ 1121468738 h 624"/>
              <a:gd name="T48" fmla="*/ 1678424063 w 5062"/>
              <a:gd name="T49" fmla="*/ 1096267175 h 624"/>
              <a:gd name="T50" fmla="*/ 763608138 w 5062"/>
              <a:gd name="T51" fmla="*/ 1045864050 h 624"/>
              <a:gd name="T52" fmla="*/ 254534988 w 5062"/>
              <a:gd name="T53" fmla="*/ 96774000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9988" name="Freeform 4"/>
          <p:cNvSpPr>
            <a:spLocks/>
          </p:cNvSpPr>
          <p:nvPr/>
        </p:nvSpPr>
        <p:spPr bwMode="auto">
          <a:xfrm>
            <a:off x="1524000" y="4191000"/>
            <a:ext cx="6477000" cy="762000"/>
          </a:xfrm>
          <a:custGeom>
            <a:avLst/>
            <a:gdLst>
              <a:gd name="T0" fmla="*/ 0 w 5062"/>
              <a:gd name="T1" fmla="*/ 603942394 h 624"/>
              <a:gd name="T2" fmla="*/ 496073967 w 5062"/>
              <a:gd name="T3" fmla="*/ 557715615 h 624"/>
              <a:gd name="T4" fmla="*/ 645059042 w 5062"/>
              <a:gd name="T5" fmla="*/ 498065913 h 624"/>
              <a:gd name="T6" fmla="*/ 1141133010 w 5062"/>
              <a:gd name="T7" fmla="*/ 407102163 h 624"/>
              <a:gd name="T8" fmla="*/ 1290119364 w 5062"/>
              <a:gd name="T9" fmla="*/ 332540952 h 624"/>
              <a:gd name="T10" fmla="*/ 1604462428 w 5062"/>
              <a:gd name="T11" fmla="*/ 301225683 h 624"/>
              <a:gd name="T12" fmla="*/ 1935178406 w 5062"/>
              <a:gd name="T13" fmla="*/ 165524962 h 624"/>
              <a:gd name="T14" fmla="*/ 2147483647 w 5062"/>
              <a:gd name="T15" fmla="*/ 135700721 h 624"/>
              <a:gd name="T16" fmla="*/ 2147483647 w 5062"/>
              <a:gd name="T17" fmla="*/ 76052240 h 624"/>
              <a:gd name="T18" fmla="*/ 2147483647 w 5062"/>
              <a:gd name="T19" fmla="*/ 31315269 h 624"/>
              <a:gd name="T20" fmla="*/ 2147483647 w 5062"/>
              <a:gd name="T21" fmla="*/ 61139510 h 624"/>
              <a:gd name="T22" fmla="*/ 2147483647 w 5062"/>
              <a:gd name="T23" fmla="*/ 211752962 h 624"/>
              <a:gd name="T24" fmla="*/ 2147483647 w 5062"/>
              <a:gd name="T25" fmla="*/ 301225683 h 624"/>
              <a:gd name="T26" fmla="*/ 2147483647 w 5062"/>
              <a:gd name="T27" fmla="*/ 347453683 h 624"/>
              <a:gd name="T28" fmla="*/ 2147483647 w 5062"/>
              <a:gd name="T29" fmla="*/ 407102163 h 624"/>
              <a:gd name="T30" fmla="*/ 2147483647 w 5062"/>
              <a:gd name="T31" fmla="*/ 436926404 h 624"/>
              <a:gd name="T32" fmla="*/ 2147483647 w 5062"/>
              <a:gd name="T33" fmla="*/ 451839135 h 624"/>
              <a:gd name="T34" fmla="*/ 2147483647 w 5062"/>
              <a:gd name="T35" fmla="*/ 468241673 h 624"/>
              <a:gd name="T36" fmla="*/ 2147483647 w 5062"/>
              <a:gd name="T37" fmla="*/ 603942394 h 624"/>
              <a:gd name="T38" fmla="*/ 2147483647 w 5062"/>
              <a:gd name="T39" fmla="*/ 648679365 h 624"/>
              <a:gd name="T40" fmla="*/ 2147483647 w 5062"/>
              <a:gd name="T41" fmla="*/ 708327846 h 624"/>
              <a:gd name="T42" fmla="*/ 1588090793 w 5062"/>
              <a:gd name="T43" fmla="*/ 723240577 h 624"/>
              <a:gd name="T44" fmla="*/ 1439104439 w 5062"/>
              <a:gd name="T45" fmla="*/ 708327846 h 624"/>
              <a:gd name="T46" fmla="*/ 1339235548 w 5062"/>
              <a:gd name="T47" fmla="*/ 663590875 h 624"/>
              <a:gd name="T48" fmla="*/ 1090379023 w 5062"/>
              <a:gd name="T49" fmla="*/ 648679365 h 624"/>
              <a:gd name="T50" fmla="*/ 496073967 w 5062"/>
              <a:gd name="T51" fmla="*/ 618855125 h 624"/>
              <a:gd name="T52" fmla="*/ 165357989 w 5062"/>
              <a:gd name="T53" fmla="*/ 572627125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9989" name="Text Box 5"/>
          <p:cNvSpPr txBox="1">
            <a:spLocks noChangeArrowheads="1"/>
          </p:cNvSpPr>
          <p:nvPr/>
        </p:nvSpPr>
        <p:spPr bwMode="auto">
          <a:xfrm>
            <a:off x="7467600" y="5257800"/>
            <a:ext cx="1676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17</a:t>
            </a:r>
          </a:p>
        </p:txBody>
      </p:sp>
      <p:sp>
        <p:nvSpPr>
          <p:cNvPr id="169990" name="WordArt 6"/>
          <p:cNvSpPr>
            <a:spLocks noChangeArrowheads="1" noChangeShapeType="1" noTextEdit="1"/>
          </p:cNvSpPr>
          <p:nvPr/>
        </p:nvSpPr>
        <p:spPr bwMode="auto">
          <a:xfrm>
            <a:off x="2819400" y="4800600"/>
            <a:ext cx="3886200" cy="1143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FF99FF"/>
                </a:solidFill>
                <a:latin typeface="Impact"/>
              </a:rPr>
              <a:t>Contraction</a:t>
            </a:r>
          </a:p>
        </p:txBody>
      </p:sp>
      <p:sp>
        <p:nvSpPr>
          <p:cNvPr id="169991" name="WordArt 7"/>
          <p:cNvSpPr>
            <a:spLocks noChangeArrowheads="1" noChangeShapeType="1" noTextEdit="1"/>
          </p:cNvSpPr>
          <p:nvPr/>
        </p:nvSpPr>
        <p:spPr bwMode="auto">
          <a:xfrm>
            <a:off x="381000" y="2667000"/>
            <a:ext cx="8763000" cy="17526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FF99FF"/>
                </a:solidFill>
                <a:latin typeface="Impact"/>
              </a:rPr>
              <a:t>Relaxation</a:t>
            </a:r>
          </a:p>
        </p:txBody>
      </p:sp>
      <p:sp>
        <p:nvSpPr>
          <p:cNvPr id="169992"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7170" name="Picture 2" descr="http://www.wastegraphics.com/media/catalog/product/cache/2/image/9df78eab33525d08d6e5fb8d27136e95/99-3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1" y="5245005"/>
            <a:ext cx="712470" cy="130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613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muscles described below?</a:t>
            </a:r>
          </a:p>
          <a:p>
            <a:pPr eaLnBrk="1" hangingPunct="1"/>
            <a:endParaRPr lang="en-US" smtClean="0"/>
          </a:p>
          <a:p>
            <a:pPr eaLnBrk="1" hangingPunct="1"/>
            <a:endParaRPr lang="en-US" smtClean="0"/>
          </a:p>
        </p:txBody>
      </p:sp>
      <p:pic>
        <p:nvPicPr>
          <p:cNvPr id="171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1012" name="Text Box 4"/>
          <p:cNvSpPr txBox="1">
            <a:spLocks noChangeArrowheads="1"/>
          </p:cNvSpPr>
          <p:nvPr/>
        </p:nvSpPr>
        <p:spPr bwMode="auto">
          <a:xfrm>
            <a:off x="457200" y="12192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18</a:t>
            </a:r>
          </a:p>
        </p:txBody>
      </p:sp>
      <p:sp>
        <p:nvSpPr>
          <p:cNvPr id="171013" name="Text Box 5"/>
          <p:cNvSpPr txBox="1">
            <a:spLocks noChangeArrowheads="1"/>
          </p:cNvSpPr>
          <p:nvPr/>
        </p:nvSpPr>
        <p:spPr bwMode="auto">
          <a:xfrm>
            <a:off x="4191000" y="3962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A</a:t>
            </a:r>
          </a:p>
        </p:txBody>
      </p:sp>
      <p:sp>
        <p:nvSpPr>
          <p:cNvPr id="171014" name="Text Box 6"/>
          <p:cNvSpPr txBox="1">
            <a:spLocks noChangeArrowheads="1"/>
          </p:cNvSpPr>
          <p:nvPr/>
        </p:nvSpPr>
        <p:spPr bwMode="auto">
          <a:xfrm>
            <a:off x="4191000" y="5105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B</a:t>
            </a:r>
          </a:p>
        </p:txBody>
      </p:sp>
      <p:sp>
        <p:nvSpPr>
          <p:cNvPr id="171015"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2" descr="http://www.thecompliancecenter.com/img_temp/decals/numbers/dc4_h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 y="1015819"/>
            <a:ext cx="1203325" cy="139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84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muscles described below?</a:t>
            </a:r>
          </a:p>
          <a:p>
            <a:pPr eaLnBrk="1" hangingPunct="1"/>
            <a:endParaRPr lang="en-US" smtClean="0"/>
          </a:p>
          <a:p>
            <a:pPr eaLnBrk="1" hangingPunct="1"/>
            <a:endParaRPr lang="en-US" smtClean="0"/>
          </a:p>
        </p:txBody>
      </p:sp>
      <p:pic>
        <p:nvPicPr>
          <p:cNvPr id="172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2036" name="Text Box 4"/>
          <p:cNvSpPr txBox="1">
            <a:spLocks noChangeArrowheads="1"/>
          </p:cNvSpPr>
          <p:nvPr/>
        </p:nvSpPr>
        <p:spPr bwMode="auto">
          <a:xfrm>
            <a:off x="457200" y="12192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18</a:t>
            </a:r>
          </a:p>
        </p:txBody>
      </p:sp>
      <p:sp>
        <p:nvSpPr>
          <p:cNvPr id="172037" name="Text Box 5"/>
          <p:cNvSpPr txBox="1">
            <a:spLocks noChangeArrowheads="1"/>
          </p:cNvSpPr>
          <p:nvPr/>
        </p:nvSpPr>
        <p:spPr bwMode="auto">
          <a:xfrm>
            <a:off x="4191000" y="3962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A</a:t>
            </a:r>
          </a:p>
        </p:txBody>
      </p:sp>
      <p:sp>
        <p:nvSpPr>
          <p:cNvPr id="172038" name="Text Box 6"/>
          <p:cNvSpPr txBox="1">
            <a:spLocks noChangeArrowheads="1"/>
          </p:cNvSpPr>
          <p:nvPr/>
        </p:nvSpPr>
        <p:spPr bwMode="auto">
          <a:xfrm>
            <a:off x="4191000" y="5105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B</a:t>
            </a:r>
          </a:p>
        </p:txBody>
      </p:sp>
      <p:sp>
        <p:nvSpPr>
          <p:cNvPr id="172039" name="Line 7"/>
          <p:cNvSpPr>
            <a:spLocks noChangeShapeType="1"/>
          </p:cNvSpPr>
          <p:nvPr/>
        </p:nvSpPr>
        <p:spPr bwMode="auto">
          <a:xfrm flipH="1">
            <a:off x="4800600" y="3352800"/>
            <a:ext cx="457200" cy="990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204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www.thecompliancecenter.com/img_temp/decals/numbers/dc4_h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 y="1015819"/>
            <a:ext cx="1203325" cy="139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37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smtClean="0"/>
              <a:t>1-5 Quiz (20 points each)</a:t>
            </a:r>
          </a:p>
          <a:p>
            <a:pPr lvl="1"/>
            <a:r>
              <a:rPr lang="en-US" dirty="0" smtClean="0"/>
              <a:t>With 5 bonus questions (2 points each)</a:t>
            </a:r>
            <a:endParaRPr lang="en-US" dirty="0"/>
          </a:p>
        </p:txBody>
      </p:sp>
      <p:pic>
        <p:nvPicPr>
          <p:cNvPr id="1026" name="Picture 2" descr="http://media2.intoday.in/indiatoday/images/Photo_gallery/sylvester-stallone-7.jpg_070612044658.sylvester-stallone-%28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800600"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380672" y="2057400"/>
            <a:ext cx="2954655" cy="1754326"/>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Are you </a:t>
            </a:r>
          </a:p>
          <a:p>
            <a:pPr algn="ct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w</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eady</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58283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muscles described below?</a:t>
            </a:r>
          </a:p>
          <a:p>
            <a:pPr eaLnBrk="1" hangingPunct="1"/>
            <a:endParaRPr lang="en-US" smtClean="0"/>
          </a:p>
          <a:p>
            <a:pPr eaLnBrk="1" hangingPunct="1"/>
            <a:endParaRPr lang="en-US" smtClean="0"/>
          </a:p>
        </p:txBody>
      </p:sp>
      <p:pic>
        <p:nvPicPr>
          <p:cNvPr id="173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3060" name="Text Box 4"/>
          <p:cNvSpPr txBox="1">
            <a:spLocks noChangeArrowheads="1"/>
          </p:cNvSpPr>
          <p:nvPr/>
        </p:nvSpPr>
        <p:spPr bwMode="auto">
          <a:xfrm>
            <a:off x="457200" y="12192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18</a:t>
            </a:r>
          </a:p>
        </p:txBody>
      </p:sp>
      <p:sp>
        <p:nvSpPr>
          <p:cNvPr id="173061" name="Text Box 5"/>
          <p:cNvSpPr txBox="1">
            <a:spLocks noChangeArrowheads="1"/>
          </p:cNvSpPr>
          <p:nvPr/>
        </p:nvSpPr>
        <p:spPr bwMode="auto">
          <a:xfrm>
            <a:off x="4191000" y="3962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A</a:t>
            </a:r>
          </a:p>
        </p:txBody>
      </p:sp>
      <p:sp>
        <p:nvSpPr>
          <p:cNvPr id="173062" name="Text Box 6"/>
          <p:cNvSpPr txBox="1">
            <a:spLocks noChangeArrowheads="1"/>
          </p:cNvSpPr>
          <p:nvPr/>
        </p:nvSpPr>
        <p:spPr bwMode="auto">
          <a:xfrm>
            <a:off x="4191000" y="5105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B</a:t>
            </a:r>
          </a:p>
        </p:txBody>
      </p:sp>
      <p:sp>
        <p:nvSpPr>
          <p:cNvPr id="173063" name="Line 7"/>
          <p:cNvSpPr>
            <a:spLocks noChangeShapeType="1"/>
          </p:cNvSpPr>
          <p:nvPr/>
        </p:nvSpPr>
        <p:spPr bwMode="auto">
          <a:xfrm flipH="1">
            <a:off x="4800600" y="3352800"/>
            <a:ext cx="457200" cy="990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4" name="Text Box 8"/>
          <p:cNvSpPr txBox="1">
            <a:spLocks noChangeArrowheads="1"/>
          </p:cNvSpPr>
          <p:nvPr/>
        </p:nvSpPr>
        <p:spPr bwMode="auto">
          <a:xfrm>
            <a:off x="5334000" y="28956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solidFill>
                  <a:schemeClr val="bg1"/>
                </a:solidFill>
              </a:rPr>
              <a:t>Biceps</a:t>
            </a:r>
          </a:p>
        </p:txBody>
      </p:sp>
      <p:sp>
        <p:nvSpPr>
          <p:cNvPr id="173065" name="Line 9"/>
          <p:cNvSpPr>
            <a:spLocks noChangeShapeType="1"/>
          </p:cNvSpPr>
          <p:nvPr/>
        </p:nvSpPr>
        <p:spPr bwMode="auto">
          <a:xfrm flipH="1" flipV="1">
            <a:off x="4724400" y="5181600"/>
            <a:ext cx="685800" cy="762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066"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1" name="Picture 2" descr="http://www.thecompliancecenter.com/img_temp/decals/numbers/dc4_h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 y="1015819"/>
            <a:ext cx="1203325" cy="139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04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muscles described below?</a:t>
            </a:r>
          </a:p>
          <a:p>
            <a:pPr eaLnBrk="1" hangingPunct="1"/>
            <a:endParaRPr lang="en-US" smtClean="0"/>
          </a:p>
          <a:p>
            <a:pPr eaLnBrk="1" hangingPunct="1"/>
            <a:endParaRPr lang="en-US" smtClean="0"/>
          </a:p>
        </p:txBody>
      </p:sp>
      <p:pic>
        <p:nvPicPr>
          <p:cNvPr id="174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4084" name="Text Box 4"/>
          <p:cNvSpPr txBox="1">
            <a:spLocks noChangeArrowheads="1"/>
          </p:cNvSpPr>
          <p:nvPr/>
        </p:nvSpPr>
        <p:spPr bwMode="auto">
          <a:xfrm>
            <a:off x="457200" y="12192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18</a:t>
            </a:r>
          </a:p>
        </p:txBody>
      </p:sp>
      <p:sp>
        <p:nvSpPr>
          <p:cNvPr id="174085" name="Text Box 5"/>
          <p:cNvSpPr txBox="1">
            <a:spLocks noChangeArrowheads="1"/>
          </p:cNvSpPr>
          <p:nvPr/>
        </p:nvSpPr>
        <p:spPr bwMode="auto">
          <a:xfrm>
            <a:off x="4191000" y="3962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A</a:t>
            </a:r>
          </a:p>
        </p:txBody>
      </p:sp>
      <p:sp>
        <p:nvSpPr>
          <p:cNvPr id="174086" name="Text Box 6"/>
          <p:cNvSpPr txBox="1">
            <a:spLocks noChangeArrowheads="1"/>
          </p:cNvSpPr>
          <p:nvPr/>
        </p:nvSpPr>
        <p:spPr bwMode="auto">
          <a:xfrm>
            <a:off x="4191000" y="5105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B</a:t>
            </a:r>
          </a:p>
        </p:txBody>
      </p:sp>
      <p:sp>
        <p:nvSpPr>
          <p:cNvPr id="174087" name="Line 7"/>
          <p:cNvSpPr>
            <a:spLocks noChangeShapeType="1"/>
          </p:cNvSpPr>
          <p:nvPr/>
        </p:nvSpPr>
        <p:spPr bwMode="auto">
          <a:xfrm flipH="1">
            <a:off x="4800600" y="3352800"/>
            <a:ext cx="457200" cy="990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088" name="Text Box 8"/>
          <p:cNvSpPr txBox="1">
            <a:spLocks noChangeArrowheads="1"/>
          </p:cNvSpPr>
          <p:nvPr/>
        </p:nvSpPr>
        <p:spPr bwMode="auto">
          <a:xfrm>
            <a:off x="5334000" y="28956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solidFill>
                  <a:schemeClr val="bg1"/>
                </a:solidFill>
              </a:rPr>
              <a:t>Biceps</a:t>
            </a:r>
          </a:p>
        </p:txBody>
      </p:sp>
      <p:sp>
        <p:nvSpPr>
          <p:cNvPr id="174089" name="Line 9"/>
          <p:cNvSpPr>
            <a:spLocks noChangeShapeType="1"/>
          </p:cNvSpPr>
          <p:nvPr/>
        </p:nvSpPr>
        <p:spPr bwMode="auto">
          <a:xfrm flipH="1" flipV="1">
            <a:off x="4724400" y="5181600"/>
            <a:ext cx="685800" cy="762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090" name="Text Box 10"/>
          <p:cNvSpPr txBox="1">
            <a:spLocks noChangeArrowheads="1"/>
          </p:cNvSpPr>
          <p:nvPr/>
        </p:nvSpPr>
        <p:spPr bwMode="auto">
          <a:xfrm>
            <a:off x="5486400" y="57912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solidFill>
                  <a:schemeClr val="bg1"/>
                </a:solidFill>
              </a:rPr>
              <a:t>Triceps</a:t>
            </a:r>
          </a:p>
        </p:txBody>
      </p:sp>
      <p:sp>
        <p:nvSpPr>
          <p:cNvPr id="174091"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4338" name="Picture 2" descr="http://www.thecompliancecenter.com/img_temp/decals/numbers/dc4_h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 y="1015819"/>
            <a:ext cx="1203325" cy="139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72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AutoShape 2"/>
          <p:cNvSpPr>
            <a:spLocks noGrp="1" noChangeAspect="1" noChangeArrowheads="1"/>
          </p:cNvSpPr>
          <p:nvPr>
            <p:ph type="body" idx="1"/>
          </p:nvPr>
        </p:nvSpPr>
        <p:spPr>
          <a:xfrm>
            <a:off x="457200" y="228600"/>
            <a:ext cx="8229600" cy="5897563"/>
          </a:xfrm>
        </p:spPr>
        <p:txBody>
          <a:bodyPr/>
          <a:lstStyle/>
          <a:p>
            <a:pPr eaLnBrk="1" hangingPunct="1"/>
            <a:r>
              <a:rPr lang="en-US" smtClean="0"/>
              <a:t>Please name the muscles labeled below?</a:t>
            </a:r>
          </a:p>
          <a:p>
            <a:pPr eaLnBrk="1" hangingPunct="1"/>
            <a:endParaRPr lang="en-US" smtClean="0"/>
          </a:p>
        </p:txBody>
      </p:sp>
      <p:pic>
        <p:nvPicPr>
          <p:cNvPr id="175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9624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5108" name="Text Box 4"/>
          <p:cNvSpPr txBox="1">
            <a:spLocks noChangeArrowheads="1"/>
          </p:cNvSpPr>
          <p:nvPr/>
        </p:nvSpPr>
        <p:spPr bwMode="auto">
          <a:xfrm>
            <a:off x="1600200" y="12192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A</a:t>
            </a:r>
          </a:p>
        </p:txBody>
      </p:sp>
      <p:sp>
        <p:nvSpPr>
          <p:cNvPr id="175109" name="Text Box 5"/>
          <p:cNvSpPr txBox="1">
            <a:spLocks noChangeArrowheads="1"/>
          </p:cNvSpPr>
          <p:nvPr/>
        </p:nvSpPr>
        <p:spPr bwMode="auto">
          <a:xfrm>
            <a:off x="2971800" y="2057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75110" name="Text Box 6"/>
          <p:cNvSpPr txBox="1">
            <a:spLocks noChangeArrowheads="1"/>
          </p:cNvSpPr>
          <p:nvPr/>
        </p:nvSpPr>
        <p:spPr bwMode="auto">
          <a:xfrm>
            <a:off x="1981200" y="4114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75111" name="Text Box 7"/>
          <p:cNvSpPr txBox="1">
            <a:spLocks noChangeArrowheads="1"/>
          </p:cNvSpPr>
          <p:nvPr/>
        </p:nvSpPr>
        <p:spPr bwMode="auto">
          <a:xfrm>
            <a:off x="4495800" y="1371600"/>
            <a:ext cx="1066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A</a:t>
            </a:r>
          </a:p>
          <a:p>
            <a:pPr eaLnBrk="1" hangingPunct="1">
              <a:spcBef>
                <a:spcPct val="50000"/>
              </a:spcBef>
            </a:pPr>
            <a:r>
              <a:rPr lang="en-US" sz="5400">
                <a:solidFill>
                  <a:schemeClr val="bg1"/>
                </a:solidFill>
              </a:rPr>
              <a:t>B</a:t>
            </a:r>
          </a:p>
          <a:p>
            <a:pPr eaLnBrk="1" hangingPunct="1">
              <a:spcBef>
                <a:spcPct val="50000"/>
              </a:spcBef>
            </a:pPr>
            <a:r>
              <a:rPr lang="en-US" sz="5400">
                <a:solidFill>
                  <a:schemeClr val="bg1"/>
                </a:solidFill>
              </a:rPr>
              <a:t>C</a:t>
            </a:r>
          </a:p>
        </p:txBody>
      </p:sp>
      <p:sp>
        <p:nvSpPr>
          <p:cNvPr id="175113"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2" descr="http://www.wastegraphics.com/media/catalog/product/cache/2/image/9df78eab33525d08d6e5fb8d27136e95/99-3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54" y="989012"/>
            <a:ext cx="648492"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3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p:cNvSpPr>
            <a:spLocks noGrp="1" noChangeAspect="1" noChangeArrowheads="1"/>
          </p:cNvSpPr>
          <p:nvPr>
            <p:ph type="body" idx="1"/>
          </p:nvPr>
        </p:nvSpPr>
        <p:spPr>
          <a:xfrm>
            <a:off x="457200" y="228600"/>
            <a:ext cx="8229600" cy="5897563"/>
          </a:xfrm>
        </p:spPr>
        <p:txBody>
          <a:bodyPr/>
          <a:lstStyle/>
          <a:p>
            <a:pPr eaLnBrk="1" hangingPunct="1"/>
            <a:r>
              <a:rPr lang="en-US" smtClean="0"/>
              <a:t>Please name the muscles labeled below?</a:t>
            </a:r>
          </a:p>
          <a:p>
            <a:pPr eaLnBrk="1" hangingPunct="1"/>
            <a:endParaRPr lang="en-US" smtClean="0"/>
          </a:p>
        </p:txBody>
      </p:sp>
      <p:pic>
        <p:nvPicPr>
          <p:cNvPr id="176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9624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6132" name="Text Box 4"/>
          <p:cNvSpPr txBox="1">
            <a:spLocks noChangeArrowheads="1"/>
          </p:cNvSpPr>
          <p:nvPr/>
        </p:nvSpPr>
        <p:spPr bwMode="auto">
          <a:xfrm>
            <a:off x="1600200" y="12192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p>
        </p:txBody>
      </p:sp>
      <p:sp>
        <p:nvSpPr>
          <p:cNvPr id="176133" name="Text Box 5"/>
          <p:cNvSpPr txBox="1">
            <a:spLocks noChangeArrowheads="1"/>
          </p:cNvSpPr>
          <p:nvPr/>
        </p:nvSpPr>
        <p:spPr bwMode="auto">
          <a:xfrm>
            <a:off x="2971800" y="2057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76134" name="Text Box 6"/>
          <p:cNvSpPr txBox="1">
            <a:spLocks noChangeArrowheads="1"/>
          </p:cNvSpPr>
          <p:nvPr/>
        </p:nvSpPr>
        <p:spPr bwMode="auto">
          <a:xfrm>
            <a:off x="1981200" y="4114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76135" name="Text Box 7"/>
          <p:cNvSpPr txBox="1">
            <a:spLocks noChangeArrowheads="1"/>
          </p:cNvSpPr>
          <p:nvPr/>
        </p:nvSpPr>
        <p:spPr bwMode="auto">
          <a:xfrm>
            <a:off x="4495800" y="13716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p>
          <a:p>
            <a:pPr eaLnBrk="1" hangingPunct="1">
              <a:spcBef>
                <a:spcPct val="50000"/>
              </a:spcBef>
            </a:pPr>
            <a:r>
              <a:rPr lang="en-US" sz="5400">
                <a:solidFill>
                  <a:schemeClr val="bg1"/>
                </a:solidFill>
              </a:rPr>
              <a:t>B</a:t>
            </a:r>
          </a:p>
          <a:p>
            <a:pPr eaLnBrk="1" hangingPunct="1">
              <a:spcBef>
                <a:spcPct val="50000"/>
              </a:spcBef>
            </a:pPr>
            <a:r>
              <a:rPr lang="en-US" sz="5400">
                <a:solidFill>
                  <a:schemeClr val="bg1"/>
                </a:solidFill>
              </a:rPr>
              <a:t>C</a:t>
            </a:r>
          </a:p>
        </p:txBody>
      </p:sp>
      <p:sp>
        <p:nvSpPr>
          <p:cNvPr id="176137"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2" descr="http://www.wastegraphics.com/media/catalog/product/cache/2/image/9df78eab33525d08d6e5fb8d27136e95/99-3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54" y="989012"/>
            <a:ext cx="648492"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43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AutoShape 2"/>
          <p:cNvSpPr>
            <a:spLocks noGrp="1" noChangeAspect="1" noChangeArrowheads="1"/>
          </p:cNvSpPr>
          <p:nvPr>
            <p:ph type="body" idx="1"/>
          </p:nvPr>
        </p:nvSpPr>
        <p:spPr>
          <a:xfrm>
            <a:off x="457200" y="228600"/>
            <a:ext cx="8229600" cy="5897563"/>
          </a:xfrm>
        </p:spPr>
        <p:txBody>
          <a:bodyPr/>
          <a:lstStyle/>
          <a:p>
            <a:pPr eaLnBrk="1" hangingPunct="1"/>
            <a:r>
              <a:rPr lang="en-US" smtClean="0"/>
              <a:t>Please name the muscles labeled below?</a:t>
            </a:r>
          </a:p>
          <a:p>
            <a:pPr eaLnBrk="1" hangingPunct="1"/>
            <a:endParaRPr lang="en-US" smtClean="0"/>
          </a:p>
        </p:txBody>
      </p:sp>
      <p:pic>
        <p:nvPicPr>
          <p:cNvPr id="177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9624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7156" name="Text Box 4"/>
          <p:cNvSpPr txBox="1">
            <a:spLocks noChangeArrowheads="1"/>
          </p:cNvSpPr>
          <p:nvPr/>
        </p:nvSpPr>
        <p:spPr bwMode="auto">
          <a:xfrm>
            <a:off x="1600200" y="12192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p>
        </p:txBody>
      </p:sp>
      <p:sp>
        <p:nvSpPr>
          <p:cNvPr id="177157" name="Text Box 5"/>
          <p:cNvSpPr txBox="1">
            <a:spLocks noChangeArrowheads="1"/>
          </p:cNvSpPr>
          <p:nvPr/>
        </p:nvSpPr>
        <p:spPr bwMode="auto">
          <a:xfrm>
            <a:off x="2971800" y="2057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77158" name="Text Box 6"/>
          <p:cNvSpPr txBox="1">
            <a:spLocks noChangeArrowheads="1"/>
          </p:cNvSpPr>
          <p:nvPr/>
        </p:nvSpPr>
        <p:spPr bwMode="auto">
          <a:xfrm>
            <a:off x="1981200" y="4114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77159" name="Text Box 7"/>
          <p:cNvSpPr txBox="1">
            <a:spLocks noChangeArrowheads="1"/>
          </p:cNvSpPr>
          <p:nvPr/>
        </p:nvSpPr>
        <p:spPr bwMode="auto">
          <a:xfrm>
            <a:off x="4495800" y="13716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 Quadriceps</a:t>
            </a:r>
          </a:p>
          <a:p>
            <a:pPr eaLnBrk="1" hangingPunct="1">
              <a:spcBef>
                <a:spcPct val="50000"/>
              </a:spcBef>
            </a:pPr>
            <a:r>
              <a:rPr lang="en-US" sz="5400">
                <a:solidFill>
                  <a:schemeClr val="bg1"/>
                </a:solidFill>
              </a:rPr>
              <a:t>B</a:t>
            </a:r>
          </a:p>
          <a:p>
            <a:pPr eaLnBrk="1" hangingPunct="1">
              <a:spcBef>
                <a:spcPct val="50000"/>
              </a:spcBef>
            </a:pPr>
            <a:r>
              <a:rPr lang="en-US" sz="5400">
                <a:solidFill>
                  <a:schemeClr val="bg1"/>
                </a:solidFill>
              </a:rPr>
              <a:t>C</a:t>
            </a:r>
          </a:p>
        </p:txBody>
      </p:sp>
      <p:sp>
        <p:nvSpPr>
          <p:cNvPr id="177161"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2" descr="http://www.wastegraphics.com/media/catalog/product/cache/2/image/9df78eab33525d08d6e5fb8d27136e95/99-3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54" y="989012"/>
            <a:ext cx="648492"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06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AutoShape 2"/>
          <p:cNvSpPr>
            <a:spLocks noGrp="1" noChangeAspect="1" noChangeArrowheads="1"/>
          </p:cNvSpPr>
          <p:nvPr>
            <p:ph type="body" idx="1"/>
          </p:nvPr>
        </p:nvSpPr>
        <p:spPr>
          <a:xfrm>
            <a:off x="457200" y="228600"/>
            <a:ext cx="8229600" cy="5897563"/>
          </a:xfrm>
        </p:spPr>
        <p:txBody>
          <a:bodyPr/>
          <a:lstStyle/>
          <a:p>
            <a:pPr eaLnBrk="1" hangingPunct="1"/>
            <a:r>
              <a:rPr lang="en-US" smtClean="0"/>
              <a:t>Please name the muscles labeled below?</a:t>
            </a:r>
          </a:p>
          <a:p>
            <a:pPr eaLnBrk="1" hangingPunct="1"/>
            <a:endParaRPr lang="en-US" smtClean="0"/>
          </a:p>
        </p:txBody>
      </p:sp>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9624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8180" name="Text Box 4"/>
          <p:cNvSpPr txBox="1">
            <a:spLocks noChangeArrowheads="1"/>
          </p:cNvSpPr>
          <p:nvPr/>
        </p:nvSpPr>
        <p:spPr bwMode="auto">
          <a:xfrm>
            <a:off x="1600200" y="12192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p>
        </p:txBody>
      </p:sp>
      <p:sp>
        <p:nvSpPr>
          <p:cNvPr id="178181" name="Text Box 5"/>
          <p:cNvSpPr txBox="1">
            <a:spLocks noChangeArrowheads="1"/>
          </p:cNvSpPr>
          <p:nvPr/>
        </p:nvSpPr>
        <p:spPr bwMode="auto">
          <a:xfrm>
            <a:off x="2971800" y="2057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78182" name="Text Box 6"/>
          <p:cNvSpPr txBox="1">
            <a:spLocks noChangeArrowheads="1"/>
          </p:cNvSpPr>
          <p:nvPr/>
        </p:nvSpPr>
        <p:spPr bwMode="auto">
          <a:xfrm>
            <a:off x="1981200" y="4114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78183" name="Text Box 7"/>
          <p:cNvSpPr txBox="1">
            <a:spLocks noChangeArrowheads="1"/>
          </p:cNvSpPr>
          <p:nvPr/>
        </p:nvSpPr>
        <p:spPr bwMode="auto">
          <a:xfrm>
            <a:off x="4495800" y="13716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 Quadriceps</a:t>
            </a:r>
          </a:p>
          <a:p>
            <a:pPr eaLnBrk="1" hangingPunct="1">
              <a:spcBef>
                <a:spcPct val="50000"/>
              </a:spcBef>
            </a:pPr>
            <a:r>
              <a:rPr lang="en-US" sz="5400">
                <a:solidFill>
                  <a:srgbClr val="FF66CC"/>
                </a:solidFill>
              </a:rPr>
              <a:t>B</a:t>
            </a:r>
          </a:p>
          <a:p>
            <a:pPr eaLnBrk="1" hangingPunct="1">
              <a:spcBef>
                <a:spcPct val="50000"/>
              </a:spcBef>
            </a:pPr>
            <a:r>
              <a:rPr lang="en-US" sz="5400">
                <a:solidFill>
                  <a:schemeClr val="bg1"/>
                </a:solidFill>
              </a:rPr>
              <a:t>C</a:t>
            </a:r>
          </a:p>
        </p:txBody>
      </p:sp>
      <p:sp>
        <p:nvSpPr>
          <p:cNvPr id="178185"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2" descr="http://www.wastegraphics.com/media/catalog/product/cache/2/image/9df78eab33525d08d6e5fb8d27136e95/99-3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54" y="989012"/>
            <a:ext cx="648492"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37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AutoShape 2"/>
          <p:cNvSpPr>
            <a:spLocks noGrp="1" noChangeAspect="1" noChangeArrowheads="1"/>
          </p:cNvSpPr>
          <p:nvPr>
            <p:ph type="body" idx="1"/>
          </p:nvPr>
        </p:nvSpPr>
        <p:spPr>
          <a:xfrm>
            <a:off x="457200" y="228600"/>
            <a:ext cx="8229600" cy="5897563"/>
          </a:xfrm>
        </p:spPr>
        <p:txBody>
          <a:bodyPr/>
          <a:lstStyle/>
          <a:p>
            <a:pPr eaLnBrk="1" hangingPunct="1"/>
            <a:r>
              <a:rPr lang="en-US" smtClean="0"/>
              <a:t>Please name the muscles labeled below?</a:t>
            </a:r>
          </a:p>
          <a:p>
            <a:pPr eaLnBrk="1" hangingPunct="1"/>
            <a:endParaRPr lang="en-US" smtClean="0"/>
          </a:p>
        </p:txBody>
      </p:sp>
      <p:pic>
        <p:nvPicPr>
          <p:cNvPr id="179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9624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9204" name="Text Box 4"/>
          <p:cNvSpPr txBox="1">
            <a:spLocks noChangeArrowheads="1"/>
          </p:cNvSpPr>
          <p:nvPr/>
        </p:nvSpPr>
        <p:spPr bwMode="auto">
          <a:xfrm>
            <a:off x="1600200" y="12192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p>
        </p:txBody>
      </p:sp>
      <p:sp>
        <p:nvSpPr>
          <p:cNvPr id="179205" name="Text Box 5"/>
          <p:cNvSpPr txBox="1">
            <a:spLocks noChangeArrowheads="1"/>
          </p:cNvSpPr>
          <p:nvPr/>
        </p:nvSpPr>
        <p:spPr bwMode="auto">
          <a:xfrm>
            <a:off x="2971800" y="2057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79206" name="Text Box 6"/>
          <p:cNvSpPr txBox="1">
            <a:spLocks noChangeArrowheads="1"/>
          </p:cNvSpPr>
          <p:nvPr/>
        </p:nvSpPr>
        <p:spPr bwMode="auto">
          <a:xfrm>
            <a:off x="1981200" y="4114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79207" name="Text Box 7"/>
          <p:cNvSpPr txBox="1">
            <a:spLocks noChangeArrowheads="1"/>
          </p:cNvSpPr>
          <p:nvPr/>
        </p:nvSpPr>
        <p:spPr bwMode="auto">
          <a:xfrm>
            <a:off x="4495800" y="13716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 Quadriceps</a:t>
            </a:r>
          </a:p>
          <a:p>
            <a:pPr eaLnBrk="1" hangingPunct="1">
              <a:spcBef>
                <a:spcPct val="50000"/>
              </a:spcBef>
            </a:pPr>
            <a:r>
              <a:rPr lang="en-US" sz="5400">
                <a:solidFill>
                  <a:srgbClr val="FF66CC"/>
                </a:solidFill>
              </a:rPr>
              <a:t>B Hamstrings</a:t>
            </a:r>
          </a:p>
          <a:p>
            <a:pPr eaLnBrk="1" hangingPunct="1">
              <a:spcBef>
                <a:spcPct val="50000"/>
              </a:spcBef>
            </a:pPr>
            <a:r>
              <a:rPr lang="en-US" sz="5400">
                <a:solidFill>
                  <a:schemeClr val="bg1"/>
                </a:solidFill>
              </a:rPr>
              <a:t>C</a:t>
            </a:r>
          </a:p>
        </p:txBody>
      </p:sp>
      <p:sp>
        <p:nvSpPr>
          <p:cNvPr id="179209"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Tree>
    <p:extLst>
      <p:ext uri="{BB962C8B-B14F-4D97-AF65-F5344CB8AC3E}">
        <p14:creationId xmlns:p14="http://schemas.microsoft.com/office/powerpoint/2010/main" val="1337269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AutoShape 2"/>
          <p:cNvSpPr>
            <a:spLocks noGrp="1" noChangeAspect="1" noChangeArrowheads="1"/>
          </p:cNvSpPr>
          <p:nvPr>
            <p:ph type="body" idx="1"/>
          </p:nvPr>
        </p:nvSpPr>
        <p:spPr>
          <a:xfrm>
            <a:off x="457200" y="228600"/>
            <a:ext cx="8229600" cy="5897563"/>
          </a:xfrm>
        </p:spPr>
        <p:txBody>
          <a:bodyPr/>
          <a:lstStyle/>
          <a:p>
            <a:pPr eaLnBrk="1" hangingPunct="1"/>
            <a:r>
              <a:rPr lang="en-US" smtClean="0"/>
              <a:t>Please name the muscles labeled below?</a:t>
            </a:r>
          </a:p>
          <a:p>
            <a:pPr eaLnBrk="1" hangingPunct="1"/>
            <a:endParaRPr lang="en-US" smtClean="0"/>
          </a:p>
        </p:txBody>
      </p:sp>
      <p:pic>
        <p:nvPicPr>
          <p:cNvPr id="180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9624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0228" name="Text Box 4"/>
          <p:cNvSpPr txBox="1">
            <a:spLocks noChangeArrowheads="1"/>
          </p:cNvSpPr>
          <p:nvPr/>
        </p:nvSpPr>
        <p:spPr bwMode="auto">
          <a:xfrm>
            <a:off x="1600200" y="12192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p>
        </p:txBody>
      </p:sp>
      <p:sp>
        <p:nvSpPr>
          <p:cNvPr id="180229" name="Text Box 5"/>
          <p:cNvSpPr txBox="1">
            <a:spLocks noChangeArrowheads="1"/>
          </p:cNvSpPr>
          <p:nvPr/>
        </p:nvSpPr>
        <p:spPr bwMode="auto">
          <a:xfrm>
            <a:off x="2971800" y="2057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80230" name="Text Box 6"/>
          <p:cNvSpPr txBox="1">
            <a:spLocks noChangeArrowheads="1"/>
          </p:cNvSpPr>
          <p:nvPr/>
        </p:nvSpPr>
        <p:spPr bwMode="auto">
          <a:xfrm>
            <a:off x="1981200" y="4114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9900CC"/>
                </a:solidFill>
              </a:rPr>
              <a:t>C</a:t>
            </a:r>
          </a:p>
        </p:txBody>
      </p:sp>
      <p:sp>
        <p:nvSpPr>
          <p:cNvPr id="180231" name="Text Box 7"/>
          <p:cNvSpPr txBox="1">
            <a:spLocks noChangeArrowheads="1"/>
          </p:cNvSpPr>
          <p:nvPr/>
        </p:nvSpPr>
        <p:spPr bwMode="auto">
          <a:xfrm>
            <a:off x="4495800" y="13716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 Quadriceps</a:t>
            </a:r>
          </a:p>
          <a:p>
            <a:pPr eaLnBrk="1" hangingPunct="1">
              <a:spcBef>
                <a:spcPct val="50000"/>
              </a:spcBef>
            </a:pPr>
            <a:r>
              <a:rPr lang="en-US" sz="5400">
                <a:solidFill>
                  <a:srgbClr val="FF66CC"/>
                </a:solidFill>
              </a:rPr>
              <a:t>B Hamstrings</a:t>
            </a:r>
          </a:p>
          <a:p>
            <a:pPr eaLnBrk="1" hangingPunct="1">
              <a:spcBef>
                <a:spcPct val="50000"/>
              </a:spcBef>
            </a:pPr>
            <a:r>
              <a:rPr lang="en-US" sz="5400">
                <a:solidFill>
                  <a:srgbClr val="9900CC"/>
                </a:solidFill>
              </a:rPr>
              <a:t>C</a:t>
            </a:r>
          </a:p>
        </p:txBody>
      </p:sp>
      <p:sp>
        <p:nvSpPr>
          <p:cNvPr id="180233"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2" descr="http://www.wastegraphics.com/media/catalog/product/cache/2/image/9df78eab33525d08d6e5fb8d27136e95/99-3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54" y="989012"/>
            <a:ext cx="648492"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20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AutoShape 2"/>
          <p:cNvSpPr>
            <a:spLocks noGrp="1" noChangeAspect="1" noChangeArrowheads="1"/>
          </p:cNvSpPr>
          <p:nvPr>
            <p:ph type="body" idx="1"/>
          </p:nvPr>
        </p:nvSpPr>
        <p:spPr>
          <a:xfrm>
            <a:off x="457200" y="228600"/>
            <a:ext cx="8229600" cy="5897563"/>
          </a:xfrm>
        </p:spPr>
        <p:txBody>
          <a:bodyPr/>
          <a:lstStyle/>
          <a:p>
            <a:pPr eaLnBrk="1" hangingPunct="1"/>
            <a:r>
              <a:rPr lang="en-US" smtClean="0"/>
              <a:t>Please name the muscles labeled below?</a:t>
            </a:r>
          </a:p>
          <a:p>
            <a:pPr eaLnBrk="1" hangingPunct="1"/>
            <a:endParaRPr lang="en-US" smtClean="0"/>
          </a:p>
        </p:txBody>
      </p:sp>
      <p:pic>
        <p:nvPicPr>
          <p:cNvPr id="181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9624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1252" name="Text Box 4"/>
          <p:cNvSpPr txBox="1">
            <a:spLocks noChangeArrowheads="1"/>
          </p:cNvSpPr>
          <p:nvPr/>
        </p:nvSpPr>
        <p:spPr bwMode="auto">
          <a:xfrm>
            <a:off x="1600200" y="12192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a:t>
            </a:r>
          </a:p>
        </p:txBody>
      </p:sp>
      <p:sp>
        <p:nvSpPr>
          <p:cNvPr id="181253" name="Text Box 5"/>
          <p:cNvSpPr txBox="1">
            <a:spLocks noChangeArrowheads="1"/>
          </p:cNvSpPr>
          <p:nvPr/>
        </p:nvSpPr>
        <p:spPr bwMode="auto">
          <a:xfrm>
            <a:off x="2971800" y="2057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FF66CC"/>
                </a:solidFill>
              </a:rPr>
              <a:t>B</a:t>
            </a:r>
          </a:p>
        </p:txBody>
      </p:sp>
      <p:sp>
        <p:nvSpPr>
          <p:cNvPr id="181254" name="Text Box 6"/>
          <p:cNvSpPr txBox="1">
            <a:spLocks noChangeArrowheads="1"/>
          </p:cNvSpPr>
          <p:nvPr/>
        </p:nvSpPr>
        <p:spPr bwMode="auto">
          <a:xfrm>
            <a:off x="1981200" y="4114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9900CC"/>
                </a:solidFill>
              </a:rPr>
              <a:t>C</a:t>
            </a:r>
          </a:p>
        </p:txBody>
      </p:sp>
      <p:sp>
        <p:nvSpPr>
          <p:cNvPr id="181255" name="Text Box 7"/>
          <p:cNvSpPr txBox="1">
            <a:spLocks noChangeArrowheads="1"/>
          </p:cNvSpPr>
          <p:nvPr/>
        </p:nvSpPr>
        <p:spPr bwMode="auto">
          <a:xfrm>
            <a:off x="4495800" y="13716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rgbClr val="6699FF"/>
                </a:solidFill>
              </a:rPr>
              <a:t>A Quadriceps</a:t>
            </a:r>
          </a:p>
          <a:p>
            <a:pPr eaLnBrk="1" hangingPunct="1">
              <a:spcBef>
                <a:spcPct val="50000"/>
              </a:spcBef>
            </a:pPr>
            <a:r>
              <a:rPr lang="en-US" sz="5400">
                <a:solidFill>
                  <a:srgbClr val="FF66CC"/>
                </a:solidFill>
              </a:rPr>
              <a:t>B Hamstrings</a:t>
            </a:r>
          </a:p>
          <a:p>
            <a:pPr eaLnBrk="1" hangingPunct="1">
              <a:spcBef>
                <a:spcPct val="50000"/>
              </a:spcBef>
            </a:pPr>
            <a:r>
              <a:rPr lang="en-US" sz="5400">
                <a:solidFill>
                  <a:srgbClr val="9900CC"/>
                </a:solidFill>
              </a:rPr>
              <a:t>C Calves</a:t>
            </a:r>
          </a:p>
        </p:txBody>
      </p:sp>
      <p:sp>
        <p:nvSpPr>
          <p:cNvPr id="181257"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9458" name="Picture 2" descr="http://www.wastegraphics.com/media/catalog/product/cache/2/image/9df78eab33525d08d6e5fb8d27136e95/99-3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54" y="989012"/>
            <a:ext cx="648492"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613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0" y="304800"/>
            <a:ext cx="8915400" cy="5821363"/>
          </a:xfrm>
        </p:spPr>
        <p:txBody>
          <a:bodyPr/>
          <a:lstStyle/>
          <a:p>
            <a:pPr eaLnBrk="1" hangingPunct="1"/>
            <a:r>
              <a:rPr lang="en-US" dirty="0" smtClean="0"/>
              <a:t>The two muscles shown below are different because one is cardiac muscle, and one is skeletal muscle.  </a:t>
            </a:r>
            <a:r>
              <a:rPr lang="en-US" dirty="0" smtClean="0">
                <a:solidFill>
                  <a:srgbClr val="6699FF"/>
                </a:solidFill>
              </a:rPr>
              <a:t>How else are they different?</a:t>
            </a:r>
          </a:p>
        </p:txBody>
      </p:sp>
      <p:pic>
        <p:nvPicPr>
          <p:cNvPr id="187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343400" cy="40386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87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4038600" cy="4059238"/>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87397" name="Text Box 5"/>
          <p:cNvSpPr txBox="1">
            <a:spLocks noChangeArrowheads="1"/>
          </p:cNvSpPr>
          <p:nvPr/>
        </p:nvSpPr>
        <p:spPr bwMode="auto">
          <a:xfrm>
            <a:off x="7620000" y="25908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20</a:t>
            </a:r>
          </a:p>
        </p:txBody>
      </p:sp>
      <p:sp>
        <p:nvSpPr>
          <p:cNvPr id="18740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500524" y="5629870"/>
            <a:ext cx="364715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 (Bonus)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24618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smtClean="0"/>
              <a:t>Please name these two muscles.</a:t>
            </a:r>
            <a:endParaRPr lang="en-US" dirty="0"/>
          </a:p>
        </p:txBody>
      </p:sp>
      <p:pic>
        <p:nvPicPr>
          <p:cNvPr id="4098" name="Picture 2" descr="http://plasticsurgery-sydney.com.au/wp-content/uploads/2013/11/Abdominal-Etching-2af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478155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276600" y="1905000"/>
            <a:ext cx="2362200" cy="8382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505200" y="3962400"/>
            <a:ext cx="2667000" cy="838200"/>
          </a:xfrm>
          <a:prstGeom prst="right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186243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3488373" y="3911883"/>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http://photo.oempromo.com/Prod_643/Number-1-Whiteboard-Dry-Erase-Memo-Board_8292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361330"/>
            <a:ext cx="1139825" cy="133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18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0" y="304800"/>
            <a:ext cx="8915400" cy="5821363"/>
          </a:xfrm>
        </p:spPr>
        <p:txBody>
          <a:bodyPr/>
          <a:lstStyle/>
          <a:p>
            <a:pPr eaLnBrk="1" hangingPunct="1"/>
            <a:r>
              <a:rPr lang="en-US" dirty="0" smtClean="0"/>
              <a:t>The two muscles shown below are different because one is cardiac muscle, and one is skeletal muscle.  </a:t>
            </a:r>
            <a:r>
              <a:rPr lang="en-US" dirty="0" smtClean="0">
                <a:solidFill>
                  <a:srgbClr val="6699FF"/>
                </a:solidFill>
              </a:rPr>
              <a:t>How else are they different?</a:t>
            </a:r>
          </a:p>
        </p:txBody>
      </p:sp>
      <p:pic>
        <p:nvPicPr>
          <p:cNvPr id="187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343400" cy="40386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87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4038600" cy="4059238"/>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87397" name="Text Box 5"/>
          <p:cNvSpPr txBox="1">
            <a:spLocks noChangeArrowheads="1"/>
          </p:cNvSpPr>
          <p:nvPr/>
        </p:nvSpPr>
        <p:spPr bwMode="auto">
          <a:xfrm>
            <a:off x="7620000" y="25908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20</a:t>
            </a:r>
          </a:p>
        </p:txBody>
      </p:sp>
      <p:sp>
        <p:nvSpPr>
          <p:cNvPr id="187398" name="Text Box 6"/>
          <p:cNvSpPr txBox="1">
            <a:spLocks noChangeArrowheads="1"/>
          </p:cNvSpPr>
          <p:nvPr/>
        </p:nvSpPr>
        <p:spPr bwMode="auto">
          <a:xfrm>
            <a:off x="381000" y="19050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6699FF"/>
                </a:solidFill>
              </a:rPr>
              <a:t>Voluntary Muscle</a:t>
            </a:r>
          </a:p>
        </p:txBody>
      </p:sp>
      <p:sp>
        <p:nvSpPr>
          <p:cNvPr id="187399" name="Text Box 7"/>
          <p:cNvSpPr txBox="1">
            <a:spLocks noChangeArrowheads="1"/>
          </p:cNvSpPr>
          <p:nvPr/>
        </p:nvSpPr>
        <p:spPr bwMode="auto">
          <a:xfrm>
            <a:off x="4648200" y="1905000"/>
            <a:ext cx="411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FF66CC"/>
                </a:solidFill>
              </a:rPr>
              <a:t>Involuntary Muscle</a:t>
            </a:r>
          </a:p>
        </p:txBody>
      </p:sp>
      <p:sp>
        <p:nvSpPr>
          <p:cNvPr id="18740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500524" y="5629870"/>
            <a:ext cx="364715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 (Bonus)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234510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457200" y="228600"/>
            <a:ext cx="8229600" cy="5897563"/>
          </a:xfrm>
        </p:spPr>
        <p:txBody>
          <a:bodyPr/>
          <a:lstStyle/>
          <a:p>
            <a:pPr eaLnBrk="1" hangingPunct="1"/>
            <a:r>
              <a:rPr lang="en-US" smtClean="0"/>
              <a:t>Name both of these professional wrestlers from the past?</a:t>
            </a:r>
          </a:p>
          <a:p>
            <a:pPr eaLnBrk="1" hangingPunct="1"/>
            <a:endParaRPr lang="en-US" smtClean="0">
              <a:solidFill>
                <a:srgbClr val="6699FF"/>
              </a:solidFill>
            </a:endParaRPr>
          </a:p>
          <a:p>
            <a:pPr eaLnBrk="1" hangingPunct="1"/>
            <a:endParaRPr lang="en-US" smtClean="0">
              <a:solidFill>
                <a:srgbClr val="6699FF"/>
              </a:solidFill>
            </a:endParaRPr>
          </a:p>
        </p:txBody>
      </p:sp>
      <p:sp>
        <p:nvSpPr>
          <p:cNvPr id="18944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894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753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1001" y="1447800"/>
            <a:ext cx="1523999" cy="1107996"/>
          </a:xfrm>
          <a:prstGeom prst="rect">
            <a:avLst/>
          </a:prstGeom>
          <a:noFill/>
        </p:spPr>
        <p:txBody>
          <a:bodyPr>
            <a:spAutoFit/>
          </a:bodyPr>
          <a:lstStyle/>
          <a:p>
            <a:pPr algn="ctr">
              <a:defRPr/>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extLst>
      <p:ext uri="{BB962C8B-B14F-4D97-AF65-F5344CB8AC3E}">
        <p14:creationId xmlns:p14="http://schemas.microsoft.com/office/powerpoint/2010/main" val="2912172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457200" y="228600"/>
            <a:ext cx="8229600" cy="5897563"/>
          </a:xfrm>
        </p:spPr>
        <p:txBody>
          <a:bodyPr/>
          <a:lstStyle/>
          <a:p>
            <a:pPr eaLnBrk="1" hangingPunct="1"/>
            <a:r>
              <a:rPr lang="en-US" smtClean="0"/>
              <a:t>Name both of these professional wrestlers from the past?</a:t>
            </a:r>
          </a:p>
          <a:p>
            <a:pPr eaLnBrk="1" hangingPunct="1"/>
            <a:endParaRPr lang="en-US" smtClean="0">
              <a:solidFill>
                <a:srgbClr val="6699FF"/>
              </a:solidFill>
            </a:endParaRPr>
          </a:p>
          <a:p>
            <a:pPr eaLnBrk="1" hangingPunct="1"/>
            <a:endParaRPr lang="en-US" smtClean="0">
              <a:solidFill>
                <a:srgbClr val="6699FF"/>
              </a:solidFill>
            </a:endParaRPr>
          </a:p>
        </p:txBody>
      </p:sp>
      <p:sp>
        <p:nvSpPr>
          <p:cNvPr id="19046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904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753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1001" y="1447800"/>
            <a:ext cx="1523999" cy="1107996"/>
          </a:xfrm>
          <a:prstGeom prst="rect">
            <a:avLst/>
          </a:prstGeom>
          <a:noFill/>
        </p:spPr>
        <p:txBody>
          <a:bodyPr>
            <a:spAutoFit/>
          </a:bodyPr>
          <a:lstStyle/>
          <a:p>
            <a:pPr algn="ctr">
              <a:defRPr/>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
        <p:nvSpPr>
          <p:cNvPr id="6" name="Down Arrow 5"/>
          <p:cNvSpPr/>
          <p:nvPr/>
        </p:nvSpPr>
        <p:spPr>
          <a:xfrm rot="1876399">
            <a:off x="2686050" y="1912938"/>
            <a:ext cx="344488" cy="7493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562240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457200" y="228600"/>
            <a:ext cx="8229600" cy="5897563"/>
          </a:xfrm>
        </p:spPr>
        <p:txBody>
          <a:bodyPr/>
          <a:lstStyle/>
          <a:p>
            <a:pPr eaLnBrk="1" hangingPunct="1"/>
            <a:r>
              <a:rPr lang="en-US" smtClean="0"/>
              <a:t>Name both of these professional wrestlers from the past?</a:t>
            </a:r>
          </a:p>
          <a:p>
            <a:pPr eaLnBrk="1" hangingPunct="1"/>
            <a:endParaRPr lang="en-US" smtClean="0">
              <a:solidFill>
                <a:srgbClr val="6699FF"/>
              </a:solidFill>
            </a:endParaRPr>
          </a:p>
          <a:p>
            <a:pPr eaLnBrk="1" hangingPunct="1"/>
            <a:endParaRPr lang="en-US" smtClean="0">
              <a:solidFill>
                <a:srgbClr val="6699FF"/>
              </a:solidFill>
            </a:endParaRPr>
          </a:p>
        </p:txBody>
      </p:sp>
      <p:sp>
        <p:nvSpPr>
          <p:cNvPr id="191491"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914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753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1001" y="1447800"/>
            <a:ext cx="1523999" cy="1107996"/>
          </a:xfrm>
          <a:prstGeom prst="rect">
            <a:avLst/>
          </a:prstGeom>
          <a:noFill/>
        </p:spPr>
        <p:txBody>
          <a:bodyPr>
            <a:spAutoFit/>
          </a:bodyPr>
          <a:lstStyle/>
          <a:p>
            <a:pPr algn="ctr">
              <a:defRPr/>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
        <p:nvSpPr>
          <p:cNvPr id="6" name="Down Arrow 5"/>
          <p:cNvSpPr/>
          <p:nvPr/>
        </p:nvSpPr>
        <p:spPr>
          <a:xfrm rot="1876399">
            <a:off x="2686050" y="1912938"/>
            <a:ext cx="344488" cy="7493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828800" y="1219200"/>
            <a:ext cx="4114801"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Hulk Hogan</a:t>
            </a:r>
          </a:p>
        </p:txBody>
      </p:sp>
    </p:spTree>
    <p:extLst>
      <p:ext uri="{BB962C8B-B14F-4D97-AF65-F5344CB8AC3E}">
        <p14:creationId xmlns:p14="http://schemas.microsoft.com/office/powerpoint/2010/main" val="2298249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457200" y="228600"/>
            <a:ext cx="8229600" cy="5897563"/>
          </a:xfrm>
        </p:spPr>
        <p:txBody>
          <a:bodyPr/>
          <a:lstStyle/>
          <a:p>
            <a:pPr eaLnBrk="1" hangingPunct="1"/>
            <a:r>
              <a:rPr lang="en-US" smtClean="0"/>
              <a:t>Name both of these professional wrestlers from the past?</a:t>
            </a:r>
          </a:p>
          <a:p>
            <a:pPr eaLnBrk="1" hangingPunct="1"/>
            <a:endParaRPr lang="en-US" smtClean="0">
              <a:solidFill>
                <a:srgbClr val="6699FF"/>
              </a:solidFill>
            </a:endParaRPr>
          </a:p>
          <a:p>
            <a:pPr eaLnBrk="1" hangingPunct="1"/>
            <a:endParaRPr lang="en-US" smtClean="0">
              <a:solidFill>
                <a:srgbClr val="6699FF"/>
              </a:solidFill>
            </a:endParaRPr>
          </a:p>
        </p:txBody>
      </p:sp>
      <p:sp>
        <p:nvSpPr>
          <p:cNvPr id="192515"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925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753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1001" y="1447800"/>
            <a:ext cx="1523999" cy="1107996"/>
          </a:xfrm>
          <a:prstGeom prst="rect">
            <a:avLst/>
          </a:prstGeom>
          <a:noFill/>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
        <p:nvSpPr>
          <p:cNvPr id="6" name="Down Arrow 5"/>
          <p:cNvSpPr/>
          <p:nvPr/>
        </p:nvSpPr>
        <p:spPr>
          <a:xfrm rot="15879792">
            <a:off x="5118894" y="3894932"/>
            <a:ext cx="668337" cy="155575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828800" y="1219200"/>
            <a:ext cx="4114801"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Hulk Hogan</a:t>
            </a:r>
          </a:p>
        </p:txBody>
      </p:sp>
    </p:spTree>
    <p:extLst>
      <p:ext uri="{BB962C8B-B14F-4D97-AF65-F5344CB8AC3E}">
        <p14:creationId xmlns:p14="http://schemas.microsoft.com/office/powerpoint/2010/main" val="6540408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a:xfrm>
            <a:off x="457200" y="228600"/>
            <a:ext cx="8229600" cy="5897563"/>
          </a:xfrm>
        </p:spPr>
        <p:txBody>
          <a:bodyPr/>
          <a:lstStyle/>
          <a:p>
            <a:pPr eaLnBrk="1" hangingPunct="1"/>
            <a:r>
              <a:rPr lang="en-US" smtClean="0"/>
              <a:t>Name both of these professional wrestlers from the past?</a:t>
            </a:r>
          </a:p>
          <a:p>
            <a:pPr eaLnBrk="1" hangingPunct="1"/>
            <a:endParaRPr lang="en-US" smtClean="0">
              <a:solidFill>
                <a:srgbClr val="6699FF"/>
              </a:solidFill>
            </a:endParaRPr>
          </a:p>
          <a:p>
            <a:pPr eaLnBrk="1" hangingPunct="1"/>
            <a:endParaRPr lang="en-US" smtClean="0">
              <a:solidFill>
                <a:srgbClr val="6699FF"/>
              </a:solidFill>
            </a:endParaRPr>
          </a:p>
        </p:txBody>
      </p:sp>
      <p:sp>
        <p:nvSpPr>
          <p:cNvPr id="193539"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9354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753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1001" y="1447800"/>
            <a:ext cx="1523999" cy="1107996"/>
          </a:xfrm>
          <a:prstGeom prst="rect">
            <a:avLst/>
          </a:prstGeom>
          <a:noFill/>
        </p:spPr>
        <p:txBody>
          <a:bodyPr>
            <a:spAutoFit/>
          </a:bodyPr>
          <a:lstStyle/>
          <a:p>
            <a:pPr algn="ctr">
              <a:defRPr/>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
        <p:nvSpPr>
          <p:cNvPr id="6" name="Down Arrow 5"/>
          <p:cNvSpPr/>
          <p:nvPr/>
        </p:nvSpPr>
        <p:spPr>
          <a:xfrm rot="15879792">
            <a:off x="5118894" y="3894932"/>
            <a:ext cx="668337" cy="155575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828800" y="1219200"/>
            <a:ext cx="4114801"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Hulk Hogan</a:t>
            </a:r>
          </a:p>
        </p:txBody>
      </p:sp>
      <p:sp>
        <p:nvSpPr>
          <p:cNvPr id="9" name="Rectangle 8"/>
          <p:cNvSpPr/>
          <p:nvPr/>
        </p:nvSpPr>
        <p:spPr>
          <a:xfrm>
            <a:off x="609601" y="4267200"/>
            <a:ext cx="4343399" cy="2308324"/>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Andre the Giant</a:t>
            </a:r>
          </a:p>
        </p:txBody>
      </p:sp>
    </p:spTree>
    <p:extLst>
      <p:ext uri="{BB962C8B-B14F-4D97-AF65-F5344CB8AC3E}">
        <p14:creationId xmlns:p14="http://schemas.microsoft.com/office/powerpoint/2010/main" val="19022008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a:xfrm>
            <a:off x="457200" y="228600"/>
            <a:ext cx="8229600" cy="5897563"/>
          </a:xfrm>
        </p:spPr>
        <p:txBody>
          <a:bodyPr/>
          <a:lstStyle/>
          <a:p>
            <a:pPr eaLnBrk="1" hangingPunct="1"/>
            <a:r>
              <a:rPr lang="en-US" dirty="0" smtClean="0"/>
              <a:t>This is me before I became the governor.</a:t>
            </a:r>
          </a:p>
          <a:p>
            <a:pPr lvl="1" eaLnBrk="1" hangingPunct="1"/>
            <a:r>
              <a:rPr lang="en-US" dirty="0" smtClean="0"/>
              <a:t>You must spell my name correctly! Maybe…</a:t>
            </a:r>
          </a:p>
        </p:txBody>
      </p:sp>
      <p:pic>
        <p:nvPicPr>
          <p:cNvPr id="194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458200" cy="4572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564" name="Text Box 4"/>
          <p:cNvSpPr txBox="1">
            <a:spLocks noChangeArrowheads="1"/>
          </p:cNvSpPr>
          <p:nvPr/>
        </p:nvSpPr>
        <p:spPr bwMode="auto">
          <a:xfrm>
            <a:off x="6172200" y="2971800"/>
            <a:ext cx="2209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dirty="0" smtClean="0"/>
              <a:t>*</a:t>
            </a:r>
            <a:r>
              <a:rPr lang="en-US" sz="7200" dirty="0"/>
              <a:t>8</a:t>
            </a:r>
          </a:p>
        </p:txBody>
      </p:sp>
      <p:sp>
        <p:nvSpPr>
          <p:cNvPr id="19456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Tree>
    <p:extLst>
      <p:ext uri="{BB962C8B-B14F-4D97-AF65-F5344CB8AC3E}">
        <p14:creationId xmlns:p14="http://schemas.microsoft.com/office/powerpoint/2010/main" val="27133650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457200" y="228600"/>
            <a:ext cx="8229600" cy="5897563"/>
          </a:xfrm>
        </p:spPr>
        <p:txBody>
          <a:bodyPr/>
          <a:lstStyle/>
          <a:p>
            <a:pPr eaLnBrk="1" hangingPunct="1"/>
            <a:r>
              <a:rPr lang="en-US" dirty="0" smtClean="0"/>
              <a:t>This is me before I became the governor.</a:t>
            </a:r>
          </a:p>
          <a:p>
            <a:pPr lvl="1" eaLnBrk="1" hangingPunct="1"/>
            <a:r>
              <a:rPr lang="en-US" dirty="0" smtClean="0"/>
              <a:t>You must spell my name correctly! Maybe…</a:t>
            </a:r>
          </a:p>
          <a:p>
            <a:pPr lvl="1" eaLnBrk="1" hangingPunct="1"/>
            <a:r>
              <a:rPr lang="en-US" dirty="0" smtClean="0">
                <a:solidFill>
                  <a:srgbClr val="6699FF"/>
                </a:solidFill>
              </a:rPr>
              <a:t>Arnold Schwarzenegger</a:t>
            </a:r>
          </a:p>
        </p:txBody>
      </p:sp>
      <p:pic>
        <p:nvPicPr>
          <p:cNvPr id="195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458200" cy="4572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5588" name="Text Box 4"/>
          <p:cNvSpPr txBox="1">
            <a:spLocks noChangeArrowheads="1"/>
          </p:cNvSpPr>
          <p:nvPr/>
        </p:nvSpPr>
        <p:spPr bwMode="auto">
          <a:xfrm>
            <a:off x="6172200" y="2971800"/>
            <a:ext cx="2209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dirty="0" smtClean="0"/>
              <a:t>*</a:t>
            </a:r>
            <a:r>
              <a:rPr lang="en-US" sz="7200" dirty="0"/>
              <a:t>8</a:t>
            </a:r>
          </a:p>
        </p:txBody>
      </p:sp>
      <p:sp>
        <p:nvSpPr>
          <p:cNvPr id="19558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Tree>
    <p:extLst>
      <p:ext uri="{BB962C8B-B14F-4D97-AF65-F5344CB8AC3E}">
        <p14:creationId xmlns:p14="http://schemas.microsoft.com/office/powerpoint/2010/main" val="4203489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457200" y="304800"/>
            <a:ext cx="8229600" cy="5821363"/>
          </a:xfrm>
        </p:spPr>
        <p:txBody>
          <a:bodyPr/>
          <a:lstStyle/>
          <a:p>
            <a:pPr eaLnBrk="1" hangingPunct="1"/>
            <a:r>
              <a:rPr lang="en-US" dirty="0" smtClean="0"/>
              <a:t>What are our last names? </a:t>
            </a:r>
            <a:endParaRPr lang="en-US" dirty="0" smtClean="0">
              <a:solidFill>
                <a:srgbClr val="6699FF"/>
              </a:solidFill>
            </a:endParaRPr>
          </a:p>
          <a:p>
            <a:pPr eaLnBrk="1" hangingPunct="1">
              <a:buFontTx/>
              <a:buNone/>
            </a:pPr>
            <a:endParaRPr lang="en-US" dirty="0" smtClean="0">
              <a:solidFill>
                <a:srgbClr val="6699FF"/>
              </a:solidFill>
            </a:endParaRPr>
          </a:p>
          <a:p>
            <a:pPr eaLnBrk="1" hangingPunct="1"/>
            <a:endParaRPr lang="en-US" dirty="0" smtClean="0">
              <a:solidFill>
                <a:srgbClr val="6699FF"/>
              </a:solidFill>
            </a:endParaRPr>
          </a:p>
          <a:p>
            <a:pPr eaLnBrk="1" hangingPunct="1"/>
            <a:endParaRPr lang="en-US" dirty="0" smtClean="0"/>
          </a:p>
        </p:txBody>
      </p:sp>
      <p:pic>
        <p:nvPicPr>
          <p:cNvPr id="198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4400" cy="49911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8660" name="Text Box 4"/>
          <p:cNvSpPr txBox="1">
            <a:spLocks noChangeArrowheads="1"/>
          </p:cNvSpPr>
          <p:nvPr/>
        </p:nvSpPr>
        <p:spPr bwMode="auto">
          <a:xfrm>
            <a:off x="381000" y="1752600"/>
            <a:ext cx="106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a:solidFill>
                  <a:schemeClr val="bg1"/>
                </a:solidFill>
              </a:rPr>
              <a:t>*23</a:t>
            </a:r>
          </a:p>
        </p:txBody>
      </p:sp>
      <p:sp>
        <p:nvSpPr>
          <p:cNvPr id="19866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381000" y="5435402"/>
            <a:ext cx="364715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*9 (Bonus)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517291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457200" y="304800"/>
            <a:ext cx="8229600" cy="5821363"/>
          </a:xfrm>
        </p:spPr>
        <p:txBody>
          <a:bodyPr/>
          <a:lstStyle/>
          <a:p>
            <a:pPr eaLnBrk="1" hangingPunct="1"/>
            <a:r>
              <a:rPr lang="en-US" smtClean="0"/>
              <a:t>What are our last names? </a:t>
            </a:r>
            <a:r>
              <a:rPr lang="en-US" smtClean="0">
                <a:solidFill>
                  <a:srgbClr val="6699FF"/>
                </a:solidFill>
              </a:rPr>
              <a:t>Ali</a:t>
            </a:r>
          </a:p>
          <a:p>
            <a:pPr eaLnBrk="1" hangingPunct="1">
              <a:buFontTx/>
              <a:buNone/>
            </a:pPr>
            <a:r>
              <a:rPr lang="en-US" smtClean="0">
                <a:solidFill>
                  <a:srgbClr val="FFFF00"/>
                </a:solidFill>
              </a:rPr>
              <a:t> Laila Ali                         </a:t>
            </a:r>
            <a:r>
              <a:rPr lang="en-US" smtClean="0">
                <a:solidFill>
                  <a:srgbClr val="92D050"/>
                </a:solidFill>
              </a:rPr>
              <a:t>Muhammad Ali</a:t>
            </a:r>
          </a:p>
          <a:p>
            <a:pPr eaLnBrk="1" hangingPunct="1">
              <a:buFontTx/>
              <a:buNone/>
            </a:pPr>
            <a:endParaRPr lang="en-US" smtClean="0">
              <a:solidFill>
                <a:srgbClr val="6699FF"/>
              </a:solidFill>
            </a:endParaRPr>
          </a:p>
          <a:p>
            <a:pPr eaLnBrk="1" hangingPunct="1">
              <a:buFontTx/>
              <a:buNone/>
            </a:pPr>
            <a:endParaRPr lang="en-US" smtClean="0">
              <a:solidFill>
                <a:srgbClr val="6699FF"/>
              </a:solidFill>
            </a:endParaRPr>
          </a:p>
          <a:p>
            <a:pPr eaLnBrk="1" hangingPunct="1"/>
            <a:endParaRPr lang="en-US" smtClean="0">
              <a:solidFill>
                <a:srgbClr val="6699FF"/>
              </a:solidFill>
            </a:endParaRPr>
          </a:p>
          <a:p>
            <a:pPr eaLnBrk="1" hangingPunct="1"/>
            <a:endParaRPr lang="en-US" smtClean="0"/>
          </a:p>
        </p:txBody>
      </p:sp>
      <p:pic>
        <p:nvPicPr>
          <p:cNvPr id="198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4400" cy="49911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98660" name="Text Box 4"/>
          <p:cNvSpPr txBox="1">
            <a:spLocks noChangeArrowheads="1"/>
          </p:cNvSpPr>
          <p:nvPr/>
        </p:nvSpPr>
        <p:spPr bwMode="auto">
          <a:xfrm>
            <a:off x="381000" y="1752600"/>
            <a:ext cx="106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a:solidFill>
                  <a:schemeClr val="bg1"/>
                </a:solidFill>
              </a:rPr>
              <a:t>*23</a:t>
            </a:r>
          </a:p>
        </p:txBody>
      </p:sp>
      <p:sp>
        <p:nvSpPr>
          <p:cNvPr id="19866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381000" y="5435402"/>
            <a:ext cx="364715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*9 (Bonus)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41536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228600" y="228600"/>
            <a:ext cx="8458200" cy="5897563"/>
          </a:xfrm>
        </p:spPr>
        <p:txBody>
          <a:bodyPr/>
          <a:lstStyle/>
          <a:p>
            <a:pPr eaLnBrk="1" hangingPunct="1"/>
            <a:r>
              <a:rPr lang="en-US" smtClean="0"/>
              <a:t>Name the 3 types of muscular tissue shown below?</a:t>
            </a:r>
          </a:p>
          <a:p>
            <a:pPr lvl="1" eaLnBrk="1" hangingPunct="1"/>
            <a:endParaRPr lang="en-US" smtClean="0"/>
          </a:p>
        </p:txBody>
      </p:sp>
      <p:pic>
        <p:nvPicPr>
          <p:cNvPr id="15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733800" cy="5181600"/>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58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267200" cy="2154238"/>
          </a:xfrm>
          <a:prstGeom prst="rect">
            <a:avLst/>
          </a:prstGeom>
          <a:noFill/>
          <a:ln w="5715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58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810000"/>
            <a:ext cx="4267200" cy="2743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8726" name="Text Box 6"/>
          <p:cNvSpPr txBox="1">
            <a:spLocks noChangeArrowheads="1"/>
          </p:cNvSpPr>
          <p:nvPr/>
        </p:nvSpPr>
        <p:spPr bwMode="auto">
          <a:xfrm>
            <a:off x="381000" y="32004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A</a:t>
            </a:r>
          </a:p>
        </p:txBody>
      </p:sp>
      <p:sp>
        <p:nvSpPr>
          <p:cNvPr id="158727" name="Text Box 7"/>
          <p:cNvSpPr txBox="1">
            <a:spLocks noChangeArrowheads="1"/>
          </p:cNvSpPr>
          <p:nvPr/>
        </p:nvSpPr>
        <p:spPr bwMode="auto">
          <a:xfrm>
            <a:off x="4572000" y="39624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B</a:t>
            </a:r>
          </a:p>
        </p:txBody>
      </p:sp>
      <p:sp>
        <p:nvSpPr>
          <p:cNvPr id="158728" name="Text Box 8"/>
          <p:cNvSpPr txBox="1">
            <a:spLocks noChangeArrowheads="1"/>
          </p:cNvSpPr>
          <p:nvPr/>
        </p:nvSpPr>
        <p:spPr bwMode="auto">
          <a:xfrm>
            <a:off x="8077200" y="14478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t>
            </a:r>
          </a:p>
        </p:txBody>
      </p:sp>
      <p:sp>
        <p:nvSpPr>
          <p:cNvPr id="158729" name="Text Box 9"/>
          <p:cNvSpPr txBox="1">
            <a:spLocks noChangeArrowheads="1"/>
          </p:cNvSpPr>
          <p:nvPr/>
        </p:nvSpPr>
        <p:spPr bwMode="auto">
          <a:xfrm>
            <a:off x="381000" y="1371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A</a:t>
            </a:r>
          </a:p>
        </p:txBody>
      </p:sp>
      <p:sp>
        <p:nvSpPr>
          <p:cNvPr id="158730" name="Text Box 10"/>
          <p:cNvSpPr txBox="1">
            <a:spLocks noChangeArrowheads="1"/>
          </p:cNvSpPr>
          <p:nvPr/>
        </p:nvSpPr>
        <p:spPr bwMode="auto">
          <a:xfrm>
            <a:off x="4724400" y="25908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58731" name="Text Box 11"/>
          <p:cNvSpPr txBox="1">
            <a:spLocks noChangeArrowheads="1"/>
          </p:cNvSpPr>
          <p:nvPr/>
        </p:nvSpPr>
        <p:spPr bwMode="auto">
          <a:xfrm>
            <a:off x="7467600" y="4038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C</a:t>
            </a:r>
          </a:p>
        </p:txBody>
      </p:sp>
      <p:pic>
        <p:nvPicPr>
          <p:cNvPr id="15873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33"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6" name="Picture 4" descr="http://blognumbers.files.wordpress.com/2010/09/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 y="5199027"/>
            <a:ext cx="908050" cy="117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49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Content Placeholder 2"/>
          <p:cNvSpPr>
            <a:spLocks noGrp="1"/>
          </p:cNvSpPr>
          <p:nvPr>
            <p:ph idx="1"/>
          </p:nvPr>
        </p:nvSpPr>
        <p:spPr>
          <a:xfrm>
            <a:off x="457200" y="304800"/>
            <a:ext cx="8229600" cy="5821363"/>
          </a:xfrm>
        </p:spPr>
        <p:txBody>
          <a:bodyPr/>
          <a:lstStyle/>
          <a:p>
            <a:pPr eaLnBrk="1" hangingPunct="1"/>
            <a:r>
              <a:rPr lang="en-US" smtClean="0"/>
              <a:t>Who is this? What is he the master of?</a:t>
            </a:r>
          </a:p>
          <a:p>
            <a:pPr eaLnBrk="1" hangingPunct="1"/>
            <a:endParaRPr lang="en-US" smtClean="0"/>
          </a:p>
        </p:txBody>
      </p:sp>
      <p:pic>
        <p:nvPicPr>
          <p:cNvPr id="5" name="Picture 2"/>
          <p:cNvPicPr>
            <a:picLocks noChangeAspect="1" noChangeArrowheads="1"/>
          </p:cNvPicPr>
          <p:nvPr/>
        </p:nvPicPr>
        <p:blipFill>
          <a:blip r:embed="rId2"/>
          <a:srcRect/>
          <a:stretch>
            <a:fillRect/>
          </a:stretch>
        </p:blipFill>
        <p:spPr bwMode="auto">
          <a:xfrm>
            <a:off x="381000" y="990600"/>
            <a:ext cx="8458200" cy="5562600"/>
          </a:xfrm>
          <a:prstGeom prst="rect">
            <a:avLst/>
          </a:prstGeom>
          <a:noFill/>
          <a:ln w="57150">
            <a:solidFill>
              <a:schemeClr val="bg1">
                <a:lumMod val="50000"/>
              </a:schemeClr>
            </a:solidFill>
            <a:miter lim="800000"/>
            <a:headEnd/>
            <a:tailEnd/>
          </a:ln>
          <a:effectLst/>
        </p:spPr>
      </p:pic>
      <p:sp>
        <p:nvSpPr>
          <p:cNvPr id="6" name="Rectangle 5"/>
          <p:cNvSpPr/>
          <p:nvPr/>
        </p:nvSpPr>
        <p:spPr>
          <a:xfrm>
            <a:off x="304800" y="914401"/>
            <a:ext cx="1752600" cy="1200329"/>
          </a:xfrm>
          <a:prstGeom prst="rect">
            <a:avLst/>
          </a:prstGeom>
          <a:noFill/>
        </p:spPr>
        <p:txBody>
          <a:bodyPr>
            <a:spAutoFit/>
          </a:bodyPr>
          <a:lstStyle/>
          <a:p>
            <a:pPr algn="ctr">
              <a:defRPr/>
            </a:pP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29174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Content Placeholder 2"/>
          <p:cNvSpPr>
            <a:spLocks noGrp="1"/>
          </p:cNvSpPr>
          <p:nvPr>
            <p:ph idx="1"/>
          </p:nvPr>
        </p:nvSpPr>
        <p:spPr>
          <a:xfrm>
            <a:off x="457200" y="304800"/>
            <a:ext cx="8229600" cy="5821363"/>
          </a:xfrm>
        </p:spPr>
        <p:txBody>
          <a:bodyPr/>
          <a:lstStyle/>
          <a:p>
            <a:pPr eaLnBrk="1" hangingPunct="1"/>
            <a:r>
              <a:rPr lang="en-US" smtClean="0"/>
              <a:t>Who is this? What is he the master of?</a:t>
            </a:r>
          </a:p>
          <a:p>
            <a:pPr eaLnBrk="1" hangingPunct="1"/>
            <a:endParaRPr lang="en-US" smtClean="0"/>
          </a:p>
        </p:txBody>
      </p:sp>
      <p:pic>
        <p:nvPicPr>
          <p:cNvPr id="6" name="Picture 3"/>
          <p:cNvPicPr>
            <a:picLocks noChangeAspect="1" noChangeArrowheads="1"/>
          </p:cNvPicPr>
          <p:nvPr/>
        </p:nvPicPr>
        <p:blipFill>
          <a:blip r:embed="rId2"/>
          <a:srcRect/>
          <a:stretch>
            <a:fillRect/>
          </a:stretch>
        </p:blipFill>
        <p:spPr bwMode="auto">
          <a:xfrm>
            <a:off x="228600" y="990600"/>
            <a:ext cx="8534400" cy="5486400"/>
          </a:xfrm>
          <a:prstGeom prst="rect">
            <a:avLst/>
          </a:prstGeom>
          <a:noFill/>
          <a:ln w="76200">
            <a:solidFill>
              <a:schemeClr val="bg1">
                <a:lumMod val="50000"/>
              </a:schemeClr>
            </a:solidFill>
            <a:miter lim="800000"/>
            <a:headEnd/>
            <a:tailEnd/>
          </a:ln>
          <a:effectLst/>
        </p:spPr>
      </p:pic>
      <p:sp>
        <p:nvSpPr>
          <p:cNvPr id="7" name="Rectangle 6"/>
          <p:cNvSpPr/>
          <p:nvPr/>
        </p:nvSpPr>
        <p:spPr>
          <a:xfrm>
            <a:off x="1" y="914400"/>
            <a:ext cx="2209800" cy="1200329"/>
          </a:xfrm>
          <a:prstGeom prst="rect">
            <a:avLst/>
          </a:prstGeom>
          <a:noFill/>
        </p:spPr>
        <p:txBody>
          <a:bodyPr>
            <a:spAutoFit/>
          </a:bodyPr>
          <a:lstStyle/>
          <a:p>
            <a:pPr algn="ctr">
              <a:defRPr/>
            </a:pP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58484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smtClean="0"/>
              <a:t>1-5 Quiz (20 points each)</a:t>
            </a:r>
          </a:p>
          <a:p>
            <a:pPr lvl="1"/>
            <a:r>
              <a:rPr lang="en-US" dirty="0" smtClean="0"/>
              <a:t>With 5 bonus questions (2 points each)</a:t>
            </a:r>
            <a:endParaRPr lang="en-US" dirty="0"/>
          </a:p>
        </p:txBody>
      </p:sp>
      <p:pic>
        <p:nvPicPr>
          <p:cNvPr id="1026" name="Picture 2" descr="http://media2.intoday.in/indiatoday/images/Photo_gallery/sylvester-stallone-7.jpg_070612044658.sylvester-stallone-%28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4800600"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534563" y="2057400"/>
            <a:ext cx="2646879" cy="1754326"/>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Pass</a:t>
            </a:r>
          </a:p>
          <a:p>
            <a:pPr algn="ct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e</a:t>
            </a:r>
            <a:r>
              <a:rPr lang="en-US" sz="5400" b="1" cap="none" spc="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up?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2710964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5973763"/>
          </a:xfrm>
        </p:spPr>
        <p:txBody>
          <a:bodyPr/>
          <a:lstStyle/>
          <a:p>
            <a:r>
              <a:rPr lang="en-US" dirty="0" smtClean="0">
                <a:solidFill>
                  <a:srgbClr val="66FF99"/>
                </a:solidFill>
              </a:rPr>
              <a:t>“AYE” Advance Your Exploration ELA and Literacy Opportunity Worksheet</a:t>
            </a:r>
          </a:p>
          <a:p>
            <a:pPr lvl="1"/>
            <a:r>
              <a:rPr lang="en-US" dirty="0" smtClean="0"/>
              <a:t>Visit some of the many provided links or..</a:t>
            </a:r>
          </a:p>
          <a:p>
            <a:pPr lvl="1"/>
            <a:r>
              <a:rPr lang="en-US" dirty="0" smtClean="0"/>
              <a:t>Articles can be found at (w/ membership to NABT and NSTA)</a:t>
            </a:r>
            <a:endParaRPr lang="en-US" dirty="0" smtClean="0">
              <a:hlinkClick r:id="rId2"/>
            </a:endParaRPr>
          </a:p>
          <a:p>
            <a:pPr lvl="2"/>
            <a:r>
              <a:rPr lang="en-US" dirty="0" smtClean="0">
                <a:hlinkClick r:id="rId2"/>
              </a:rPr>
              <a:t>http</a:t>
            </a:r>
            <a:r>
              <a:rPr lang="en-US" dirty="0">
                <a:hlinkClick r:id="rId2"/>
              </a:rPr>
              <a:t>://</a:t>
            </a:r>
            <a:r>
              <a:rPr lang="en-US" dirty="0" smtClean="0">
                <a:hlinkClick r:id="rId2"/>
              </a:rPr>
              <a:t>www.nabt.org/websites/institution/index.php?p=1</a:t>
            </a:r>
            <a:endParaRPr lang="en-US" dirty="0" smtClean="0"/>
          </a:p>
          <a:p>
            <a:pPr lvl="2"/>
            <a:r>
              <a:rPr lang="en-US" dirty="0">
                <a:hlinkClick r:id="rId3"/>
              </a:rPr>
              <a:t>http://learningcenter.nsta.org/browse_journals.aspx?journal=tst</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868680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bwMode="auto">
          <a:xfrm>
            <a:off x="457200" y="3733800"/>
            <a:ext cx="3886200" cy="1371600"/>
          </a:xfrm>
          <a:prstGeom prst="roundRect">
            <a:avLst/>
          </a:prstGeom>
          <a:solidFill>
            <a:schemeClr val="bg1">
              <a:lumMod val="95000"/>
              <a:lumOff val="5000"/>
            </a:schemeClr>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TextBox 4"/>
          <p:cNvSpPr txBox="1"/>
          <p:nvPr/>
        </p:nvSpPr>
        <p:spPr>
          <a:xfrm>
            <a:off x="609600" y="3733800"/>
            <a:ext cx="3733800" cy="1323439"/>
          </a:xfrm>
          <a:prstGeom prst="rect">
            <a:avLst/>
          </a:prstGeom>
          <a:noFill/>
        </p:spPr>
        <p:txBody>
          <a:bodyPr wrap="square" rtlCol="0">
            <a:spAutoFit/>
          </a:bodyPr>
          <a:lstStyle/>
          <a:p>
            <a:pPr>
              <a:buNone/>
            </a:pPr>
            <a:r>
              <a:rPr lang="en-US" sz="2000" dirty="0">
                <a:effectLst/>
              </a:rPr>
              <a:t>Please visit at least one of the “learn more” </a:t>
            </a:r>
            <a:r>
              <a:rPr lang="en-US" sz="2000" dirty="0" smtClean="0">
                <a:effectLst/>
              </a:rPr>
              <a:t>educational </a:t>
            </a:r>
            <a:r>
              <a:rPr lang="en-US" sz="2000" dirty="0">
                <a:effectLst/>
              </a:rPr>
              <a:t>links provided in this unit and complete this worksheet.  </a:t>
            </a:r>
            <a:endParaRPr lang="en-US" sz="2000" dirty="0"/>
          </a:p>
        </p:txBody>
      </p:sp>
    </p:spTree>
    <p:extLst>
      <p:ext uri="{BB962C8B-B14F-4D97-AF65-F5344CB8AC3E}">
        <p14:creationId xmlns:p14="http://schemas.microsoft.com/office/powerpoint/2010/main" val="2148373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763000" cy="5973763"/>
          </a:xfrm>
        </p:spPr>
        <p:txBody>
          <a:bodyPr/>
          <a:lstStyle/>
          <a:p>
            <a:r>
              <a:rPr lang="en-US" dirty="0" smtClean="0">
                <a:solidFill>
                  <a:srgbClr val="66FF99"/>
                </a:solidFill>
              </a:rPr>
              <a:t>“AYE” Advance Your Exploration ELA and Literacy Opportunity Worksheet</a:t>
            </a:r>
          </a:p>
          <a:p>
            <a:pPr lvl="1"/>
            <a:r>
              <a:rPr lang="en-US" dirty="0" smtClean="0">
                <a:solidFill>
                  <a:srgbClr val="9966FF"/>
                </a:solidFill>
              </a:rPr>
              <a:t>Visit some of the many provided links or..</a:t>
            </a:r>
          </a:p>
          <a:p>
            <a:pPr lvl="1"/>
            <a:r>
              <a:rPr lang="en-US" dirty="0" smtClean="0">
                <a:solidFill>
                  <a:srgbClr val="FF99FF"/>
                </a:solidFill>
              </a:rPr>
              <a:t>Articles can be found at (w/ membership to NABT and NSTA)</a:t>
            </a:r>
            <a:endParaRPr lang="en-US" dirty="0" smtClean="0">
              <a:solidFill>
                <a:srgbClr val="FF99FF"/>
              </a:solidFill>
              <a:hlinkClick r:id="rId2"/>
            </a:endParaRPr>
          </a:p>
          <a:p>
            <a:pPr lvl="2"/>
            <a:r>
              <a:rPr lang="en-US" dirty="0" smtClean="0">
                <a:hlinkClick r:id="rId2"/>
              </a:rPr>
              <a:t>http</a:t>
            </a:r>
            <a:r>
              <a:rPr lang="en-US" dirty="0">
                <a:hlinkClick r:id="rId2"/>
              </a:rPr>
              <a:t>://</a:t>
            </a:r>
            <a:r>
              <a:rPr lang="en-US" dirty="0" smtClean="0">
                <a:hlinkClick r:id="rId2"/>
              </a:rPr>
              <a:t>www.nabt.org/websites/institution/index.php?p=1</a:t>
            </a:r>
            <a:endParaRPr lang="en-US" dirty="0" smtClean="0"/>
          </a:p>
          <a:p>
            <a:pPr lvl="2"/>
            <a:r>
              <a:rPr lang="en-US" dirty="0">
                <a:hlinkClick r:id="rId3"/>
              </a:rPr>
              <a:t>http://learningcenter.nsta.org/browse_journals.aspx?journal=tst</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84" y="3962400"/>
            <a:ext cx="86868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315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In order of appearance. Note: In text citations not present in slideshow. Part I</a:t>
            </a:r>
          </a:p>
          <a:p>
            <a:r>
              <a:rPr lang="en-US" sz="1600" dirty="0" smtClean="0"/>
              <a:t>Part I (Levels of Biological Organization)</a:t>
            </a:r>
          </a:p>
          <a:p>
            <a:r>
              <a:rPr lang="en-US" sz="1600" dirty="0" smtClean="0"/>
              <a:t>. </a:t>
            </a:r>
            <a:r>
              <a:rPr lang="en-US" sz="1600" dirty="0"/>
              <a:t>(</a:t>
            </a:r>
            <a:r>
              <a:rPr lang="en-US" sz="1600" dirty="0" err="1"/>
              <a:t>n.d.</a:t>
            </a:r>
            <a:r>
              <a:rPr lang="en-US" sz="1600" dirty="0"/>
              <a:t>). </a:t>
            </a:r>
            <a:r>
              <a:rPr lang="en-US" sz="1600" i="1" dirty="0"/>
              <a:t>Nature.com</a:t>
            </a:r>
            <a:r>
              <a:rPr lang="en-US" sz="1600" dirty="0"/>
              <a:t>. Retrieved July 3, 2014, from </a:t>
            </a:r>
            <a:r>
              <a:rPr lang="en-US" sz="1600" dirty="0">
                <a:hlinkClick r:id="rId2"/>
              </a:rPr>
              <a:t>http://</a:t>
            </a:r>
            <a:r>
              <a:rPr lang="en-US" sz="1600" dirty="0" smtClean="0">
                <a:hlinkClick r:id="rId2"/>
              </a:rPr>
              <a:t>www.nature.com/scitable/topicpage/biological-complexity-and-integrative-levels-of-organization-468</a:t>
            </a:r>
            <a:endParaRPr lang="en-US" sz="1600" dirty="0" smtClean="0"/>
          </a:p>
          <a:p>
            <a:r>
              <a:rPr lang="en-US" sz="1600" dirty="0"/>
              <a:t>. (</a:t>
            </a:r>
            <a:r>
              <a:rPr lang="en-US" sz="1600" dirty="0" err="1"/>
              <a:t>n.d.</a:t>
            </a:r>
            <a:r>
              <a:rPr lang="en-US" sz="1600" dirty="0"/>
              <a:t>). . Retrieved July 3, 2014, from </a:t>
            </a:r>
            <a:r>
              <a:rPr lang="en-US" sz="1600" dirty="0">
                <a:hlinkClick r:id="rId3"/>
              </a:rPr>
              <a:t>https://</a:t>
            </a:r>
            <a:r>
              <a:rPr lang="en-US" sz="1600" dirty="0" smtClean="0">
                <a:hlinkClick r:id="rId3"/>
              </a:rPr>
              <a:t>bayo2pisay.files.wordpress.com/2012/06/handout-levels-of-biological-organization.pdf</a:t>
            </a:r>
            <a:endParaRPr lang="en-US" sz="1600" dirty="0" smtClean="0"/>
          </a:p>
          <a:p>
            <a:r>
              <a:rPr lang="en-US" sz="1600" dirty="0"/>
              <a:t>. (</a:t>
            </a:r>
            <a:r>
              <a:rPr lang="en-US" sz="1600" dirty="0" err="1"/>
              <a:t>n.d.</a:t>
            </a:r>
            <a:r>
              <a:rPr lang="en-US" sz="1600" dirty="0"/>
              <a:t>). . Retrieved July 3, 2014, from </a:t>
            </a:r>
            <a:r>
              <a:rPr lang="en-US" sz="1600" dirty="0">
                <a:hlinkClick r:id="rId4"/>
              </a:rPr>
              <a:t>https://</a:t>
            </a:r>
            <a:r>
              <a:rPr lang="en-US" sz="1600" dirty="0" smtClean="0">
                <a:hlinkClick r:id="rId4"/>
              </a:rPr>
              <a:t>www.google.com/search?q=form+follows+function&amp;ie=utf-8&amp;oe=utf-8&amp;aq=t&amp;rls=org.mozilla:en-US:official&amp;client=firefox-a&amp;channel=np&amp;source=hp#channel=np&amp;q=form+follows+function+biology&amp;rls=org.mozilla:en-US:official</a:t>
            </a:r>
            <a:endParaRPr lang="en-US" sz="1600" dirty="0" smtClean="0"/>
          </a:p>
          <a:p>
            <a:r>
              <a:rPr lang="en-US" sz="1600" dirty="0"/>
              <a:t>Organization of the Human Body. (</a:t>
            </a:r>
            <a:r>
              <a:rPr lang="en-US" sz="1600" dirty="0" err="1"/>
              <a:t>n.d.</a:t>
            </a:r>
            <a:r>
              <a:rPr lang="en-US" sz="1600" dirty="0"/>
              <a:t>). </a:t>
            </a:r>
            <a:r>
              <a:rPr lang="en-US" sz="1600" i="1" dirty="0"/>
              <a:t>( Read )</a:t>
            </a:r>
            <a:r>
              <a:rPr lang="en-US" sz="1600" dirty="0"/>
              <a:t>. Retrieved July 3, 2014, from </a:t>
            </a:r>
            <a:r>
              <a:rPr lang="en-US" sz="1600" dirty="0">
                <a:hlinkClick r:id="rId5"/>
              </a:rPr>
              <a:t>http://www.ck12.org/biology/Organization-of-the-Human-Body/lesson/user:bWpvbmVzMzk4QHRhbXBhYmF5LnJyLmNvbQ../Organization-of-the-Human-Body</a:t>
            </a:r>
            <a:r>
              <a:rPr lang="en-US" sz="1600" dirty="0" smtClean="0">
                <a:hlinkClick r:id="rId5"/>
              </a:rPr>
              <a:t>/</a:t>
            </a:r>
            <a:endParaRPr lang="en-US" sz="1600" dirty="0" smtClean="0"/>
          </a:p>
          <a:p>
            <a:r>
              <a:rPr lang="en-US" sz="1600" dirty="0"/>
              <a:t>Plant Cell vs. Animal Cell. (</a:t>
            </a:r>
            <a:r>
              <a:rPr lang="en-US" sz="1600" dirty="0" err="1"/>
              <a:t>n.d.</a:t>
            </a:r>
            <a:r>
              <a:rPr lang="en-US" sz="1600" dirty="0"/>
              <a:t>). </a:t>
            </a:r>
            <a:r>
              <a:rPr lang="en-US" sz="1600" i="1" dirty="0"/>
              <a:t>Plant Cell vs Animal Cell</a:t>
            </a:r>
            <a:r>
              <a:rPr lang="en-US" sz="1600" dirty="0"/>
              <a:t>. Retrieved July 3, 2014, from </a:t>
            </a:r>
            <a:r>
              <a:rPr lang="en-US" sz="1600" dirty="0">
                <a:hlinkClick r:id="rId6"/>
              </a:rPr>
              <a:t>http://</a:t>
            </a:r>
            <a:r>
              <a:rPr lang="en-US" sz="1600" dirty="0" smtClean="0">
                <a:hlinkClick r:id="rId6"/>
              </a:rPr>
              <a:t>www.diffen.com/difference/Animal_Cell_vs_Plant_Cell</a:t>
            </a:r>
            <a:endParaRPr lang="en-US" sz="1600" dirty="0" smtClean="0"/>
          </a:p>
          <a:p>
            <a:r>
              <a:rPr lang="en-US" sz="1600" dirty="0"/>
              <a:t>Culture Collections. (</a:t>
            </a:r>
            <a:r>
              <a:rPr lang="en-US" sz="1600" dirty="0" err="1"/>
              <a:t>n.d.</a:t>
            </a:r>
            <a:r>
              <a:rPr lang="en-US" sz="1600" dirty="0"/>
              <a:t>). </a:t>
            </a:r>
            <a:r>
              <a:rPr lang="en-US" sz="1600" i="1" dirty="0"/>
              <a:t>Culture Collections</a:t>
            </a:r>
            <a:r>
              <a:rPr lang="en-US" sz="1600" dirty="0"/>
              <a:t>. Retrieved July 3, 2014, from </a:t>
            </a:r>
            <a:r>
              <a:rPr lang="en-US" sz="1600" dirty="0">
                <a:hlinkClick r:id="rId7"/>
              </a:rPr>
              <a:t>http://</a:t>
            </a:r>
            <a:r>
              <a:rPr lang="en-US" sz="1600" dirty="0" smtClean="0">
                <a:hlinkClick r:id="rId7"/>
              </a:rPr>
              <a:t>www.phe-culturecollections.org.uk/products/celllines/primarycells/humanprimarycellsbycelltype.aspx</a:t>
            </a:r>
            <a:endParaRPr lang="en-US" sz="1600" dirty="0" smtClean="0"/>
          </a:p>
          <a:p>
            <a:r>
              <a:rPr lang="en-US" sz="1600" dirty="0"/>
              <a:t>. (</a:t>
            </a:r>
            <a:r>
              <a:rPr lang="en-US" sz="1600" dirty="0" err="1"/>
              <a:t>n.d.</a:t>
            </a:r>
            <a:r>
              <a:rPr lang="en-US" sz="1600" dirty="0"/>
              <a:t>). . Retrieved July 3, 2014, from </a:t>
            </a:r>
            <a:r>
              <a:rPr lang="en-US" sz="1600" dirty="0">
                <a:hlinkClick r:id="rId8"/>
              </a:rPr>
              <a:t>http://</a:t>
            </a:r>
            <a:r>
              <a:rPr lang="en-US" sz="1600" dirty="0" smtClean="0">
                <a:hlinkClick r:id="rId8"/>
              </a:rPr>
              <a:t>faculty.clintoncc.suny.edu/faculty/michael.gregory/files/bio%20102/bio%20102%20lectures/Animal%20cells%20and%20tissues/Animal%20Tissues.htm</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2686639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In order of appearance. Note: In text citations not present in slideshow. Part I</a:t>
            </a:r>
          </a:p>
          <a:p>
            <a:r>
              <a:rPr lang="en-US" sz="1600" dirty="0" smtClean="0"/>
              <a:t>Part I (Levels of Biological Organization) Continued.</a:t>
            </a:r>
          </a:p>
          <a:p>
            <a:r>
              <a:rPr lang="en-US" sz="1600" dirty="0"/>
              <a:t>. (</a:t>
            </a:r>
            <a:r>
              <a:rPr lang="en-US" sz="1600" dirty="0" err="1"/>
              <a:t>n.d.</a:t>
            </a:r>
            <a:r>
              <a:rPr lang="en-US" sz="1600" dirty="0"/>
              <a:t>). . Retrieved July 3, 2014, from </a:t>
            </a:r>
            <a:r>
              <a:rPr lang="en-US" sz="1600" dirty="0">
                <a:hlinkClick r:id="rId2"/>
              </a:rPr>
              <a:t>http://</a:t>
            </a:r>
            <a:r>
              <a:rPr lang="en-US" sz="1600" dirty="0" smtClean="0">
                <a:hlinkClick r:id="rId2"/>
              </a:rPr>
              <a:t>faculty.clintoncc.suny.edu/faculty/michael.gregory/files/bio%20102/bio%20102%20lectures/Animal%20cells%20and%20tissues/Animal%20Tissues.htm</a:t>
            </a:r>
            <a:endParaRPr lang="en-US" sz="1600" dirty="0" smtClean="0"/>
          </a:p>
          <a:p>
            <a:r>
              <a:rPr lang="en-US" sz="1600" dirty="0"/>
              <a:t>Basic Tissue Types. (</a:t>
            </a:r>
            <a:r>
              <a:rPr lang="en-US" sz="1600" dirty="0" err="1"/>
              <a:t>n.d.</a:t>
            </a:r>
            <a:r>
              <a:rPr lang="en-US" sz="1600" dirty="0"/>
              <a:t>). </a:t>
            </a:r>
            <a:r>
              <a:rPr lang="en-US" sz="1600" i="1" dirty="0"/>
              <a:t>SIU SOM Histology INTRO</a:t>
            </a:r>
            <a:r>
              <a:rPr lang="en-US" sz="1600" dirty="0"/>
              <a:t>. Retrieved July 3, 2014, from </a:t>
            </a:r>
            <a:r>
              <a:rPr lang="en-US" sz="1600" dirty="0">
                <a:hlinkClick r:id="rId3"/>
              </a:rPr>
              <a:t>http://www.siumed.edu/~</a:t>
            </a:r>
            <a:r>
              <a:rPr lang="en-US" sz="1600" dirty="0" smtClean="0">
                <a:hlinkClick r:id="rId3"/>
              </a:rPr>
              <a:t>dking2/intro/4basic.htm</a:t>
            </a:r>
            <a:endParaRPr lang="en-US" sz="1600" dirty="0" smtClean="0"/>
          </a:p>
          <a:p>
            <a:r>
              <a:rPr lang="en-US" sz="1600" dirty="0"/>
              <a:t>Campbell, D., &amp; Davison, N. (2012, May 28). Illegal kidney trade booms as new organ is 'sold every hour'. </a:t>
            </a:r>
            <a:r>
              <a:rPr lang="en-US" sz="1600" i="1" dirty="0"/>
              <a:t>The Guardian</a:t>
            </a:r>
            <a:r>
              <a:rPr lang="en-US" sz="1600" dirty="0"/>
              <a:t>. Retrieved July 3, 2014, from </a:t>
            </a:r>
            <a:r>
              <a:rPr lang="en-US" sz="1600" dirty="0">
                <a:hlinkClick r:id="rId4"/>
              </a:rPr>
              <a:t>http://</a:t>
            </a:r>
            <a:r>
              <a:rPr lang="en-US" sz="1600" dirty="0" smtClean="0">
                <a:hlinkClick r:id="rId4"/>
              </a:rPr>
              <a:t>www.theguardian.com/world/2012/may/27/kidney-trade-illegal-operations-who</a:t>
            </a:r>
            <a:endParaRPr lang="en-US" sz="1600" dirty="0" smtClean="0"/>
          </a:p>
          <a:p>
            <a:r>
              <a:rPr lang="en-US" sz="1600" dirty="0"/>
              <a:t>5 Common Examples of Homeostasis in the Human Body. (</a:t>
            </a:r>
            <a:r>
              <a:rPr lang="en-US" sz="1600" dirty="0" err="1"/>
              <a:t>n.d.</a:t>
            </a:r>
            <a:r>
              <a:rPr lang="en-US" sz="1600" dirty="0"/>
              <a:t>). </a:t>
            </a:r>
            <a:r>
              <a:rPr lang="en-US" sz="1600" i="1" dirty="0"/>
              <a:t>Bright Hub</a:t>
            </a:r>
            <a:r>
              <a:rPr lang="en-US" sz="1600" dirty="0"/>
              <a:t>. Retrieved July 3, 2014, from </a:t>
            </a:r>
            <a:r>
              <a:rPr lang="en-US" sz="1600" dirty="0">
                <a:hlinkClick r:id="rId5"/>
              </a:rPr>
              <a:t>http://</a:t>
            </a:r>
            <a:r>
              <a:rPr lang="en-US" sz="1600" dirty="0" smtClean="0">
                <a:hlinkClick r:id="rId5"/>
              </a:rPr>
              <a:t>www.brighthub.com/science/medical/articles/112024.asp</a:t>
            </a:r>
            <a:endParaRPr lang="en-US" sz="1600" dirty="0" smtClean="0"/>
          </a:p>
          <a:p>
            <a:pPr marL="0" indent="0">
              <a:buNone/>
            </a:pP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8194" name="Picture 2" descr="https://7e8c.https.cdn.softlayer.net/807E8C/origin.theweek.com/img/dir_0078/39054_article_main/human-skin-cells-skin-cells-injected-with-a-mixture-of-genes-and-a-molecule-called-valproic-acid.jpg?2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270" y="3581400"/>
            <a:ext cx="866013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889001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II (Skeletal System) </a:t>
            </a:r>
          </a:p>
          <a:p>
            <a:r>
              <a:rPr lang="en-US" sz="1600" dirty="0"/>
              <a:t>Skeletal System. (</a:t>
            </a:r>
            <a:r>
              <a:rPr lang="en-US" sz="1600" dirty="0" err="1"/>
              <a:t>n.d.</a:t>
            </a:r>
            <a:r>
              <a:rPr lang="en-US" sz="1600" dirty="0"/>
              <a:t>). </a:t>
            </a:r>
            <a:r>
              <a:rPr lang="en-US" sz="1600" i="1" dirty="0" err="1"/>
              <a:t>InnerBody</a:t>
            </a:r>
            <a:r>
              <a:rPr lang="en-US" sz="1600" dirty="0"/>
              <a:t>. Retrieved July 3, 2014, from </a:t>
            </a:r>
            <a:r>
              <a:rPr lang="en-US" sz="1600" dirty="0">
                <a:hlinkClick r:id="rId2"/>
              </a:rPr>
              <a:t>http://</a:t>
            </a:r>
            <a:r>
              <a:rPr lang="en-US" sz="1600" dirty="0" smtClean="0">
                <a:hlinkClick r:id="rId2"/>
              </a:rPr>
              <a:t>www.innerbody.com/image/skelfov.html</a:t>
            </a:r>
            <a:endParaRPr lang="en-US" sz="1600" dirty="0" smtClean="0"/>
          </a:p>
          <a:p>
            <a:r>
              <a:rPr lang="en-US" sz="1600" dirty="0"/>
              <a:t>SKELETONS INSIDE AND OUT. (</a:t>
            </a:r>
            <a:r>
              <a:rPr lang="en-US" sz="1600" dirty="0" err="1"/>
              <a:t>n.d.</a:t>
            </a:r>
            <a:r>
              <a:rPr lang="en-US" sz="1600" dirty="0"/>
              <a:t>). </a:t>
            </a:r>
            <a:r>
              <a:rPr lang="en-US" sz="1600" i="1" dirty="0"/>
              <a:t>Biology4Kids.com: Animal Systems: Skeletal System</a:t>
            </a:r>
            <a:r>
              <a:rPr lang="en-US" sz="1600" dirty="0"/>
              <a:t>. Retrieved July 3, 2014, from </a:t>
            </a:r>
            <a:r>
              <a:rPr lang="en-US" sz="1600" dirty="0">
                <a:hlinkClick r:id="rId3"/>
              </a:rPr>
              <a:t>http://</a:t>
            </a:r>
            <a:r>
              <a:rPr lang="en-US" sz="1600" dirty="0" smtClean="0">
                <a:hlinkClick r:id="rId3"/>
              </a:rPr>
              <a:t>www.biology4kids.com/files/systems_skeletal.html</a:t>
            </a:r>
            <a:endParaRPr lang="en-US" sz="1600" dirty="0" smtClean="0"/>
          </a:p>
          <a:p>
            <a:r>
              <a:rPr lang="en-US" sz="1600" dirty="0"/>
              <a:t>Skeletal System: Anatomy and Physiology | Skeleton Anatomy | Quizzes. (</a:t>
            </a:r>
            <a:r>
              <a:rPr lang="en-US" sz="1600" dirty="0" err="1"/>
              <a:t>n.d.</a:t>
            </a:r>
            <a:r>
              <a:rPr lang="en-US" sz="1600" dirty="0"/>
              <a:t>). </a:t>
            </a:r>
            <a:r>
              <a:rPr lang="en-US" sz="1600" i="1" dirty="0"/>
              <a:t>Skeletal System: Anatomy and Physiology | Skeleton Anatomy | Quizzes</a:t>
            </a:r>
            <a:r>
              <a:rPr lang="en-US" sz="1600" dirty="0"/>
              <a:t>. Retrieved July 3, 2014, from </a:t>
            </a:r>
            <a:r>
              <a:rPr lang="en-US" sz="1600" dirty="0">
                <a:hlinkClick r:id="rId4"/>
              </a:rPr>
              <a:t>http://</a:t>
            </a:r>
            <a:r>
              <a:rPr lang="en-US" sz="1600" dirty="0" smtClean="0">
                <a:hlinkClick r:id="rId4"/>
              </a:rPr>
              <a:t>www.getbodysmart.com/ap/skeletalsystem/skeleton/menu/menu.html</a:t>
            </a:r>
            <a:endParaRPr lang="en-US" sz="1600" dirty="0" smtClean="0"/>
          </a:p>
          <a:p>
            <a:r>
              <a:rPr lang="en-US" sz="1600" dirty="0"/>
              <a:t>. (</a:t>
            </a:r>
            <a:r>
              <a:rPr lang="en-US" sz="1600" dirty="0" err="1"/>
              <a:t>n.d.</a:t>
            </a:r>
            <a:r>
              <a:rPr lang="en-US" sz="1600" dirty="0"/>
              <a:t>). . Retrieved July 3, 2014, from </a:t>
            </a:r>
            <a:r>
              <a:rPr lang="en-US" sz="1600" dirty="0">
                <a:hlinkClick r:id="rId5"/>
              </a:rPr>
              <a:t>http://</a:t>
            </a:r>
            <a:r>
              <a:rPr lang="en-US" sz="1600" dirty="0" smtClean="0">
                <a:hlinkClick r:id="rId5"/>
              </a:rPr>
              <a:t>orthoinfo.aaos.org/topic.cfm?topic=a00425</a:t>
            </a:r>
            <a:endParaRPr lang="en-US" sz="1600" dirty="0" smtClean="0"/>
          </a:p>
          <a:p>
            <a:r>
              <a:rPr lang="en-US" sz="1600" dirty="0"/>
              <a:t>Block, M. (</a:t>
            </a:r>
            <a:r>
              <a:rPr lang="en-US" sz="1600" dirty="0" err="1"/>
              <a:t>n.d.</a:t>
            </a:r>
            <a:r>
              <a:rPr lang="en-US" sz="1600" dirty="0"/>
              <a:t>). Sidelined By Brain Injury, Ex-NFL Player Copes With 'Desperation'. </a:t>
            </a:r>
            <a:r>
              <a:rPr lang="en-US" sz="1600" i="1" dirty="0"/>
              <a:t>NPR</a:t>
            </a:r>
            <a:r>
              <a:rPr lang="en-US" sz="1600" dirty="0"/>
              <a:t>. Retrieved July 3, 2014, from </a:t>
            </a:r>
            <a:r>
              <a:rPr lang="en-US" sz="1600" dirty="0">
                <a:hlinkClick r:id="rId6"/>
              </a:rPr>
              <a:t>http://</a:t>
            </a:r>
            <a:r>
              <a:rPr lang="en-US" sz="1600" dirty="0" smtClean="0">
                <a:hlinkClick r:id="rId6"/>
              </a:rPr>
              <a:t>www.npr.org/2014/01/31/269422083/sidelined-by-brain-injury-ex-nfl-player-copes-with-desperation</a:t>
            </a:r>
            <a:endParaRPr lang="en-US" sz="1600" dirty="0" smtClean="0"/>
          </a:p>
          <a:p>
            <a:r>
              <a:rPr lang="en-US" sz="1600" dirty="0"/>
              <a:t>. (</a:t>
            </a:r>
            <a:r>
              <a:rPr lang="en-US" sz="1600" dirty="0" err="1"/>
              <a:t>n.d.</a:t>
            </a:r>
            <a:r>
              <a:rPr lang="en-US" sz="1600" dirty="0"/>
              <a:t>). </a:t>
            </a:r>
            <a:r>
              <a:rPr lang="en-US" sz="1600" i="1" dirty="0"/>
              <a:t>NPR</a:t>
            </a:r>
            <a:r>
              <a:rPr lang="en-US" sz="1600" dirty="0"/>
              <a:t>. Retrieved July 3, 2014, from </a:t>
            </a:r>
            <a:r>
              <a:rPr lang="en-US" sz="1600" dirty="0">
                <a:hlinkClick r:id="rId7"/>
              </a:rPr>
              <a:t>http://</a:t>
            </a:r>
            <a:r>
              <a:rPr lang="en-US" sz="1600" dirty="0" smtClean="0">
                <a:hlinkClick r:id="rId7"/>
              </a:rPr>
              <a:t>www.npr.org/player/v2/mediaPlayer.html?action=1&amp;t=1&amp;islist=false&amp;id=269422083&amp;m=269529730</a:t>
            </a:r>
            <a:endParaRPr lang="en-US" sz="1600" dirty="0" smtClean="0"/>
          </a:p>
          <a:p>
            <a:r>
              <a:rPr lang="en-US" sz="1600" dirty="0"/>
              <a:t>. (</a:t>
            </a:r>
            <a:r>
              <a:rPr lang="en-US" sz="1600" dirty="0" err="1"/>
              <a:t>n.d.</a:t>
            </a:r>
            <a:r>
              <a:rPr lang="en-US" sz="1600" dirty="0"/>
              <a:t>). . Retrieved July 3, 2014, from </a:t>
            </a:r>
            <a:r>
              <a:rPr lang="en-US" sz="1600" dirty="0">
                <a:hlinkClick r:id="rId8"/>
              </a:rPr>
              <a:t>http://www.nytimes.com/health/guides/disease/osteoporosis</a:t>
            </a:r>
            <a:r>
              <a:rPr lang="en-US" sz="1600" dirty="0" smtClean="0">
                <a:hlinkClick r:id="rId8"/>
              </a:rPr>
              <a:t>/</a:t>
            </a:r>
            <a:endParaRPr lang="en-US" sz="1600" dirty="0" smtClean="0"/>
          </a:p>
          <a:p>
            <a:r>
              <a:rPr lang="en-US" sz="1600" dirty="0"/>
              <a:t>The Virtual Body. (</a:t>
            </a:r>
            <a:r>
              <a:rPr lang="en-US" sz="1600" dirty="0" err="1"/>
              <a:t>n.d.</a:t>
            </a:r>
            <a:r>
              <a:rPr lang="en-US" sz="1600" dirty="0"/>
              <a:t>). </a:t>
            </a:r>
            <a:r>
              <a:rPr lang="en-US" sz="1600" i="1" dirty="0"/>
              <a:t>- </a:t>
            </a:r>
            <a:r>
              <a:rPr lang="en-US" sz="1600" i="1" dirty="0" err="1"/>
              <a:t>MEDtropolis</a:t>
            </a:r>
            <a:r>
              <a:rPr lang="en-US" sz="1600" dirty="0"/>
              <a:t>. Retrieved July 3, 2014, from </a:t>
            </a:r>
            <a:r>
              <a:rPr lang="en-US" sz="1600" dirty="0">
                <a:hlinkClick r:id="rId9"/>
              </a:rPr>
              <a:t>http://medtropolis.com/virtual-body</a:t>
            </a:r>
            <a:r>
              <a:rPr lang="en-US" sz="1600" dirty="0" smtClean="0">
                <a:hlinkClick r:id="rId9"/>
              </a:rPr>
              <a:t>/</a:t>
            </a:r>
            <a:endParaRPr lang="en-US" sz="1600" dirty="0" smtClean="0"/>
          </a:p>
          <a:p>
            <a:r>
              <a:rPr lang="en-US" sz="1600" dirty="0"/>
              <a:t>Skeleton Halloween Craft - Enchanted Learning Software. (</a:t>
            </a:r>
            <a:r>
              <a:rPr lang="en-US" sz="1600" dirty="0" err="1"/>
              <a:t>n.d.</a:t>
            </a:r>
            <a:r>
              <a:rPr lang="en-US" sz="1600" dirty="0"/>
              <a:t>). </a:t>
            </a:r>
            <a:r>
              <a:rPr lang="en-US" sz="1600" i="1" dirty="0"/>
              <a:t>Skeleton Halloween Craft - Enchanted Learning Software</a:t>
            </a:r>
            <a:r>
              <a:rPr lang="en-US" sz="1600" dirty="0"/>
              <a:t>. Retrieved July 3, 2014, from </a:t>
            </a:r>
            <a:r>
              <a:rPr lang="en-US" sz="1600" dirty="0">
                <a:hlinkClick r:id="rId10"/>
              </a:rPr>
              <a:t>http://</a:t>
            </a:r>
            <a:r>
              <a:rPr lang="en-US" sz="1600" dirty="0" smtClean="0">
                <a:hlinkClick r:id="rId10"/>
              </a:rPr>
              <a:t>www.enchantedlearning.com/crafts/halloween/bones</a:t>
            </a:r>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42550507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II (Skeletal System)  Continued</a:t>
            </a:r>
          </a:p>
          <a:p>
            <a:r>
              <a:rPr lang="en-US" sz="1600" dirty="0"/>
              <a:t>Skeletal System. (</a:t>
            </a:r>
            <a:r>
              <a:rPr lang="en-US" sz="1600" dirty="0" err="1"/>
              <a:t>n.d.</a:t>
            </a:r>
            <a:r>
              <a:rPr lang="en-US" sz="1600" dirty="0"/>
              <a:t>). </a:t>
            </a:r>
            <a:r>
              <a:rPr lang="en-US" sz="1600" i="1" dirty="0" err="1"/>
              <a:t>InnerBody</a:t>
            </a:r>
            <a:r>
              <a:rPr lang="en-US" sz="1600" dirty="0"/>
              <a:t>. Retrieved July 3, 2014, from </a:t>
            </a:r>
            <a:r>
              <a:rPr lang="en-US" sz="1600" dirty="0" smtClean="0"/>
              <a:t>Human </a:t>
            </a:r>
            <a:r>
              <a:rPr lang="en-US" sz="1600" dirty="0"/>
              <a:t>Body Systems | Human Organ Systems. (</a:t>
            </a:r>
            <a:r>
              <a:rPr lang="en-US" sz="1600" dirty="0" err="1"/>
              <a:t>n.d.</a:t>
            </a:r>
            <a:r>
              <a:rPr lang="en-US" sz="1600" dirty="0"/>
              <a:t>). </a:t>
            </a:r>
            <a:r>
              <a:rPr lang="en-US" sz="1600" i="1" dirty="0"/>
              <a:t>Human Body Systems | Human Organ Systems</a:t>
            </a:r>
            <a:r>
              <a:rPr lang="en-US" sz="1600" dirty="0"/>
              <a:t>. Retrieved July 3, 2014, from </a:t>
            </a:r>
            <a:r>
              <a:rPr lang="en-US" sz="1600" dirty="0">
                <a:hlinkClick r:id="rId2"/>
              </a:rPr>
              <a:t>http://</a:t>
            </a:r>
            <a:r>
              <a:rPr lang="en-US" sz="1600" dirty="0" smtClean="0">
                <a:hlinkClick r:id="rId2"/>
              </a:rPr>
              <a:t>www.getbodysmart.com/ap2/systems/tutorial.html</a:t>
            </a:r>
            <a:endParaRPr lang="en-US" sz="1600" dirty="0" smtClean="0"/>
          </a:p>
          <a:p>
            <a:r>
              <a:rPr lang="en-US" sz="1600" dirty="0"/>
              <a:t>Rest, Ice, Compression, and Elevation (RICE)-Topic Overview. (</a:t>
            </a:r>
            <a:r>
              <a:rPr lang="en-US" sz="1600" dirty="0" err="1"/>
              <a:t>n.d.</a:t>
            </a:r>
            <a:r>
              <a:rPr lang="en-US" sz="1600" dirty="0"/>
              <a:t>). </a:t>
            </a:r>
            <a:r>
              <a:rPr lang="en-US" sz="1600" i="1" dirty="0"/>
              <a:t>WebMD</a:t>
            </a:r>
            <a:r>
              <a:rPr lang="en-US" sz="1600" dirty="0"/>
              <a:t>. </a:t>
            </a:r>
            <a:r>
              <a:rPr lang="en-US" sz="1600"/>
              <a:t>Retrieved July 3, 2014, from </a:t>
            </a:r>
            <a:r>
              <a:rPr lang="en-US" sz="1600">
                <a:hlinkClick r:id="rId3"/>
              </a:rPr>
              <a:t>http://</a:t>
            </a:r>
            <a:r>
              <a:rPr lang="en-US" sz="1600" smtClean="0">
                <a:hlinkClick r:id="rId3"/>
              </a:rPr>
              <a:t>www.webmd.com/first-aid/tc/rest-ice-compression-and-elevation-rice-topic-overview</a:t>
            </a:r>
            <a:endParaRPr lang="en-US" sz="160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7170" name="Picture 2" descr="http://images2.layoutsparks.com/1/224067/sing-bones-skeleton-mus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16162"/>
            <a:ext cx="8153400" cy="4160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393558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solidFill>
                  <a:srgbClr val="FF66FF"/>
                </a:solidFill>
              </a:rPr>
              <a:t>Part III (Muscular System)</a:t>
            </a:r>
          </a:p>
          <a:p>
            <a:r>
              <a:rPr lang="en-US" sz="1600" dirty="0">
                <a:solidFill>
                  <a:srgbClr val="FF66FF"/>
                </a:solidFill>
              </a:rPr>
              <a:t>Muscular System. (</a:t>
            </a:r>
            <a:r>
              <a:rPr lang="en-US" sz="1600" dirty="0" err="1">
                <a:solidFill>
                  <a:srgbClr val="FF66FF"/>
                </a:solidFill>
              </a:rPr>
              <a:t>n.d.</a:t>
            </a:r>
            <a:r>
              <a:rPr lang="en-US" sz="1600" dirty="0">
                <a:solidFill>
                  <a:srgbClr val="FF66FF"/>
                </a:solidFill>
              </a:rPr>
              <a:t>). </a:t>
            </a:r>
            <a:r>
              <a:rPr lang="en-US" sz="1600" i="1" dirty="0" err="1">
                <a:solidFill>
                  <a:srgbClr val="FF66FF"/>
                </a:solidFill>
              </a:rPr>
              <a:t>InnerBody</a:t>
            </a:r>
            <a:r>
              <a:rPr lang="en-US" sz="1600" dirty="0">
                <a:solidFill>
                  <a:srgbClr val="FF66FF"/>
                </a:solidFill>
              </a:rPr>
              <a:t>. Retrieved July 4, 2014, from </a:t>
            </a:r>
            <a:r>
              <a:rPr lang="en-US" sz="1600" dirty="0">
                <a:solidFill>
                  <a:srgbClr val="FF66FF"/>
                </a:solidFill>
                <a:hlinkClick r:id="rId2"/>
              </a:rPr>
              <a:t>http://</a:t>
            </a:r>
            <a:r>
              <a:rPr lang="en-US" sz="1600" dirty="0" smtClean="0">
                <a:solidFill>
                  <a:srgbClr val="FF66FF"/>
                </a:solidFill>
                <a:hlinkClick r:id="rId2"/>
              </a:rPr>
              <a:t>www.innerbody.com/image/musfov.html</a:t>
            </a:r>
            <a:endParaRPr lang="en-US" sz="1600" dirty="0" smtClean="0">
              <a:solidFill>
                <a:srgbClr val="FF66FF"/>
              </a:solidFill>
            </a:endParaRPr>
          </a:p>
          <a:p>
            <a:r>
              <a:rPr lang="en-US" sz="1600" dirty="0">
                <a:solidFill>
                  <a:srgbClr val="FF66FF"/>
                </a:solidFill>
              </a:rPr>
              <a:t>Muscular. (</a:t>
            </a:r>
            <a:r>
              <a:rPr lang="en-US" sz="1600" dirty="0" err="1">
                <a:solidFill>
                  <a:srgbClr val="FF66FF"/>
                </a:solidFill>
              </a:rPr>
              <a:t>n.d.</a:t>
            </a:r>
            <a:r>
              <a:rPr lang="en-US" sz="1600" dirty="0">
                <a:solidFill>
                  <a:srgbClr val="FF66FF"/>
                </a:solidFill>
              </a:rPr>
              <a:t>). </a:t>
            </a:r>
            <a:r>
              <a:rPr lang="en-US" sz="1600" i="1" dirty="0">
                <a:solidFill>
                  <a:srgbClr val="FF66FF"/>
                </a:solidFill>
              </a:rPr>
              <a:t>System Anatomy, Diagram &amp; Function</a:t>
            </a:r>
            <a:r>
              <a:rPr lang="en-US" sz="1600" dirty="0">
                <a:solidFill>
                  <a:srgbClr val="FF66FF"/>
                </a:solidFill>
              </a:rPr>
              <a:t>. Retrieved July 4, 2014, from </a:t>
            </a:r>
            <a:r>
              <a:rPr lang="en-US" sz="1600" dirty="0">
                <a:solidFill>
                  <a:srgbClr val="FF66FF"/>
                </a:solidFill>
                <a:hlinkClick r:id="rId3"/>
              </a:rPr>
              <a:t>http://</a:t>
            </a:r>
            <a:r>
              <a:rPr lang="en-US" sz="1600" dirty="0" smtClean="0">
                <a:solidFill>
                  <a:srgbClr val="FF66FF"/>
                </a:solidFill>
                <a:hlinkClick r:id="rId3"/>
              </a:rPr>
              <a:t>www.healthline.com/human-body-maps/muscular-system</a:t>
            </a:r>
            <a:endParaRPr lang="en-US" sz="1600" dirty="0" smtClean="0">
              <a:solidFill>
                <a:srgbClr val="FF66FF"/>
              </a:solidFill>
            </a:endParaRPr>
          </a:p>
          <a:p>
            <a:r>
              <a:rPr lang="en-US" sz="1600" dirty="0">
                <a:solidFill>
                  <a:srgbClr val="FF66FF"/>
                </a:solidFill>
              </a:rPr>
              <a:t>MUSCULAR SYSTEM - MEAT ON THE BONES. (</a:t>
            </a:r>
            <a:r>
              <a:rPr lang="en-US" sz="1600" dirty="0" err="1">
                <a:solidFill>
                  <a:srgbClr val="FF66FF"/>
                </a:solidFill>
              </a:rPr>
              <a:t>n.d.</a:t>
            </a:r>
            <a:r>
              <a:rPr lang="en-US" sz="1600" dirty="0">
                <a:solidFill>
                  <a:srgbClr val="FF66FF"/>
                </a:solidFill>
              </a:rPr>
              <a:t>). </a:t>
            </a:r>
            <a:r>
              <a:rPr lang="en-US" sz="1600" i="1" dirty="0">
                <a:solidFill>
                  <a:srgbClr val="FF66FF"/>
                </a:solidFill>
              </a:rPr>
              <a:t>Biology4Kids.com: Animal Systems: Muscular System</a:t>
            </a:r>
            <a:r>
              <a:rPr lang="en-US" sz="1600" dirty="0">
                <a:solidFill>
                  <a:srgbClr val="FF66FF"/>
                </a:solidFill>
              </a:rPr>
              <a:t>. Retrieved July 4, 2014, from </a:t>
            </a:r>
            <a:r>
              <a:rPr lang="en-US" sz="1600" dirty="0">
                <a:solidFill>
                  <a:srgbClr val="FF66FF"/>
                </a:solidFill>
                <a:hlinkClick r:id="rId4"/>
              </a:rPr>
              <a:t>http://</a:t>
            </a:r>
            <a:r>
              <a:rPr lang="en-US" sz="1600" dirty="0" smtClean="0">
                <a:solidFill>
                  <a:srgbClr val="FF66FF"/>
                </a:solidFill>
                <a:hlinkClick r:id="rId4"/>
              </a:rPr>
              <a:t>www.biology4kids.com/files/systems_muscular.html</a:t>
            </a:r>
            <a:endParaRPr lang="en-US" sz="1600" dirty="0" smtClean="0">
              <a:solidFill>
                <a:srgbClr val="FF66FF"/>
              </a:solidFill>
            </a:endParaRPr>
          </a:p>
          <a:p>
            <a:r>
              <a:rPr lang="en-US" sz="1600" dirty="0">
                <a:solidFill>
                  <a:srgbClr val="FF66FF"/>
                </a:solidFill>
              </a:rPr>
              <a:t>Muscular System. (</a:t>
            </a:r>
            <a:r>
              <a:rPr lang="en-US" sz="1600" dirty="0" err="1">
                <a:solidFill>
                  <a:srgbClr val="FF66FF"/>
                </a:solidFill>
              </a:rPr>
              <a:t>n.d.</a:t>
            </a:r>
            <a:r>
              <a:rPr lang="en-US" sz="1600" dirty="0">
                <a:solidFill>
                  <a:srgbClr val="FF66FF"/>
                </a:solidFill>
              </a:rPr>
              <a:t>). </a:t>
            </a:r>
            <a:r>
              <a:rPr lang="en-US" sz="1600" i="1" dirty="0" err="1">
                <a:solidFill>
                  <a:srgbClr val="FF66FF"/>
                </a:solidFill>
              </a:rPr>
              <a:t>bozemanscience</a:t>
            </a:r>
            <a:r>
              <a:rPr lang="en-US" sz="1600" dirty="0">
                <a:solidFill>
                  <a:srgbClr val="FF66FF"/>
                </a:solidFill>
              </a:rPr>
              <a:t>. Retrieved July 4, 2014, from </a:t>
            </a:r>
            <a:r>
              <a:rPr lang="en-US" sz="1600" dirty="0">
                <a:solidFill>
                  <a:srgbClr val="FF66FF"/>
                </a:solidFill>
                <a:hlinkClick r:id="rId5"/>
              </a:rPr>
              <a:t>http://www.bozemanscience.com/muscular-system</a:t>
            </a:r>
            <a:r>
              <a:rPr lang="en-US" sz="1600" dirty="0" smtClean="0">
                <a:solidFill>
                  <a:srgbClr val="FF66FF"/>
                </a:solidFill>
                <a:hlinkClick r:id="rId5"/>
              </a:rPr>
              <a:t>/</a:t>
            </a:r>
            <a:endParaRPr lang="en-US" sz="1600" dirty="0" smtClean="0">
              <a:solidFill>
                <a:srgbClr val="FF66FF"/>
              </a:solidFill>
            </a:endParaRPr>
          </a:p>
          <a:p>
            <a:r>
              <a:rPr lang="en-US" sz="1600" dirty="0">
                <a:solidFill>
                  <a:srgbClr val="FF66FF"/>
                </a:solidFill>
              </a:rPr>
              <a:t>Muscle tissues. (</a:t>
            </a:r>
            <a:r>
              <a:rPr lang="en-US" sz="1600" dirty="0" err="1">
                <a:solidFill>
                  <a:srgbClr val="FF66FF"/>
                </a:solidFill>
              </a:rPr>
              <a:t>n.d.</a:t>
            </a:r>
            <a:r>
              <a:rPr lang="en-US" sz="1600" dirty="0">
                <a:solidFill>
                  <a:srgbClr val="FF66FF"/>
                </a:solidFill>
              </a:rPr>
              <a:t>). </a:t>
            </a:r>
            <a:r>
              <a:rPr lang="en-US" sz="1600" i="1" dirty="0">
                <a:solidFill>
                  <a:srgbClr val="FF66FF"/>
                </a:solidFill>
              </a:rPr>
              <a:t>Muscle tissue</a:t>
            </a:r>
            <a:r>
              <a:rPr lang="en-US" sz="1600" dirty="0">
                <a:solidFill>
                  <a:srgbClr val="FF66FF"/>
                </a:solidFill>
              </a:rPr>
              <a:t>. Retrieved July 4, 2014, from </a:t>
            </a:r>
            <a:r>
              <a:rPr lang="en-US" sz="1600" dirty="0">
                <a:solidFill>
                  <a:srgbClr val="FF66FF"/>
                </a:solidFill>
                <a:hlinkClick r:id="rId6"/>
              </a:rPr>
              <a:t>http://</a:t>
            </a:r>
            <a:r>
              <a:rPr lang="en-US" sz="1600" dirty="0" smtClean="0">
                <a:solidFill>
                  <a:srgbClr val="FF66FF"/>
                </a:solidFill>
                <a:hlinkClick r:id="rId6"/>
              </a:rPr>
              <a:t>www.botany.uwc.ac.za/sci_ed/grade10/mammal/muscle.htm</a:t>
            </a:r>
            <a:endParaRPr lang="en-US" sz="1600" dirty="0" smtClean="0">
              <a:solidFill>
                <a:srgbClr val="FF66FF"/>
              </a:solidFill>
            </a:endParaRPr>
          </a:p>
          <a:p>
            <a:r>
              <a:rPr lang="en-US" sz="1600" dirty="0">
                <a:solidFill>
                  <a:srgbClr val="FF66FF"/>
                </a:solidFill>
              </a:rPr>
              <a:t>Skeletal Muscle Fibers | Muscle Fibers | Anatomy | Location. (</a:t>
            </a:r>
            <a:r>
              <a:rPr lang="en-US" sz="1600" dirty="0" err="1">
                <a:solidFill>
                  <a:srgbClr val="FF66FF"/>
                </a:solidFill>
              </a:rPr>
              <a:t>n.d.</a:t>
            </a:r>
            <a:r>
              <a:rPr lang="en-US" sz="1600" dirty="0">
                <a:solidFill>
                  <a:srgbClr val="FF66FF"/>
                </a:solidFill>
              </a:rPr>
              <a:t>). </a:t>
            </a:r>
            <a:r>
              <a:rPr lang="en-US" sz="1600" i="1" dirty="0">
                <a:solidFill>
                  <a:srgbClr val="FF66FF"/>
                </a:solidFill>
              </a:rPr>
              <a:t>Skeletal Muscle Fibers | Muscle Fibers | Anatomy | Location</a:t>
            </a:r>
            <a:r>
              <a:rPr lang="en-US" sz="1600" dirty="0">
                <a:solidFill>
                  <a:srgbClr val="FF66FF"/>
                </a:solidFill>
              </a:rPr>
              <a:t>. Retrieved July 4, 2014, from </a:t>
            </a:r>
            <a:r>
              <a:rPr lang="en-US" sz="1600" dirty="0">
                <a:solidFill>
                  <a:srgbClr val="FF66FF"/>
                </a:solidFill>
                <a:hlinkClick r:id="rId7"/>
              </a:rPr>
              <a:t>http://</a:t>
            </a:r>
            <a:r>
              <a:rPr lang="en-US" sz="1600" dirty="0" smtClean="0">
                <a:solidFill>
                  <a:srgbClr val="FF66FF"/>
                </a:solidFill>
                <a:hlinkClick r:id="rId7"/>
              </a:rPr>
              <a:t>www.getbodysmart.com/ap/muscletissue/fibers/menu/menu.html</a:t>
            </a:r>
            <a:endParaRPr lang="en-US" sz="1600" dirty="0" smtClean="0">
              <a:solidFill>
                <a:srgbClr val="FF66FF"/>
              </a:solidFill>
            </a:endParaRPr>
          </a:p>
          <a:p>
            <a:r>
              <a:rPr lang="en-US" sz="1600" dirty="0">
                <a:solidFill>
                  <a:srgbClr val="FF66FF"/>
                </a:solidFill>
              </a:rPr>
              <a:t>Anatomy Tutorial. (</a:t>
            </a:r>
            <a:r>
              <a:rPr lang="en-US" sz="1600" dirty="0" err="1">
                <a:solidFill>
                  <a:srgbClr val="FF66FF"/>
                </a:solidFill>
              </a:rPr>
              <a:t>n.d.</a:t>
            </a:r>
            <a:r>
              <a:rPr lang="en-US" sz="1600" dirty="0">
                <a:solidFill>
                  <a:srgbClr val="FF66FF"/>
                </a:solidFill>
              </a:rPr>
              <a:t>). </a:t>
            </a:r>
            <a:r>
              <a:rPr lang="en-US" sz="1600" i="1" dirty="0">
                <a:solidFill>
                  <a:srgbClr val="FF66FF"/>
                </a:solidFill>
              </a:rPr>
              <a:t>Anatomy Tutorial</a:t>
            </a:r>
            <a:r>
              <a:rPr lang="en-US" sz="1600" dirty="0">
                <a:solidFill>
                  <a:srgbClr val="FF66FF"/>
                </a:solidFill>
              </a:rPr>
              <a:t>. Retrieved July 4, 2014, from </a:t>
            </a:r>
            <a:r>
              <a:rPr lang="en-US" sz="1600" dirty="0">
                <a:solidFill>
                  <a:srgbClr val="FF66FF"/>
                </a:solidFill>
                <a:hlinkClick r:id="rId8"/>
              </a:rPr>
              <a:t>http://</a:t>
            </a:r>
            <a:r>
              <a:rPr lang="en-US" sz="1600" dirty="0" smtClean="0">
                <a:solidFill>
                  <a:srgbClr val="FF66FF"/>
                </a:solidFill>
                <a:hlinkClick r:id="rId8"/>
              </a:rPr>
              <a:t>www.gwc.maricopa.edu/class/bio201/muscle/mustut.htm</a:t>
            </a:r>
            <a:endParaRPr lang="en-US" sz="1600" dirty="0" smtClean="0">
              <a:solidFill>
                <a:srgbClr val="FF66FF"/>
              </a:solidFill>
            </a:endParaRPr>
          </a:p>
          <a:p>
            <a:r>
              <a:rPr lang="en-US" sz="1600" dirty="0">
                <a:solidFill>
                  <a:srgbClr val="FF66FF"/>
                </a:solidFill>
              </a:rPr>
              <a:t>Muscular System. (</a:t>
            </a:r>
            <a:r>
              <a:rPr lang="en-US" sz="1600" dirty="0" err="1">
                <a:solidFill>
                  <a:srgbClr val="FF66FF"/>
                </a:solidFill>
              </a:rPr>
              <a:t>n.d.</a:t>
            </a:r>
            <a:r>
              <a:rPr lang="en-US" sz="1600" dirty="0">
                <a:solidFill>
                  <a:srgbClr val="FF66FF"/>
                </a:solidFill>
              </a:rPr>
              <a:t>). </a:t>
            </a:r>
            <a:r>
              <a:rPr lang="en-US" sz="1600" i="1" dirty="0" err="1">
                <a:solidFill>
                  <a:srgbClr val="FF66FF"/>
                </a:solidFill>
              </a:rPr>
              <a:t>InnerBody</a:t>
            </a:r>
            <a:r>
              <a:rPr lang="en-US" sz="1600" dirty="0">
                <a:solidFill>
                  <a:srgbClr val="FF66FF"/>
                </a:solidFill>
              </a:rPr>
              <a:t>. Retrieved July 4, 2014, from </a:t>
            </a:r>
            <a:r>
              <a:rPr lang="en-US" sz="1600" dirty="0">
                <a:solidFill>
                  <a:srgbClr val="FF66FF"/>
                </a:solidFill>
                <a:hlinkClick r:id="rId2"/>
              </a:rPr>
              <a:t>http://</a:t>
            </a:r>
            <a:r>
              <a:rPr lang="en-US" sz="1600" dirty="0" smtClean="0">
                <a:solidFill>
                  <a:srgbClr val="FF66FF"/>
                </a:solidFill>
                <a:hlinkClick r:id="rId2"/>
              </a:rPr>
              <a:t>www.innerbody.com/image/musfov.html</a:t>
            </a:r>
            <a:endParaRPr lang="en-US" sz="1600" dirty="0" smtClean="0">
              <a:solidFill>
                <a:srgbClr val="FF66FF"/>
              </a:solidFill>
            </a:endParaRPr>
          </a:p>
          <a:p>
            <a:r>
              <a:rPr lang="en-US" sz="1600" dirty="0">
                <a:solidFill>
                  <a:srgbClr val="FF66FF"/>
                </a:solidFill>
              </a:rPr>
              <a:t>. (</a:t>
            </a:r>
            <a:r>
              <a:rPr lang="en-US" sz="1600" dirty="0" err="1">
                <a:solidFill>
                  <a:srgbClr val="FF66FF"/>
                </a:solidFill>
              </a:rPr>
              <a:t>n.d.</a:t>
            </a:r>
            <a:r>
              <a:rPr lang="en-US" sz="1600" dirty="0">
                <a:solidFill>
                  <a:srgbClr val="FF66FF"/>
                </a:solidFill>
              </a:rPr>
              <a:t>). </a:t>
            </a:r>
            <a:r>
              <a:rPr lang="en-US" sz="1600" i="1" dirty="0">
                <a:solidFill>
                  <a:srgbClr val="FF66FF"/>
                </a:solidFill>
              </a:rPr>
              <a:t>BBC News</a:t>
            </a:r>
            <a:r>
              <a:rPr lang="en-US" sz="1600" dirty="0">
                <a:solidFill>
                  <a:srgbClr val="FF66FF"/>
                </a:solidFill>
              </a:rPr>
              <a:t>. Retrieved July 4, 2014, from </a:t>
            </a:r>
            <a:r>
              <a:rPr lang="en-US" sz="1600" dirty="0">
                <a:solidFill>
                  <a:srgbClr val="FF66FF"/>
                </a:solidFill>
                <a:hlinkClick r:id="rId9"/>
              </a:rPr>
              <a:t>http://</a:t>
            </a:r>
            <a:r>
              <a:rPr lang="en-US" sz="1600" dirty="0" smtClean="0">
                <a:solidFill>
                  <a:srgbClr val="FF66FF"/>
                </a:solidFill>
                <a:hlinkClick r:id="rId9"/>
              </a:rPr>
              <a:t>www.bbc.co.uk/science/humanbody/body/index_interactivebody.shtml</a:t>
            </a:r>
            <a:endParaRPr lang="en-US" sz="1600" dirty="0" smtClean="0">
              <a:solidFill>
                <a:srgbClr val="FF66FF"/>
              </a:solidFill>
            </a:endParaRP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2930816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457200" y="381000"/>
            <a:ext cx="8229600" cy="5745163"/>
          </a:xfrm>
        </p:spPr>
        <p:txBody>
          <a:bodyPr/>
          <a:lstStyle/>
          <a:p>
            <a:pPr eaLnBrk="1" hangingPunct="1"/>
            <a:r>
              <a:rPr lang="en-US" smtClean="0"/>
              <a:t>Muscle fibers are long fibers that run parallel to each other and are held together by connective tissue.  They contract    and    relax.</a:t>
            </a:r>
          </a:p>
        </p:txBody>
      </p:sp>
      <p:sp>
        <p:nvSpPr>
          <p:cNvPr id="165891" name="Rectangle 3"/>
          <p:cNvSpPr>
            <a:spLocks noChangeArrowheads="1"/>
          </p:cNvSpPr>
          <p:nvPr/>
        </p:nvSpPr>
        <p:spPr bwMode="auto">
          <a:xfrm>
            <a:off x="4876800" y="1447800"/>
            <a:ext cx="1600200" cy="4572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165892" name="Rectangle 4"/>
          <p:cNvSpPr>
            <a:spLocks noChangeArrowheads="1"/>
          </p:cNvSpPr>
          <p:nvPr/>
        </p:nvSpPr>
        <p:spPr bwMode="auto">
          <a:xfrm>
            <a:off x="7315200" y="1447800"/>
            <a:ext cx="1600200" cy="457200"/>
          </a:xfrm>
          <a:prstGeom prst="rect">
            <a:avLst/>
          </a:prstGeom>
          <a:solidFill>
            <a:schemeClr val="bg2"/>
          </a:solidFill>
          <a:ln w="57150">
            <a:solidFill>
              <a:schemeClr val="bg1"/>
            </a:solidFill>
            <a:miter lim="800000"/>
            <a:headEnd/>
            <a:tailEnd/>
          </a:ln>
        </p:spPr>
        <p:txBody>
          <a:bodyPr wrap="none" anchor="ctr"/>
          <a:lstStyle/>
          <a:p>
            <a:endParaRPr lang="en-US"/>
          </a:p>
        </p:txBody>
      </p:sp>
      <p:sp>
        <p:nvSpPr>
          <p:cNvPr id="165893" name="Freeform 5"/>
          <p:cNvSpPr>
            <a:spLocks/>
          </p:cNvSpPr>
          <p:nvPr/>
        </p:nvSpPr>
        <p:spPr bwMode="auto">
          <a:xfrm>
            <a:off x="533400" y="2590800"/>
            <a:ext cx="8035925" cy="990600"/>
          </a:xfrm>
          <a:custGeom>
            <a:avLst/>
            <a:gdLst>
              <a:gd name="T0" fmla="*/ 0 w 5062"/>
              <a:gd name="T1" fmla="*/ 1020662488 h 624"/>
              <a:gd name="T2" fmla="*/ 763608138 w 5062"/>
              <a:gd name="T3" fmla="*/ 942538438 h 624"/>
              <a:gd name="T4" fmla="*/ 992941563 w 5062"/>
              <a:gd name="T5" fmla="*/ 841732188 h 624"/>
              <a:gd name="T6" fmla="*/ 1756548113 w 5062"/>
              <a:gd name="T7" fmla="*/ 688003450 h 624"/>
              <a:gd name="T8" fmla="*/ 1985883125 w 5062"/>
              <a:gd name="T9" fmla="*/ 561994050 h 624"/>
              <a:gd name="T10" fmla="*/ 2147483647 w 5062"/>
              <a:gd name="T11" fmla="*/ 509071563 h 624"/>
              <a:gd name="T12" fmla="*/ 2147483647 w 5062"/>
              <a:gd name="T13" fmla="*/ 279736550 h 624"/>
              <a:gd name="T14" fmla="*/ 2147483647 w 5062"/>
              <a:gd name="T15" fmla="*/ 229333425 h 624"/>
              <a:gd name="T16" fmla="*/ 2147483647 w 5062"/>
              <a:gd name="T17" fmla="*/ 128527175 h 624"/>
              <a:gd name="T18" fmla="*/ 2147483647 w 5062"/>
              <a:gd name="T19" fmla="*/ 52922488 h 624"/>
              <a:gd name="T20" fmla="*/ 2147483647 w 5062"/>
              <a:gd name="T21" fmla="*/ 103325613 h 624"/>
              <a:gd name="T22" fmla="*/ 2147483647 w 5062"/>
              <a:gd name="T23" fmla="*/ 357862188 h 624"/>
              <a:gd name="T24" fmla="*/ 2147483647 w 5062"/>
              <a:gd name="T25" fmla="*/ 509071563 h 624"/>
              <a:gd name="T26" fmla="*/ 2147483647 w 5062"/>
              <a:gd name="T27" fmla="*/ 587195613 h 624"/>
              <a:gd name="T28" fmla="*/ 2147483647 w 5062"/>
              <a:gd name="T29" fmla="*/ 688003450 h 624"/>
              <a:gd name="T30" fmla="*/ 2147483647 w 5062"/>
              <a:gd name="T31" fmla="*/ 738406575 h 624"/>
              <a:gd name="T32" fmla="*/ 2147483647 w 5062"/>
              <a:gd name="T33" fmla="*/ 763608138 h 624"/>
              <a:gd name="T34" fmla="*/ 2147483647 w 5062"/>
              <a:gd name="T35" fmla="*/ 791329063 h 624"/>
              <a:gd name="T36" fmla="*/ 2147483647 w 5062"/>
              <a:gd name="T37" fmla="*/ 1020662488 h 624"/>
              <a:gd name="T38" fmla="*/ 2147483647 w 5062"/>
              <a:gd name="T39" fmla="*/ 1096267175 h 624"/>
              <a:gd name="T40" fmla="*/ 2147483647 w 5062"/>
              <a:gd name="T41" fmla="*/ 1197073425 h 624"/>
              <a:gd name="T42" fmla="*/ 2147483647 w 5062"/>
              <a:gd name="T43" fmla="*/ 1222274988 h 624"/>
              <a:gd name="T44" fmla="*/ 2147483647 w 5062"/>
              <a:gd name="T45" fmla="*/ 1197073425 h 624"/>
              <a:gd name="T46" fmla="*/ 2061487813 w 5062"/>
              <a:gd name="T47" fmla="*/ 1121468738 h 624"/>
              <a:gd name="T48" fmla="*/ 1678424063 w 5062"/>
              <a:gd name="T49" fmla="*/ 1096267175 h 624"/>
              <a:gd name="T50" fmla="*/ 763608138 w 5062"/>
              <a:gd name="T51" fmla="*/ 1045864050 h 624"/>
              <a:gd name="T52" fmla="*/ 254534988 w 5062"/>
              <a:gd name="T53" fmla="*/ 967740000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5894" name="Freeform 6"/>
          <p:cNvSpPr>
            <a:spLocks/>
          </p:cNvSpPr>
          <p:nvPr/>
        </p:nvSpPr>
        <p:spPr bwMode="auto">
          <a:xfrm>
            <a:off x="1524000" y="4191000"/>
            <a:ext cx="6477000" cy="762000"/>
          </a:xfrm>
          <a:custGeom>
            <a:avLst/>
            <a:gdLst>
              <a:gd name="T0" fmla="*/ 0 w 5062"/>
              <a:gd name="T1" fmla="*/ 603942394 h 624"/>
              <a:gd name="T2" fmla="*/ 496073967 w 5062"/>
              <a:gd name="T3" fmla="*/ 557715615 h 624"/>
              <a:gd name="T4" fmla="*/ 645059042 w 5062"/>
              <a:gd name="T5" fmla="*/ 498065913 h 624"/>
              <a:gd name="T6" fmla="*/ 1141133010 w 5062"/>
              <a:gd name="T7" fmla="*/ 407102163 h 624"/>
              <a:gd name="T8" fmla="*/ 1290119364 w 5062"/>
              <a:gd name="T9" fmla="*/ 332540952 h 624"/>
              <a:gd name="T10" fmla="*/ 1604462428 w 5062"/>
              <a:gd name="T11" fmla="*/ 301225683 h 624"/>
              <a:gd name="T12" fmla="*/ 1935178406 w 5062"/>
              <a:gd name="T13" fmla="*/ 165524962 h 624"/>
              <a:gd name="T14" fmla="*/ 2147483647 w 5062"/>
              <a:gd name="T15" fmla="*/ 135700721 h 624"/>
              <a:gd name="T16" fmla="*/ 2147483647 w 5062"/>
              <a:gd name="T17" fmla="*/ 76052240 h 624"/>
              <a:gd name="T18" fmla="*/ 2147483647 w 5062"/>
              <a:gd name="T19" fmla="*/ 31315269 h 624"/>
              <a:gd name="T20" fmla="*/ 2147483647 w 5062"/>
              <a:gd name="T21" fmla="*/ 61139510 h 624"/>
              <a:gd name="T22" fmla="*/ 2147483647 w 5062"/>
              <a:gd name="T23" fmla="*/ 211752962 h 624"/>
              <a:gd name="T24" fmla="*/ 2147483647 w 5062"/>
              <a:gd name="T25" fmla="*/ 301225683 h 624"/>
              <a:gd name="T26" fmla="*/ 2147483647 w 5062"/>
              <a:gd name="T27" fmla="*/ 347453683 h 624"/>
              <a:gd name="T28" fmla="*/ 2147483647 w 5062"/>
              <a:gd name="T29" fmla="*/ 407102163 h 624"/>
              <a:gd name="T30" fmla="*/ 2147483647 w 5062"/>
              <a:gd name="T31" fmla="*/ 436926404 h 624"/>
              <a:gd name="T32" fmla="*/ 2147483647 w 5062"/>
              <a:gd name="T33" fmla="*/ 451839135 h 624"/>
              <a:gd name="T34" fmla="*/ 2147483647 w 5062"/>
              <a:gd name="T35" fmla="*/ 468241673 h 624"/>
              <a:gd name="T36" fmla="*/ 2147483647 w 5062"/>
              <a:gd name="T37" fmla="*/ 603942394 h 624"/>
              <a:gd name="T38" fmla="*/ 2147483647 w 5062"/>
              <a:gd name="T39" fmla="*/ 648679365 h 624"/>
              <a:gd name="T40" fmla="*/ 2147483647 w 5062"/>
              <a:gd name="T41" fmla="*/ 708327846 h 624"/>
              <a:gd name="T42" fmla="*/ 1588090793 w 5062"/>
              <a:gd name="T43" fmla="*/ 723240577 h 624"/>
              <a:gd name="T44" fmla="*/ 1439104439 w 5062"/>
              <a:gd name="T45" fmla="*/ 708327846 h 624"/>
              <a:gd name="T46" fmla="*/ 1339235548 w 5062"/>
              <a:gd name="T47" fmla="*/ 663590875 h 624"/>
              <a:gd name="T48" fmla="*/ 1090379023 w 5062"/>
              <a:gd name="T49" fmla="*/ 648679365 h 624"/>
              <a:gd name="T50" fmla="*/ 496073967 w 5062"/>
              <a:gd name="T51" fmla="*/ 618855125 h 624"/>
              <a:gd name="T52" fmla="*/ 165357989 w 5062"/>
              <a:gd name="T53" fmla="*/ 572627125 h 6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2"/>
              <a:gd name="T82" fmla="*/ 0 h 624"/>
              <a:gd name="T83" fmla="*/ 5062 w 5062"/>
              <a:gd name="T84" fmla="*/ 624 h 6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2" h="624">
                <a:moveTo>
                  <a:pt x="0" y="405"/>
                </a:moveTo>
                <a:cubicBezTo>
                  <a:pt x="95" y="370"/>
                  <a:pt x="202" y="388"/>
                  <a:pt x="303" y="374"/>
                </a:cubicBezTo>
                <a:cubicBezTo>
                  <a:pt x="336" y="363"/>
                  <a:pt x="360" y="342"/>
                  <a:pt x="394" y="334"/>
                </a:cubicBezTo>
                <a:cubicBezTo>
                  <a:pt x="494" y="309"/>
                  <a:pt x="598" y="301"/>
                  <a:pt x="697" y="273"/>
                </a:cubicBezTo>
                <a:cubicBezTo>
                  <a:pt x="730" y="264"/>
                  <a:pt x="754" y="226"/>
                  <a:pt x="788" y="223"/>
                </a:cubicBezTo>
                <a:cubicBezTo>
                  <a:pt x="853" y="217"/>
                  <a:pt x="915" y="213"/>
                  <a:pt x="980" y="202"/>
                </a:cubicBezTo>
                <a:cubicBezTo>
                  <a:pt x="1060" y="188"/>
                  <a:pt x="1110" y="133"/>
                  <a:pt x="1182" y="111"/>
                </a:cubicBezTo>
                <a:cubicBezTo>
                  <a:pt x="1231" y="96"/>
                  <a:pt x="1395" y="92"/>
                  <a:pt x="1404" y="91"/>
                </a:cubicBezTo>
                <a:cubicBezTo>
                  <a:pt x="1532" y="60"/>
                  <a:pt x="1667" y="57"/>
                  <a:pt x="1798" y="51"/>
                </a:cubicBezTo>
                <a:cubicBezTo>
                  <a:pt x="2008" y="0"/>
                  <a:pt x="2237" y="25"/>
                  <a:pt x="2445" y="21"/>
                </a:cubicBezTo>
                <a:cubicBezTo>
                  <a:pt x="2458" y="21"/>
                  <a:pt x="3084" y="23"/>
                  <a:pt x="3284" y="41"/>
                </a:cubicBezTo>
                <a:cubicBezTo>
                  <a:pt x="3460" y="57"/>
                  <a:pt x="3623" y="127"/>
                  <a:pt x="3799" y="142"/>
                </a:cubicBezTo>
                <a:cubicBezTo>
                  <a:pt x="3866" y="187"/>
                  <a:pt x="3965" y="194"/>
                  <a:pt x="4042" y="202"/>
                </a:cubicBezTo>
                <a:cubicBezTo>
                  <a:pt x="4094" y="221"/>
                  <a:pt x="4148" y="224"/>
                  <a:pt x="4203" y="233"/>
                </a:cubicBezTo>
                <a:cubicBezTo>
                  <a:pt x="4289" y="247"/>
                  <a:pt x="4368" y="265"/>
                  <a:pt x="4456" y="273"/>
                </a:cubicBezTo>
                <a:cubicBezTo>
                  <a:pt x="4558" y="307"/>
                  <a:pt x="4466" y="279"/>
                  <a:pt x="4709" y="293"/>
                </a:cubicBezTo>
                <a:cubicBezTo>
                  <a:pt x="4753" y="295"/>
                  <a:pt x="4796" y="300"/>
                  <a:pt x="4840" y="303"/>
                </a:cubicBezTo>
                <a:cubicBezTo>
                  <a:pt x="4914" y="307"/>
                  <a:pt x="4988" y="310"/>
                  <a:pt x="5062" y="314"/>
                </a:cubicBezTo>
                <a:cubicBezTo>
                  <a:pt x="4985" y="340"/>
                  <a:pt x="4869" y="403"/>
                  <a:pt x="4789" y="405"/>
                </a:cubicBezTo>
                <a:cubicBezTo>
                  <a:pt x="4392" y="415"/>
                  <a:pt x="3597" y="435"/>
                  <a:pt x="3597" y="435"/>
                </a:cubicBezTo>
                <a:cubicBezTo>
                  <a:pt x="3468" y="451"/>
                  <a:pt x="3383" y="468"/>
                  <a:pt x="3243" y="475"/>
                </a:cubicBezTo>
                <a:cubicBezTo>
                  <a:pt x="2500" y="624"/>
                  <a:pt x="1728" y="489"/>
                  <a:pt x="970" y="485"/>
                </a:cubicBezTo>
                <a:cubicBezTo>
                  <a:pt x="940" y="482"/>
                  <a:pt x="909" y="482"/>
                  <a:pt x="879" y="475"/>
                </a:cubicBezTo>
                <a:cubicBezTo>
                  <a:pt x="802" y="456"/>
                  <a:pt x="892" y="453"/>
                  <a:pt x="818" y="445"/>
                </a:cubicBezTo>
                <a:cubicBezTo>
                  <a:pt x="768" y="439"/>
                  <a:pt x="717" y="438"/>
                  <a:pt x="666" y="435"/>
                </a:cubicBezTo>
                <a:cubicBezTo>
                  <a:pt x="518" y="398"/>
                  <a:pt x="671" y="433"/>
                  <a:pt x="303" y="415"/>
                </a:cubicBezTo>
                <a:cubicBezTo>
                  <a:pt x="235" y="412"/>
                  <a:pt x="169" y="384"/>
                  <a:pt x="101" y="384"/>
                </a:cubicBezTo>
              </a:path>
            </a:pathLst>
          </a:custGeom>
          <a:solidFill>
            <a:srgbClr val="FF99CC"/>
          </a:solidFill>
          <a:ln w="9525">
            <a:solidFill>
              <a:schemeClr val="tx1"/>
            </a:solidFill>
            <a:round/>
            <a:headEnd/>
            <a:tailEnd/>
          </a:ln>
        </p:spPr>
        <p:txBody>
          <a:bodyPr/>
          <a:lstStyle/>
          <a:p>
            <a:endParaRPr lang="en-US"/>
          </a:p>
        </p:txBody>
      </p:sp>
      <p:sp>
        <p:nvSpPr>
          <p:cNvPr id="165895" name="Text Box 7"/>
          <p:cNvSpPr txBox="1">
            <a:spLocks noChangeArrowheads="1"/>
          </p:cNvSpPr>
          <p:nvPr/>
        </p:nvSpPr>
        <p:spPr bwMode="auto">
          <a:xfrm>
            <a:off x="7467600" y="5257800"/>
            <a:ext cx="1676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600">
                <a:solidFill>
                  <a:schemeClr val="bg1"/>
                </a:solidFill>
              </a:rPr>
              <a:t>17</a:t>
            </a:r>
          </a:p>
        </p:txBody>
      </p:sp>
      <p:sp>
        <p:nvSpPr>
          <p:cNvPr id="165896"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9" name="Picture 2" descr="http://www.wastegraphics.com/media/catalog/product/cache/2/image/9df78eab33525d08d6e5fb8d27136e95/99-31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1" y="5245005"/>
            <a:ext cx="712470" cy="130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3227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IV (Nutrients of Life)</a:t>
            </a:r>
          </a:p>
          <a:p>
            <a:r>
              <a:rPr lang="en-US" sz="1600" dirty="0"/>
              <a:t>. (</a:t>
            </a:r>
            <a:r>
              <a:rPr lang="en-US" sz="1600" dirty="0" err="1"/>
              <a:t>n.d.</a:t>
            </a:r>
            <a:r>
              <a:rPr lang="en-US" sz="1600" dirty="0"/>
              <a:t>). . Retrieved July 4, 2014, from </a:t>
            </a:r>
            <a:r>
              <a:rPr lang="en-US" sz="1600" dirty="0">
                <a:hlinkClick r:id="rId2"/>
              </a:rPr>
              <a:t>http://</a:t>
            </a:r>
            <a:r>
              <a:rPr lang="en-US" sz="1600" dirty="0" smtClean="0">
                <a:hlinkClick r:id="rId2"/>
              </a:rPr>
              <a:t>www.mrgraba.net/uploads/8/2/6/3/8263952/bio3amoleculeslab.pdf</a:t>
            </a:r>
            <a:endParaRPr lang="en-US" sz="1600" dirty="0" smtClean="0"/>
          </a:p>
          <a:p>
            <a:r>
              <a:rPr lang="en-US" sz="1600" dirty="0"/>
              <a:t>CHNOPS: Six Ingredients of Life | </a:t>
            </a:r>
            <a:r>
              <a:rPr lang="en-US" sz="1600" dirty="0" err="1"/>
              <a:t>RCScience</a:t>
            </a:r>
            <a:r>
              <a:rPr lang="en-US" sz="1600" dirty="0"/>
              <a:t>. (</a:t>
            </a:r>
            <a:r>
              <a:rPr lang="en-US" sz="1600" dirty="0" err="1"/>
              <a:t>n.d.</a:t>
            </a:r>
            <a:r>
              <a:rPr lang="en-US" sz="1600" dirty="0"/>
              <a:t>). </a:t>
            </a:r>
            <a:r>
              <a:rPr lang="en-US" sz="1600" i="1" dirty="0"/>
              <a:t>CHNOPS: Six Ingredients of Life</a:t>
            </a:r>
            <a:r>
              <a:rPr lang="en-US" sz="1600" dirty="0"/>
              <a:t>. Retrieved July 4, 2014, from </a:t>
            </a:r>
            <a:r>
              <a:rPr lang="en-US" sz="1600" dirty="0">
                <a:hlinkClick r:id="rId3"/>
              </a:rPr>
              <a:t>http://</a:t>
            </a:r>
            <a:r>
              <a:rPr lang="en-US" sz="1600" dirty="0" smtClean="0">
                <a:hlinkClick r:id="rId3"/>
              </a:rPr>
              <a:t>www.realclearscience.com/2011/02/03/chnops_six_ingredients_of_life_239629.html</a:t>
            </a:r>
            <a:endParaRPr lang="en-US" sz="1600" dirty="0" smtClean="0"/>
          </a:p>
          <a:p>
            <a:r>
              <a:rPr lang="en-US" sz="1600" dirty="0"/>
              <a:t>Types of Fats-Topic Overview. (0000, August 30). </a:t>
            </a:r>
            <a:r>
              <a:rPr lang="en-US" sz="1600" i="1" dirty="0"/>
              <a:t>WebMD</a:t>
            </a:r>
            <a:r>
              <a:rPr lang="en-US" sz="1600" dirty="0"/>
              <a:t>. Retrieved July 4, 2014, from </a:t>
            </a:r>
            <a:r>
              <a:rPr lang="en-US" sz="1600" dirty="0">
                <a:hlinkClick r:id="rId4"/>
              </a:rPr>
              <a:t>http://</a:t>
            </a:r>
            <a:r>
              <a:rPr lang="en-US" sz="1600" dirty="0" smtClean="0">
                <a:hlinkClick r:id="rId4"/>
              </a:rPr>
              <a:t>www.webmd.com/food-recipes/tc/types-of-fats-topic-overview</a:t>
            </a:r>
            <a:endParaRPr lang="en-US" sz="1600" dirty="0" smtClean="0"/>
          </a:p>
          <a:p>
            <a:r>
              <a:rPr lang="en-US" sz="1600" dirty="0"/>
              <a:t>Chemistry Tutorial. (</a:t>
            </a:r>
            <a:r>
              <a:rPr lang="en-US" sz="1600" dirty="0" err="1"/>
              <a:t>n.d.</a:t>
            </a:r>
            <a:r>
              <a:rPr lang="en-US" sz="1600" dirty="0"/>
              <a:t>). </a:t>
            </a:r>
            <a:r>
              <a:rPr lang="en-US" sz="1600" i="1" dirty="0"/>
              <a:t>Chemistry Tutorial</a:t>
            </a:r>
            <a:r>
              <a:rPr lang="en-US" sz="1600" dirty="0"/>
              <a:t>. Retrieved July 4, 2014, from </a:t>
            </a:r>
            <a:r>
              <a:rPr lang="en-US" sz="1600" dirty="0">
                <a:hlinkClick r:id="rId5"/>
              </a:rPr>
              <a:t>http://</a:t>
            </a:r>
            <a:r>
              <a:rPr lang="en-US" sz="1600" dirty="0" smtClean="0">
                <a:hlinkClick r:id="rId5"/>
              </a:rPr>
              <a:t>www.biology.arizona.edu/biochemistry/tutorials/chemistry/page1.html</a:t>
            </a:r>
            <a:endParaRPr lang="en-US" sz="1600" dirty="0" smtClean="0"/>
          </a:p>
          <a:p>
            <a:r>
              <a:rPr lang="en-US" sz="1600" dirty="0"/>
              <a:t>Carbohydrates. (2012, December 11). </a:t>
            </a:r>
            <a:r>
              <a:rPr lang="en-US" sz="1600" i="1" dirty="0"/>
              <a:t>Centers for Disease Control and Prevention</a:t>
            </a:r>
            <a:r>
              <a:rPr lang="en-US" sz="1600" dirty="0"/>
              <a:t>. Retrieved July 4, 2014, from </a:t>
            </a:r>
            <a:r>
              <a:rPr lang="en-US" sz="1600" dirty="0">
                <a:hlinkClick r:id="rId6"/>
              </a:rPr>
              <a:t>http://</a:t>
            </a:r>
            <a:r>
              <a:rPr lang="en-US" sz="1600" dirty="0" smtClean="0">
                <a:hlinkClick r:id="rId6"/>
              </a:rPr>
              <a:t>www.cdc.gov/nutrition/everyone/basics/carbs.html</a:t>
            </a:r>
            <a:endParaRPr lang="en-US" sz="1600" dirty="0" smtClean="0"/>
          </a:p>
          <a:p>
            <a:r>
              <a:rPr lang="en-US" sz="1600" dirty="0"/>
              <a:t>Role of proteins in the body. (</a:t>
            </a:r>
            <a:r>
              <a:rPr lang="en-US" sz="1600" dirty="0" err="1"/>
              <a:t>n.d.</a:t>
            </a:r>
            <a:r>
              <a:rPr lang="en-US" sz="1600" dirty="0"/>
              <a:t>). </a:t>
            </a:r>
            <a:r>
              <a:rPr lang="en-US" sz="1600" i="1" dirty="0"/>
              <a:t>Science Learning Hub RSS</a:t>
            </a:r>
            <a:r>
              <a:rPr lang="en-US" sz="1600" dirty="0"/>
              <a:t>. Retrieved July 4, 2014, from </a:t>
            </a:r>
            <a:r>
              <a:rPr lang="en-US" sz="1600" dirty="0">
                <a:hlinkClick r:id="rId7"/>
              </a:rPr>
              <a:t>http://</a:t>
            </a:r>
            <a:r>
              <a:rPr lang="en-US" sz="1600" dirty="0" smtClean="0">
                <a:hlinkClick r:id="rId7"/>
              </a:rPr>
              <a:t>www.sciencelearn.org.nz/Contexts/Uniquely-Me/Science-Ideas-and-Concepts/Role-of-proteins-in-the-body</a:t>
            </a:r>
            <a:endParaRPr lang="en-US" sz="1600" dirty="0" smtClean="0"/>
          </a:p>
          <a:p>
            <a:r>
              <a:rPr lang="en-US" sz="1600" dirty="0"/>
              <a:t>Fitness. (</a:t>
            </a:r>
            <a:r>
              <a:rPr lang="en-US" sz="1600" dirty="0" err="1"/>
              <a:t>n.d.</a:t>
            </a:r>
            <a:r>
              <a:rPr lang="en-US" sz="1600" dirty="0"/>
              <a:t>). </a:t>
            </a:r>
            <a:r>
              <a:rPr lang="en-US" sz="1600" i="1" dirty="0"/>
              <a:t>Performance-enhancing drugs: Know the risks</a:t>
            </a:r>
            <a:r>
              <a:rPr lang="en-US" sz="1600" dirty="0"/>
              <a:t>. Retrieved July 4, 2014, from </a:t>
            </a:r>
            <a:r>
              <a:rPr lang="en-US" sz="1600" dirty="0">
                <a:hlinkClick r:id="rId8"/>
              </a:rPr>
              <a:t>http://</a:t>
            </a:r>
            <a:r>
              <a:rPr lang="en-US" sz="1600" dirty="0" smtClean="0">
                <a:hlinkClick r:id="rId8"/>
              </a:rPr>
              <a:t>www.mayoclinic.org/healthy-living/fitness/in-depth/performance-enhancing-drugs/art-20046134</a:t>
            </a:r>
            <a:endParaRPr lang="en-US" sz="1600" dirty="0" smtClean="0"/>
          </a:p>
          <a:p>
            <a:r>
              <a:rPr lang="en-US" sz="1600" dirty="0"/>
              <a:t>U.S. Food and Drug Administration. (</a:t>
            </a:r>
            <a:r>
              <a:rPr lang="en-US" sz="1600" dirty="0" err="1"/>
              <a:t>n.d.</a:t>
            </a:r>
            <a:r>
              <a:rPr lang="en-US" sz="1600" dirty="0"/>
              <a:t>). </a:t>
            </a:r>
            <a:r>
              <a:rPr lang="en-US" sz="1600" i="1" dirty="0"/>
              <a:t>How to Understand and Use the Nutrition Facts Label</a:t>
            </a:r>
            <a:r>
              <a:rPr lang="en-US" sz="1600" dirty="0"/>
              <a:t>. Retrieved July 4, 2014, from </a:t>
            </a:r>
            <a:r>
              <a:rPr lang="en-US" sz="1600" dirty="0">
                <a:hlinkClick r:id="rId9"/>
              </a:rPr>
              <a:t>http://</a:t>
            </a:r>
            <a:r>
              <a:rPr lang="en-US" sz="1600" dirty="0" smtClean="0">
                <a:hlinkClick r:id="rId9"/>
              </a:rPr>
              <a:t>www.fda.gov/food/ingredientspackaginglabeling/labelingnutrition/ucm274593.htm</a:t>
            </a:r>
            <a:endParaRPr lang="en-US" sz="1600" dirty="0" smtClean="0"/>
          </a:p>
          <a:p>
            <a:r>
              <a:rPr lang="en-US" sz="1600" dirty="0"/>
              <a:t>Many Forms of Lipids. (</a:t>
            </a:r>
            <a:r>
              <a:rPr lang="en-US" sz="1600" dirty="0" err="1"/>
              <a:t>n.d.</a:t>
            </a:r>
            <a:r>
              <a:rPr lang="en-US" sz="1600" dirty="0"/>
              <a:t>). </a:t>
            </a:r>
            <a:r>
              <a:rPr lang="en-US" sz="1600" i="1" dirty="0"/>
              <a:t>Chem4Kids.com: Biochemistry: Lipids</a:t>
            </a:r>
            <a:r>
              <a:rPr lang="en-US" sz="1600" dirty="0"/>
              <a:t>. Retrieved July 4, 2014, from </a:t>
            </a:r>
            <a:r>
              <a:rPr lang="en-US" sz="1600" dirty="0">
                <a:hlinkClick r:id="rId10"/>
              </a:rPr>
              <a:t>http://</a:t>
            </a:r>
            <a:r>
              <a:rPr lang="en-US" sz="1600" dirty="0" smtClean="0">
                <a:hlinkClick r:id="rId10"/>
              </a:rPr>
              <a:t>www.chem4kids.com/files/bio_lipids.html</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5300134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IV (Nutrients of Life) Continued</a:t>
            </a:r>
          </a:p>
          <a:p>
            <a:r>
              <a:rPr lang="en-US" sz="1600" dirty="0"/>
              <a:t>Role of proteins in the body. (</a:t>
            </a:r>
            <a:r>
              <a:rPr lang="en-US" sz="1600" dirty="0" err="1"/>
              <a:t>n.d.</a:t>
            </a:r>
            <a:r>
              <a:rPr lang="en-US" sz="1600" dirty="0"/>
              <a:t>). </a:t>
            </a:r>
            <a:r>
              <a:rPr lang="en-US" sz="1600" i="1" dirty="0"/>
              <a:t>Science Learning Hub RSS</a:t>
            </a:r>
            <a:r>
              <a:rPr lang="en-US" sz="1600" dirty="0"/>
              <a:t>. Retrieved July 4, 2014, from </a:t>
            </a:r>
            <a:r>
              <a:rPr lang="en-US" sz="1600" dirty="0">
                <a:hlinkClick r:id="rId2"/>
              </a:rPr>
              <a:t>http://</a:t>
            </a:r>
            <a:r>
              <a:rPr lang="en-US" sz="1600" dirty="0" smtClean="0">
                <a:hlinkClick r:id="rId2"/>
              </a:rPr>
              <a:t>www.sciencelearn.org.nz/Contexts/Uniquely-Me/Science-Ideas-and-Concepts/Role-of-proteins-in-the-body</a:t>
            </a:r>
            <a:endParaRPr lang="en-US" sz="1600" dirty="0"/>
          </a:p>
          <a:p>
            <a:r>
              <a:rPr lang="en-US" sz="1600" dirty="0" err="1" smtClean="0"/>
              <a:t>DrugFacts</a:t>
            </a:r>
            <a:r>
              <a:rPr lang="en-US" sz="1600" dirty="0"/>
              <a:t>: Anabolic Steroids. (</a:t>
            </a:r>
            <a:r>
              <a:rPr lang="en-US" sz="1600" dirty="0" err="1"/>
              <a:t>n.d.</a:t>
            </a:r>
            <a:r>
              <a:rPr lang="en-US" sz="1600" dirty="0"/>
              <a:t>). </a:t>
            </a:r>
            <a:r>
              <a:rPr lang="en-US" sz="1600" i="1" dirty="0"/>
              <a:t>National Institute on Drug Abuse (NIDA)</a:t>
            </a:r>
            <a:r>
              <a:rPr lang="en-US" sz="1600" dirty="0"/>
              <a:t>. Retrieved July 4, 2014, from </a:t>
            </a:r>
            <a:r>
              <a:rPr lang="en-US" sz="1600" dirty="0">
                <a:hlinkClick r:id="rId3"/>
              </a:rPr>
              <a:t>http://</a:t>
            </a:r>
            <a:r>
              <a:rPr lang="en-US" sz="1600" dirty="0" smtClean="0">
                <a:hlinkClick r:id="rId3"/>
              </a:rPr>
              <a:t>www.drugabuse.gov/publications/drugfacts/anabolic-steroids</a:t>
            </a:r>
            <a:endParaRPr lang="en-US" sz="1600" dirty="0" smtClean="0"/>
          </a:p>
          <a:p>
            <a:r>
              <a:rPr lang="en-US" sz="1600" dirty="0"/>
              <a:t>Trans Fats. (</a:t>
            </a:r>
            <a:r>
              <a:rPr lang="en-US" sz="1600" dirty="0" err="1"/>
              <a:t>n.d.</a:t>
            </a:r>
            <a:r>
              <a:rPr lang="en-US" sz="1600" dirty="0"/>
              <a:t>). </a:t>
            </a:r>
            <a:r>
              <a:rPr lang="en-US" sz="1600" i="1" dirty="0"/>
              <a:t>Trans Fats</a:t>
            </a:r>
            <a:r>
              <a:rPr lang="en-US" sz="1600" dirty="0"/>
              <a:t>. Retrieved July 4, 2014, from </a:t>
            </a:r>
            <a:r>
              <a:rPr lang="en-US" sz="1600" dirty="0">
                <a:hlinkClick r:id="rId4"/>
              </a:rPr>
              <a:t>http://</a:t>
            </a:r>
            <a:r>
              <a:rPr lang="en-US" sz="1600" dirty="0" smtClean="0">
                <a:hlinkClick r:id="rId4"/>
              </a:rPr>
              <a:t>www.heart.org/HEARTORG/GettingHealthy/FatsAndOils/Fats101/Trans-Fats_UCM_301120_Article.jsp</a:t>
            </a:r>
            <a:endParaRPr lang="en-US" sz="1600" dirty="0"/>
          </a:p>
          <a:p>
            <a:r>
              <a:rPr lang="en-US" sz="1600" dirty="0" smtClean="0"/>
              <a:t>Green</a:t>
            </a:r>
            <a:r>
              <a:rPr lang="en-US" sz="1600" dirty="0"/>
              <a:t>, J., &amp; Shah, D. (2013, April 24). DNA: the 'smartest' molecule in existence?. </a:t>
            </a:r>
            <a:r>
              <a:rPr lang="en-US" sz="1600" i="1" dirty="0"/>
              <a:t>BBC News</a:t>
            </a:r>
            <a:r>
              <a:rPr lang="en-US" sz="1600" dirty="0"/>
              <a:t>. Retrieved July 4, 2014, from </a:t>
            </a:r>
            <a:r>
              <a:rPr lang="en-US" sz="1600" dirty="0">
                <a:hlinkClick r:id="rId5"/>
              </a:rPr>
              <a:t>http://</a:t>
            </a:r>
            <a:r>
              <a:rPr lang="en-US" sz="1600" dirty="0" smtClean="0">
                <a:hlinkClick r:id="rId5"/>
              </a:rPr>
              <a:t>www.bbc.co.uk/science/0/22199991</a:t>
            </a:r>
            <a:endParaRPr lang="en-US" sz="1600" dirty="0" smtClean="0"/>
          </a:p>
          <a:p>
            <a:r>
              <a:rPr lang="en-US" sz="1600" dirty="0"/>
              <a:t>Protein. (</a:t>
            </a:r>
            <a:r>
              <a:rPr lang="en-US" sz="1600" dirty="0" err="1"/>
              <a:t>n.d.</a:t>
            </a:r>
            <a:r>
              <a:rPr lang="en-US" sz="1600" dirty="0"/>
              <a:t>). </a:t>
            </a:r>
            <a:r>
              <a:rPr lang="en-US" sz="1600" i="1" dirty="0"/>
              <a:t>Iowa State University Extension and Outreach</a:t>
            </a:r>
            <a:r>
              <a:rPr lang="en-US" sz="1600" dirty="0"/>
              <a:t>. Retrieved July 4, 2014, from </a:t>
            </a:r>
            <a:r>
              <a:rPr lang="en-US" sz="1600" dirty="0">
                <a:hlinkClick r:id="rId6"/>
              </a:rPr>
              <a:t>http://</a:t>
            </a:r>
            <a:r>
              <a:rPr lang="en-US" sz="1600" dirty="0" smtClean="0">
                <a:hlinkClick r:id="rId6"/>
              </a:rPr>
              <a:t>www.extension.iastate.edu/humansciences/protein</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6266257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V (Healthy Living) </a:t>
            </a:r>
          </a:p>
          <a:p>
            <a:r>
              <a:rPr lang="en-US" sz="1600" dirty="0"/>
              <a:t>Choose a Food Group. (</a:t>
            </a:r>
            <a:r>
              <a:rPr lang="en-US" sz="1600" dirty="0" err="1"/>
              <a:t>n.d.</a:t>
            </a:r>
            <a:r>
              <a:rPr lang="en-US" sz="1600" dirty="0"/>
              <a:t>). </a:t>
            </a:r>
            <a:r>
              <a:rPr lang="en-US" sz="1600" i="1" dirty="0"/>
              <a:t>Food Groups</a:t>
            </a:r>
            <a:r>
              <a:rPr lang="en-US" sz="1600" dirty="0"/>
              <a:t>. Retrieved July 4, 2014, from </a:t>
            </a:r>
            <a:r>
              <a:rPr lang="en-US" sz="1600" dirty="0">
                <a:hlinkClick r:id="rId2"/>
              </a:rPr>
              <a:t>http://www.choosemyplate.gov/food-groups</a:t>
            </a:r>
            <a:r>
              <a:rPr lang="en-US" sz="1600" dirty="0" smtClean="0">
                <a:hlinkClick r:id="rId2"/>
              </a:rPr>
              <a:t>/</a:t>
            </a:r>
            <a:endParaRPr lang="en-US" sz="1600" dirty="0"/>
          </a:p>
          <a:p>
            <a:r>
              <a:rPr lang="en-US" sz="1600" dirty="0" smtClean="0"/>
              <a:t>Tips </a:t>
            </a:r>
            <a:r>
              <a:rPr lang="en-US" sz="1600" dirty="0"/>
              <a:t>for Eating Healthy When Eating out. (</a:t>
            </a:r>
            <a:r>
              <a:rPr lang="en-US" sz="1600" dirty="0" err="1"/>
              <a:t>n.d.</a:t>
            </a:r>
            <a:r>
              <a:rPr lang="en-US" sz="1600" dirty="0"/>
              <a:t>). </a:t>
            </a:r>
            <a:r>
              <a:rPr lang="en-US" sz="1600" i="1" dirty="0"/>
              <a:t>Tips for Eating Healthy when Eating out</a:t>
            </a:r>
            <a:r>
              <a:rPr lang="en-US" sz="1600" dirty="0"/>
              <a:t>. Retrieved July 4, 2014, from </a:t>
            </a:r>
            <a:r>
              <a:rPr lang="en-US" sz="1600" dirty="0">
                <a:hlinkClick r:id="rId3"/>
              </a:rPr>
              <a:t>http://</a:t>
            </a:r>
            <a:r>
              <a:rPr lang="en-US" sz="1600" dirty="0" smtClean="0">
                <a:hlinkClick r:id="rId3"/>
              </a:rPr>
              <a:t>www.choosemyplate.gov/healthy-eating-tips/tips-for-eating-out.html</a:t>
            </a:r>
            <a:endParaRPr lang="en-US" sz="1600" dirty="0" smtClean="0"/>
          </a:p>
          <a:p>
            <a:r>
              <a:rPr lang="en-US" sz="1600" dirty="0"/>
              <a:t>. (2014, May 22). </a:t>
            </a:r>
            <a:r>
              <a:rPr lang="en-US" sz="1600" i="1" dirty="0"/>
              <a:t>Centers for Disease Control and Prevention</a:t>
            </a:r>
            <a:r>
              <a:rPr lang="en-US" sz="1600" dirty="0"/>
              <a:t>. Retrieved July 4, 2014, from </a:t>
            </a:r>
            <a:r>
              <a:rPr lang="en-US" sz="1600" dirty="0">
                <a:hlinkClick r:id="rId4"/>
              </a:rPr>
              <a:t>http://www.cdc.gov/obesity</a:t>
            </a:r>
            <a:r>
              <a:rPr lang="en-US" sz="1600" dirty="0" smtClean="0">
                <a:hlinkClick r:id="rId4"/>
              </a:rPr>
              <a:t>/</a:t>
            </a:r>
            <a:endParaRPr lang="en-US" sz="1600" dirty="0" smtClean="0"/>
          </a:p>
          <a:p>
            <a:r>
              <a:rPr lang="en-US" sz="1600" dirty="0"/>
              <a:t>. (</a:t>
            </a:r>
            <a:r>
              <a:rPr lang="en-US" sz="1600" dirty="0" err="1"/>
              <a:t>n.d.</a:t>
            </a:r>
            <a:r>
              <a:rPr lang="en-US" sz="1600" dirty="0"/>
              <a:t>). . Retrieved July 4, 2014, from </a:t>
            </a:r>
            <a:r>
              <a:rPr lang="en-US" sz="1600" dirty="0">
                <a:hlinkClick r:id="rId5"/>
              </a:rPr>
              <a:t>http://</a:t>
            </a:r>
            <a:r>
              <a:rPr lang="en-US" sz="1600" dirty="0" smtClean="0">
                <a:hlinkClick r:id="rId5"/>
              </a:rPr>
              <a:t>www.stonybrook.edu/heartlinks/fastfooddangers.pdf</a:t>
            </a:r>
            <a:endParaRPr lang="en-US" sz="1600" dirty="0" smtClean="0"/>
          </a:p>
          <a:p>
            <a:r>
              <a:rPr lang="en-US" sz="1600" dirty="0"/>
              <a:t>Statistics of Health Risks From Eating Fast Food | Healthy .... (</a:t>
            </a:r>
            <a:r>
              <a:rPr lang="en-US" sz="1600" dirty="0" err="1"/>
              <a:t>n.d.</a:t>
            </a:r>
            <a:r>
              <a:rPr lang="en-US" sz="1600" dirty="0"/>
              <a:t>). . Retrieved July 4, 2014, from </a:t>
            </a:r>
            <a:r>
              <a:rPr lang="en-US" sz="1600" dirty="0">
                <a:hlinkClick r:id="rId6"/>
              </a:rPr>
              <a:t>http://</a:t>
            </a:r>
            <a:r>
              <a:rPr lang="en-US" sz="1600" dirty="0" smtClean="0">
                <a:hlinkClick r:id="rId6"/>
              </a:rPr>
              <a:t>healthyeating.sfgate.com/statistics-health-risks-eating-fast-food-3290.html</a:t>
            </a:r>
            <a:endParaRPr lang="en-US" sz="1600" dirty="0" smtClean="0"/>
          </a:p>
          <a:p>
            <a:r>
              <a:rPr lang="en-US" sz="1600" dirty="0"/>
              <a:t>Parker, b. (2010, March 22). A sweet problem: Princeton researchers find that high-fructose corn syrup prompts considerably more weight gain. </a:t>
            </a:r>
            <a:r>
              <a:rPr lang="en-US" sz="1600" i="1" dirty="0"/>
              <a:t>Princeton University</a:t>
            </a:r>
            <a:r>
              <a:rPr lang="en-US" sz="1600" dirty="0"/>
              <a:t>. Retrieved July 4, 2014, from </a:t>
            </a:r>
            <a:r>
              <a:rPr lang="en-US" sz="1600" dirty="0">
                <a:hlinkClick r:id="rId7"/>
              </a:rPr>
              <a:t>http://www.princeton.edu/main/news/archive/S26/91/22K07</a:t>
            </a:r>
            <a:r>
              <a:rPr lang="en-US" sz="1600" dirty="0" smtClean="0">
                <a:hlinkClick r:id="rId7"/>
              </a:rPr>
              <a:t>/</a:t>
            </a:r>
            <a:endParaRPr lang="en-US" sz="1600" dirty="0" smtClean="0"/>
          </a:p>
          <a:p>
            <a:r>
              <a:rPr lang="en-US" sz="1600" dirty="0"/>
              <a:t>. (</a:t>
            </a:r>
            <a:r>
              <a:rPr lang="en-US" sz="1600" dirty="0" err="1"/>
              <a:t>n.d.</a:t>
            </a:r>
            <a:r>
              <a:rPr lang="en-US" sz="1600" dirty="0"/>
              <a:t>). . Retrieved July 4, 2014, from </a:t>
            </a:r>
            <a:r>
              <a:rPr lang="en-US" sz="1600" dirty="0">
                <a:hlinkClick r:id="rId8"/>
              </a:rPr>
              <a:t>http://sweetsurprise.com</a:t>
            </a:r>
            <a:r>
              <a:rPr lang="en-US" sz="1600" dirty="0" smtClean="0">
                <a:hlinkClick r:id="rId8"/>
              </a:rPr>
              <a:t>/</a:t>
            </a:r>
            <a:endParaRPr lang="en-US" sz="1600" dirty="0" smtClean="0"/>
          </a:p>
          <a:p>
            <a:r>
              <a:rPr lang="en-US" sz="1600" dirty="0"/>
              <a:t>The Importance of Calcium. (</a:t>
            </a:r>
            <a:r>
              <a:rPr lang="en-US" sz="1600" dirty="0" err="1"/>
              <a:t>n.d.</a:t>
            </a:r>
            <a:r>
              <a:rPr lang="en-US" sz="1600" dirty="0"/>
              <a:t>). </a:t>
            </a:r>
            <a:r>
              <a:rPr lang="en-US" sz="1600" i="1" dirty="0"/>
              <a:t>Healthy Life Journal RSS</a:t>
            </a:r>
            <a:r>
              <a:rPr lang="en-US" sz="1600" dirty="0"/>
              <a:t>. Retrieved July 4, 2014, from </a:t>
            </a:r>
            <a:r>
              <a:rPr lang="en-US" sz="1600" dirty="0">
                <a:hlinkClick r:id="rId9"/>
              </a:rPr>
              <a:t>http://healthylifejournal.org/healthy-living/the-importance-of-calcium</a:t>
            </a:r>
            <a:r>
              <a:rPr lang="en-US" sz="1600" dirty="0" smtClean="0">
                <a:hlinkClick r:id="rId9"/>
              </a:rPr>
              <a:t>/</a:t>
            </a:r>
            <a:endParaRPr lang="en-US" sz="1600" dirty="0" smtClean="0"/>
          </a:p>
          <a:p>
            <a:r>
              <a:rPr lang="en-US" sz="1600" dirty="0"/>
              <a:t>Why Hydrogenated Oils Should be Avoided at All Costs. (</a:t>
            </a:r>
            <a:r>
              <a:rPr lang="en-US" sz="1600" dirty="0" err="1"/>
              <a:t>n.d.</a:t>
            </a:r>
            <a:r>
              <a:rPr lang="en-US" sz="1600" dirty="0"/>
              <a:t>). </a:t>
            </a:r>
            <a:r>
              <a:rPr lang="en-US" sz="1600" i="1" dirty="0" err="1"/>
              <a:t>NaturalNews</a:t>
            </a:r>
            <a:r>
              <a:rPr lang="en-US" sz="1600" dirty="0"/>
              <a:t>. Retrieved July 4, 2014, from </a:t>
            </a:r>
            <a:r>
              <a:rPr lang="en-US" sz="1600" dirty="0">
                <a:hlinkClick r:id="rId10"/>
              </a:rPr>
              <a:t>http://</a:t>
            </a:r>
            <a:r>
              <a:rPr lang="en-US" sz="1600" dirty="0" smtClean="0">
                <a:hlinkClick r:id="rId10"/>
              </a:rPr>
              <a:t>www.naturalnews.com/024694_oil_food_oils.html</a:t>
            </a:r>
            <a:endParaRPr lang="en-US" sz="1600" dirty="0" smtClean="0"/>
          </a:p>
          <a:p>
            <a:r>
              <a:rPr lang="en-US" sz="1600" dirty="0"/>
              <a:t>Nutrition and healthy eating. (</a:t>
            </a:r>
            <a:r>
              <a:rPr lang="en-US" sz="1600" dirty="0" err="1"/>
              <a:t>n.d.</a:t>
            </a:r>
            <a:r>
              <a:rPr lang="en-US" sz="1600" dirty="0"/>
              <a:t>). </a:t>
            </a:r>
            <a:r>
              <a:rPr lang="en-US" sz="1600" i="1" dirty="0"/>
              <a:t>Monosodium glutamate (MSG): Is it harmful?</a:t>
            </a:r>
            <a:r>
              <a:rPr lang="en-US" sz="1600" dirty="0"/>
              <a:t>. Retrieved July 4, 2014, from </a:t>
            </a:r>
            <a:r>
              <a:rPr lang="en-US" sz="1600" dirty="0">
                <a:hlinkClick r:id="rId11"/>
              </a:rPr>
              <a:t>http://</a:t>
            </a:r>
            <a:r>
              <a:rPr lang="en-US" sz="1600" dirty="0" smtClean="0">
                <a:hlinkClick r:id="rId11"/>
              </a:rPr>
              <a:t>www.mayoclinic.org/healthy-living/nutrition-and-healthy-eating/expert-answers/monosodium-glutamate/faq-20058196</a:t>
            </a:r>
            <a:endParaRPr lang="en-US" sz="1600" dirty="0" smtClean="0"/>
          </a:p>
          <a:p>
            <a:r>
              <a:rPr lang="en-US" sz="1600" dirty="0" smtClean="0"/>
              <a:t>#.</a:t>
            </a:r>
            <a:r>
              <a:rPr lang="en-US" sz="1600" dirty="0"/>
              <a:t>UdxCJG3fMmY</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5523997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V (Healthy Living) Continued</a:t>
            </a:r>
          </a:p>
          <a:p>
            <a:r>
              <a:rPr lang="en-US" sz="1600" dirty="0" smtClean="0"/>
              <a:t>Phillips</a:t>
            </a:r>
            <a:r>
              <a:rPr lang="en-US" sz="1600" dirty="0"/>
              <a:t>, B., &amp; health, t. (</a:t>
            </a:r>
            <a:r>
              <a:rPr lang="en-US" sz="1600" dirty="0" err="1"/>
              <a:t>n.d.</a:t>
            </a:r>
            <a:r>
              <a:rPr lang="en-US" sz="1600" dirty="0"/>
              <a:t>). Top 9 Scary Food Additives. </a:t>
            </a:r>
            <a:r>
              <a:rPr lang="en-US" sz="1600" i="1" dirty="0"/>
              <a:t>ABC News</a:t>
            </a:r>
            <a:r>
              <a:rPr lang="en-US" sz="1600" dirty="0"/>
              <a:t>. Retrieved July 4, 2014, from </a:t>
            </a:r>
            <a:r>
              <a:rPr lang="en-US" sz="1600" dirty="0">
                <a:hlinkClick r:id="rId2"/>
              </a:rPr>
              <a:t>http://abcnews.go.com/Health/top-11-scary-food-additives/story?id=18479268#.</a:t>
            </a:r>
            <a:r>
              <a:rPr lang="en-US" sz="1600" dirty="0" smtClean="0">
                <a:hlinkClick r:id="rId2"/>
              </a:rPr>
              <a:t>UdxCJG3fMmY</a:t>
            </a:r>
            <a:endParaRPr lang="en-US" sz="1600" dirty="0" smtClean="0"/>
          </a:p>
          <a:p>
            <a:r>
              <a:rPr lang="en-US" sz="1600" dirty="0"/>
              <a:t>BMR Calorie Calculator. (</a:t>
            </a:r>
            <a:r>
              <a:rPr lang="en-US" sz="1600" dirty="0" err="1"/>
              <a:t>n.d.</a:t>
            </a:r>
            <a:r>
              <a:rPr lang="en-US" sz="1600" dirty="0"/>
              <a:t>). </a:t>
            </a:r>
            <a:r>
              <a:rPr lang="en-US" sz="1600" i="1" dirty="0"/>
              <a:t>Calorie Calculator</a:t>
            </a:r>
            <a:r>
              <a:rPr lang="en-US" sz="1600" dirty="0"/>
              <a:t>. Retrieved July 4, 2014, from </a:t>
            </a:r>
            <a:r>
              <a:rPr lang="en-US" sz="1600" dirty="0">
                <a:hlinkClick r:id="rId3"/>
              </a:rPr>
              <a:t>http://</a:t>
            </a:r>
            <a:r>
              <a:rPr lang="en-US" sz="1600" dirty="0" smtClean="0">
                <a:hlinkClick r:id="rId3"/>
              </a:rPr>
              <a:t>www.my-calorie-counter.com/Calorie_Calculator.asp</a:t>
            </a:r>
            <a:endParaRPr lang="en-US" sz="1600" dirty="0" smtClean="0"/>
          </a:p>
          <a:p>
            <a:r>
              <a:rPr lang="en-US" sz="1600" dirty="0"/>
              <a:t>Heart and Cardiovascular Diseases. (</a:t>
            </a:r>
            <a:r>
              <a:rPr lang="en-US" sz="1600" dirty="0" err="1"/>
              <a:t>n.d.</a:t>
            </a:r>
            <a:r>
              <a:rPr lang="en-US" sz="1600" dirty="0"/>
              <a:t>). </a:t>
            </a:r>
            <a:r>
              <a:rPr lang="en-US" sz="1600" i="1" dirty="0"/>
              <a:t>WebMD</a:t>
            </a:r>
            <a:r>
              <a:rPr lang="en-US" sz="1600" dirty="0"/>
              <a:t>. Retrieved July 4, 2014, from </a:t>
            </a:r>
            <a:r>
              <a:rPr lang="en-US" sz="1600" dirty="0">
                <a:hlinkClick r:id="rId4"/>
              </a:rPr>
              <a:t>http://</a:t>
            </a:r>
            <a:r>
              <a:rPr lang="en-US" sz="1600" dirty="0" smtClean="0">
                <a:hlinkClick r:id="rId4"/>
              </a:rPr>
              <a:t>www.webmd.com/heart-disease/guide/diseases-cardiovascular</a:t>
            </a:r>
            <a:endParaRPr lang="en-US" sz="1600" dirty="0" smtClean="0"/>
          </a:p>
          <a:p>
            <a:r>
              <a:rPr lang="en-US" sz="1600" dirty="0"/>
              <a:t>Preventing Obesity in Children, Causes of Child Obesity, and More. (</a:t>
            </a:r>
            <a:r>
              <a:rPr lang="en-US" sz="1600" dirty="0" err="1"/>
              <a:t>n.d.</a:t>
            </a:r>
            <a:r>
              <a:rPr lang="en-US" sz="1600" dirty="0"/>
              <a:t>). </a:t>
            </a:r>
            <a:r>
              <a:rPr lang="en-US" sz="1600" i="1" dirty="0"/>
              <a:t>WebMD</a:t>
            </a:r>
            <a:r>
              <a:rPr lang="en-US" sz="1600" dirty="0"/>
              <a:t>. Retrieved July 4, 2014, from </a:t>
            </a:r>
            <a:r>
              <a:rPr lang="en-US" sz="1600" dirty="0">
                <a:hlinkClick r:id="rId5"/>
              </a:rPr>
              <a:t>http://</a:t>
            </a:r>
            <a:r>
              <a:rPr lang="en-US" sz="1600" dirty="0" smtClean="0">
                <a:hlinkClick r:id="rId5"/>
              </a:rPr>
              <a:t>www.webmd.com/children/guide/obesity-children</a:t>
            </a:r>
            <a:endParaRPr lang="en-US" sz="1600" dirty="0" smtClean="0"/>
          </a:p>
          <a:p>
            <a:r>
              <a:rPr lang="en-US" sz="1600" dirty="0" err="1"/>
              <a:t>Dowshen</a:t>
            </a:r>
            <a:r>
              <a:rPr lang="en-US" sz="1600" dirty="0"/>
              <a:t>, S. (2012, April 1). Type 2 Diabetes: What Is It?. </a:t>
            </a:r>
            <a:r>
              <a:rPr lang="en-US" sz="1600" i="1" dirty="0" err="1"/>
              <a:t>KidsHealth</a:t>
            </a:r>
            <a:r>
              <a:rPr lang="en-US" sz="1600" i="1" dirty="0"/>
              <a:t> - the Web's most visited site about children's health</a:t>
            </a:r>
            <a:r>
              <a:rPr lang="en-US" sz="1600" dirty="0"/>
              <a:t>. Retrieved July 4, 2014, from </a:t>
            </a:r>
            <a:r>
              <a:rPr lang="en-US" sz="1600" dirty="0">
                <a:hlinkClick r:id="rId6"/>
              </a:rPr>
              <a:t>http://</a:t>
            </a:r>
            <a:r>
              <a:rPr lang="en-US" sz="1600" dirty="0" smtClean="0">
                <a:hlinkClick r:id="rId6"/>
              </a:rPr>
              <a:t>kidshealth.org/parent/medical/endocrine/type2.html</a:t>
            </a:r>
            <a:endParaRPr lang="en-US" sz="1600" dirty="0" smtClean="0"/>
          </a:p>
          <a:p>
            <a:r>
              <a:rPr lang="en-US" sz="1600" dirty="0"/>
              <a:t>Anorexia Nervosa. (</a:t>
            </a:r>
            <a:r>
              <a:rPr lang="en-US" sz="1600" dirty="0" err="1"/>
              <a:t>n.d.</a:t>
            </a:r>
            <a:r>
              <a:rPr lang="en-US" sz="1600" dirty="0"/>
              <a:t>). </a:t>
            </a:r>
            <a:r>
              <a:rPr lang="en-US" sz="1600" i="1" dirty="0"/>
              <a:t>: Signs, Symptoms, Causes, And Treatment</a:t>
            </a:r>
            <a:r>
              <a:rPr lang="en-US" sz="1600" dirty="0"/>
              <a:t>. Retrieved July 4, 2014, from </a:t>
            </a:r>
            <a:r>
              <a:rPr lang="en-US" sz="1600" dirty="0">
                <a:hlinkClick r:id="rId7"/>
              </a:rPr>
              <a:t>http://</a:t>
            </a:r>
            <a:r>
              <a:rPr lang="en-US" sz="1600" dirty="0" smtClean="0">
                <a:hlinkClick r:id="rId7"/>
              </a:rPr>
              <a:t>www.helpguide.org/mental/anorexia_signs_symptoms_causes_treatment.htm</a:t>
            </a:r>
            <a:endParaRPr lang="en-US" sz="1600" dirty="0" smtClean="0"/>
          </a:p>
          <a:p>
            <a:r>
              <a:rPr lang="en-US" sz="1600" dirty="0"/>
              <a:t>Anorexia nervosa. (</a:t>
            </a:r>
            <a:r>
              <a:rPr lang="en-US" sz="1600" dirty="0" err="1"/>
              <a:t>n.d.</a:t>
            </a:r>
            <a:r>
              <a:rPr lang="en-US" sz="1600" dirty="0"/>
              <a:t>). </a:t>
            </a:r>
            <a:r>
              <a:rPr lang="en-US" sz="1600" i="1" dirty="0"/>
              <a:t>Definition</a:t>
            </a:r>
            <a:r>
              <a:rPr lang="en-US" sz="1600" dirty="0"/>
              <a:t>. Retrieved July 4, 2014, from </a:t>
            </a:r>
            <a:r>
              <a:rPr lang="en-US" sz="1600" dirty="0">
                <a:hlinkClick r:id="rId8"/>
              </a:rPr>
              <a:t>http://</a:t>
            </a:r>
            <a:r>
              <a:rPr lang="en-US" sz="1600" dirty="0" smtClean="0">
                <a:hlinkClick r:id="rId8"/>
              </a:rPr>
              <a:t>www.mayoclinic.org/diseases-conditions/anorexia/basics/definition/con-20033002</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6146" name="Picture 2" descr="http://ak.picdn.net/shutterstock/videos/3007633/preview/stock-footage-water-raining-in-super-slow-motion-on-vegetables-against-black-backgroun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029200"/>
            <a:ext cx="8763000" cy="1524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79569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VI (Digestive System) </a:t>
            </a:r>
          </a:p>
          <a:p>
            <a:r>
              <a:rPr lang="en-US" sz="1600" dirty="0"/>
              <a:t>Digestive System. (</a:t>
            </a:r>
            <a:r>
              <a:rPr lang="en-US" sz="1600" dirty="0" err="1"/>
              <a:t>n.d.</a:t>
            </a:r>
            <a:r>
              <a:rPr lang="en-US" sz="1600" dirty="0"/>
              <a:t>). </a:t>
            </a:r>
            <a:r>
              <a:rPr lang="en-US" sz="1600" i="1" dirty="0" err="1"/>
              <a:t>InnerBody</a:t>
            </a:r>
            <a:r>
              <a:rPr lang="en-US" sz="1600" dirty="0"/>
              <a:t>. Retrieved July 4, 2014, from </a:t>
            </a:r>
            <a:r>
              <a:rPr lang="en-US" sz="1600" dirty="0">
                <a:hlinkClick r:id="rId2"/>
              </a:rPr>
              <a:t>http://</a:t>
            </a:r>
            <a:r>
              <a:rPr lang="en-US" sz="1600" dirty="0" smtClean="0">
                <a:hlinkClick r:id="rId2"/>
              </a:rPr>
              <a:t>www.innerbody.com/image/digeov.html</a:t>
            </a:r>
            <a:endParaRPr lang="en-US" sz="1600" dirty="0" smtClean="0"/>
          </a:p>
          <a:p>
            <a:r>
              <a:rPr lang="en-US" sz="1600" dirty="0"/>
              <a:t>National Digestive Diseases Information Clearinghouse (NDDIC). (</a:t>
            </a:r>
            <a:r>
              <a:rPr lang="en-US" sz="1600" dirty="0" err="1"/>
              <a:t>n.d.</a:t>
            </a:r>
            <a:r>
              <a:rPr lang="en-US" sz="1600" dirty="0"/>
              <a:t>). </a:t>
            </a:r>
            <a:r>
              <a:rPr lang="en-US" sz="1600" i="1" dirty="0"/>
              <a:t>- National Digestive Diseases Information </a:t>
            </a:r>
            <a:r>
              <a:rPr lang="en-US" sz="1600" i="1" dirty="0" err="1"/>
              <a:t>ClearinghouseYour</a:t>
            </a:r>
            <a:r>
              <a:rPr lang="en-US" sz="1600" i="1" dirty="0"/>
              <a:t> Digestive System and How It Works</a:t>
            </a:r>
            <a:r>
              <a:rPr lang="en-US" sz="1600" dirty="0"/>
              <a:t>. Retrieved July 4, 2014, from </a:t>
            </a:r>
            <a:r>
              <a:rPr lang="en-US" sz="1600" dirty="0">
                <a:hlinkClick r:id="rId3"/>
              </a:rPr>
              <a:t>http://digestive.niddk.nih.gov/ddiseases/pubs/yrdd</a:t>
            </a:r>
            <a:r>
              <a:rPr lang="en-US" sz="1600" dirty="0" smtClean="0">
                <a:hlinkClick r:id="rId3"/>
              </a:rPr>
              <a:t>/</a:t>
            </a:r>
            <a:endParaRPr lang="en-US" sz="1600" dirty="0" smtClean="0"/>
          </a:p>
          <a:p>
            <a:r>
              <a:rPr lang="en-US" sz="1600" dirty="0"/>
              <a:t>Digestive System. (</a:t>
            </a:r>
            <a:r>
              <a:rPr lang="en-US" sz="1600" dirty="0" err="1"/>
              <a:t>n.d.</a:t>
            </a:r>
            <a:r>
              <a:rPr lang="en-US" sz="1600" dirty="0"/>
              <a:t>). </a:t>
            </a:r>
            <a:r>
              <a:rPr lang="en-US" sz="1600" i="1" dirty="0"/>
              <a:t>Digestive System</a:t>
            </a:r>
            <a:r>
              <a:rPr lang="en-US" sz="1600" dirty="0"/>
              <a:t>. Retrieved July 4, 2014, from </a:t>
            </a:r>
            <a:r>
              <a:rPr lang="en-US" sz="1600" dirty="0">
                <a:hlinkClick r:id="rId4"/>
              </a:rPr>
              <a:t>http://www.ama-assn.org/ama/pub/physician-resources/patient-education-materials/atlas-of-human-body/digestive-system.page</a:t>
            </a:r>
            <a:r>
              <a:rPr lang="en-US" sz="1600" dirty="0" smtClean="0"/>
              <a:t>?</a:t>
            </a:r>
          </a:p>
          <a:p>
            <a:r>
              <a:rPr lang="en-US" sz="1600" dirty="0" smtClean="0"/>
              <a:t>. </a:t>
            </a:r>
            <a:r>
              <a:rPr lang="en-US" sz="1600" dirty="0"/>
              <a:t>(</a:t>
            </a:r>
            <a:r>
              <a:rPr lang="en-US" sz="1600" dirty="0" err="1"/>
              <a:t>n.d.</a:t>
            </a:r>
            <a:r>
              <a:rPr lang="en-US" sz="1600" dirty="0"/>
              <a:t>). . Retrieved July 4, 2014, from </a:t>
            </a:r>
            <a:r>
              <a:rPr lang="en-US" sz="1600" dirty="0">
                <a:hlinkClick r:id="rId5"/>
              </a:rPr>
              <a:t>http://</a:t>
            </a:r>
            <a:r>
              <a:rPr lang="en-US" sz="1600" dirty="0" smtClean="0">
                <a:hlinkClick r:id="rId5"/>
              </a:rPr>
              <a:t>www.biology4kids.com/files/systems_digestive.html</a:t>
            </a:r>
            <a:endParaRPr lang="en-US" sz="1600" dirty="0" smtClean="0"/>
          </a:p>
          <a:p>
            <a:r>
              <a:rPr lang="en-US" sz="1600" dirty="0"/>
              <a:t>Saliva and Your Mouth: Function of Saliva in Oral Health. (</a:t>
            </a:r>
            <a:r>
              <a:rPr lang="en-US" sz="1600" dirty="0" err="1"/>
              <a:t>n.d.</a:t>
            </a:r>
            <a:r>
              <a:rPr lang="en-US" sz="1600" dirty="0"/>
              <a:t>). </a:t>
            </a:r>
            <a:r>
              <a:rPr lang="en-US" sz="1600" i="1" dirty="0"/>
              <a:t>WebMD</a:t>
            </a:r>
            <a:r>
              <a:rPr lang="en-US" sz="1600" dirty="0"/>
              <a:t>. Retrieved July 4, 2014, from </a:t>
            </a:r>
            <a:r>
              <a:rPr lang="en-US" sz="1600" dirty="0">
                <a:hlinkClick r:id="rId6"/>
              </a:rPr>
              <a:t>http://</a:t>
            </a:r>
            <a:r>
              <a:rPr lang="en-US" sz="1600" dirty="0" smtClean="0">
                <a:hlinkClick r:id="rId6"/>
              </a:rPr>
              <a:t>www.webmd.com/oral-health/what-is-saliva</a:t>
            </a:r>
            <a:endParaRPr lang="en-US" sz="1600" dirty="0" smtClean="0"/>
          </a:p>
          <a:p>
            <a:r>
              <a:rPr lang="en-US" sz="1600" dirty="0"/>
              <a:t>. (</a:t>
            </a:r>
            <a:r>
              <a:rPr lang="en-US" sz="1600" dirty="0" err="1"/>
              <a:t>n.d.</a:t>
            </a:r>
            <a:r>
              <a:rPr lang="en-US" sz="1600" dirty="0"/>
              <a:t>). . Retrieved July 4, 2014, from </a:t>
            </a:r>
            <a:r>
              <a:rPr lang="en-US" sz="1600" dirty="0">
                <a:hlinkClick r:id="rId7"/>
              </a:rPr>
              <a:t>https://www.smartlivingnetwork.com/digestive/b/mechanical-and-chemical-digestion</a:t>
            </a:r>
            <a:r>
              <a:rPr lang="en-US" sz="1600" dirty="0" smtClean="0">
                <a:hlinkClick r:id="rId7"/>
              </a:rPr>
              <a:t>/</a:t>
            </a:r>
            <a:endParaRPr lang="en-US" sz="1600" dirty="0" smtClean="0"/>
          </a:p>
          <a:p>
            <a:r>
              <a:rPr lang="en-US" sz="1600" dirty="0"/>
              <a:t>Understand These Three Important Phases of Swallowing. (</a:t>
            </a:r>
            <a:r>
              <a:rPr lang="en-US" sz="1600" dirty="0" err="1"/>
              <a:t>n.d.</a:t>
            </a:r>
            <a:r>
              <a:rPr lang="en-US" sz="1600" dirty="0"/>
              <a:t>). </a:t>
            </a:r>
            <a:r>
              <a:rPr lang="en-US" sz="1600" i="1" dirty="0"/>
              <a:t>About.com Stroke</a:t>
            </a:r>
            <a:r>
              <a:rPr lang="en-US" sz="1600" dirty="0"/>
              <a:t>. Retrieved July 4, 2014, from </a:t>
            </a:r>
            <a:r>
              <a:rPr lang="en-US" sz="1600" dirty="0">
                <a:hlinkClick r:id="rId8"/>
              </a:rPr>
              <a:t>http://</a:t>
            </a:r>
            <a:r>
              <a:rPr lang="en-US" sz="1600" dirty="0" smtClean="0">
                <a:hlinkClick r:id="rId8"/>
              </a:rPr>
              <a:t>stroke.about.com/od/caregiverresources/qt/swallowphases.htm</a:t>
            </a:r>
            <a:endParaRPr lang="en-US" sz="1600" dirty="0" smtClean="0"/>
          </a:p>
          <a:p>
            <a:r>
              <a:rPr lang="en-US" sz="1600" dirty="0"/>
              <a:t>The Virtual Body. (</a:t>
            </a:r>
            <a:r>
              <a:rPr lang="en-US" sz="1600" dirty="0" err="1"/>
              <a:t>n.d.</a:t>
            </a:r>
            <a:r>
              <a:rPr lang="en-US" sz="1600" dirty="0"/>
              <a:t>). </a:t>
            </a:r>
            <a:r>
              <a:rPr lang="en-US" sz="1600" i="1" dirty="0"/>
              <a:t>- </a:t>
            </a:r>
            <a:r>
              <a:rPr lang="en-US" sz="1600" i="1" dirty="0" err="1"/>
              <a:t>MEDtropolis</a:t>
            </a:r>
            <a:r>
              <a:rPr lang="en-US" sz="1600" dirty="0"/>
              <a:t>. Retrieved July 4, 2014, from </a:t>
            </a:r>
            <a:r>
              <a:rPr lang="en-US" sz="1600" dirty="0">
                <a:hlinkClick r:id="rId9"/>
              </a:rPr>
              <a:t>http://medtropolis.com/virtual-body</a:t>
            </a:r>
            <a:r>
              <a:rPr lang="en-US" sz="1600" dirty="0" smtClean="0">
                <a:hlinkClick r:id="rId9"/>
              </a:rPr>
              <a:t>/</a:t>
            </a:r>
            <a:endParaRPr lang="en-US" sz="1600" dirty="0" smtClean="0"/>
          </a:p>
          <a:p>
            <a:r>
              <a:rPr lang="en-US" sz="1600" dirty="0"/>
              <a:t>Digestion and Human Nutrition. (</a:t>
            </a:r>
            <a:r>
              <a:rPr lang="en-US" sz="1600" dirty="0" err="1"/>
              <a:t>n.d.</a:t>
            </a:r>
            <a:r>
              <a:rPr lang="en-US" sz="1600" dirty="0"/>
              <a:t>). </a:t>
            </a:r>
            <a:r>
              <a:rPr lang="en-US" sz="1600" i="1" dirty="0"/>
              <a:t>Digestion and Human Nutrition</a:t>
            </a:r>
            <a:r>
              <a:rPr lang="en-US" sz="1600" dirty="0"/>
              <a:t>. Retrieved July 4, 2014, </a:t>
            </a:r>
            <a:r>
              <a:rPr lang="en-US" sz="1600" dirty="0" smtClean="0"/>
              <a:t>from </a:t>
            </a:r>
            <a:r>
              <a:rPr lang="en-US" sz="1600" dirty="0" smtClean="0">
                <a:hlinkClick r:id="rId10"/>
              </a:rPr>
              <a:t>http</a:t>
            </a:r>
            <a:r>
              <a:rPr lang="en-US" sz="1600" dirty="0">
                <a:hlinkClick r:id="rId10"/>
              </a:rPr>
              <a:t>://www.guam.net/pub/sshs/depart/science/mancuso/apbiolecture/32_DigestionNut/DigestionNutrition.htm</a:t>
            </a:r>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449952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VII (Circulatory and Lymphatic Systems)</a:t>
            </a:r>
          </a:p>
          <a:p>
            <a:r>
              <a:rPr lang="en-US" sz="1600" dirty="0" err="1"/>
              <a:t>Durani</a:t>
            </a:r>
            <a:r>
              <a:rPr lang="en-US" sz="1600" dirty="0"/>
              <a:t>, Y. (2013, January 1). Heart and Circulatory System. </a:t>
            </a:r>
            <a:r>
              <a:rPr lang="en-US" sz="1600" i="1" dirty="0" err="1"/>
              <a:t>KidsHealth</a:t>
            </a:r>
            <a:r>
              <a:rPr lang="en-US" sz="1600" i="1" dirty="0"/>
              <a:t> - the Web's most visited site about children's health</a:t>
            </a:r>
            <a:r>
              <a:rPr lang="en-US" sz="1600" dirty="0"/>
              <a:t>. Retrieved July 4, 2014, from </a:t>
            </a:r>
            <a:r>
              <a:rPr lang="en-US" sz="1600" dirty="0">
                <a:hlinkClick r:id="rId2"/>
              </a:rPr>
              <a:t>http://</a:t>
            </a:r>
            <a:r>
              <a:rPr lang="en-US" sz="1600" dirty="0" smtClean="0">
                <a:hlinkClick r:id="rId2"/>
              </a:rPr>
              <a:t>kidshealth.org/parent/general/body_basics/heart.html</a:t>
            </a:r>
            <a:endParaRPr lang="en-US" sz="1600" dirty="0" smtClean="0"/>
          </a:p>
          <a:p>
            <a:r>
              <a:rPr lang="en-US" sz="1600" dirty="0"/>
              <a:t>Cardiovascular System. (</a:t>
            </a:r>
            <a:r>
              <a:rPr lang="en-US" sz="1600" dirty="0" err="1"/>
              <a:t>n.d.</a:t>
            </a:r>
            <a:r>
              <a:rPr lang="en-US" sz="1600" dirty="0"/>
              <a:t>). </a:t>
            </a:r>
            <a:r>
              <a:rPr lang="en-US" sz="1600" i="1" dirty="0" err="1"/>
              <a:t>InnerBody</a:t>
            </a:r>
            <a:r>
              <a:rPr lang="en-US" sz="1600" dirty="0"/>
              <a:t>. Retrieved July 5, 2014, from </a:t>
            </a:r>
            <a:r>
              <a:rPr lang="en-US" sz="1600" dirty="0">
                <a:hlinkClick r:id="rId3"/>
              </a:rPr>
              <a:t>http://</a:t>
            </a:r>
            <a:r>
              <a:rPr lang="en-US" sz="1600" dirty="0" smtClean="0">
                <a:hlinkClick r:id="rId3"/>
              </a:rPr>
              <a:t>www.innerbody.com/image/cardov.html</a:t>
            </a:r>
            <a:endParaRPr lang="en-US" sz="1600" dirty="0" smtClean="0"/>
          </a:p>
          <a:p>
            <a:r>
              <a:rPr lang="en-US" sz="1600" dirty="0"/>
              <a:t>Heart. (</a:t>
            </a:r>
            <a:r>
              <a:rPr lang="en-US" sz="1600" dirty="0" err="1"/>
              <a:t>n.d.</a:t>
            </a:r>
            <a:r>
              <a:rPr lang="en-US" sz="1600" dirty="0"/>
              <a:t>). </a:t>
            </a:r>
            <a:r>
              <a:rPr lang="en-US" sz="1600" i="1" dirty="0" err="1"/>
              <a:t>InnerBody</a:t>
            </a:r>
            <a:r>
              <a:rPr lang="en-US" sz="1600" dirty="0"/>
              <a:t>. Retrieved July 5, 2014, from </a:t>
            </a:r>
            <a:r>
              <a:rPr lang="en-US" sz="1600" dirty="0">
                <a:hlinkClick r:id="rId4"/>
              </a:rPr>
              <a:t>http://</a:t>
            </a:r>
            <a:r>
              <a:rPr lang="en-US" sz="1600" dirty="0" smtClean="0">
                <a:hlinkClick r:id="rId4"/>
              </a:rPr>
              <a:t>www.innerbody.com/image/card01.html</a:t>
            </a:r>
            <a:endParaRPr lang="en-US" sz="1600" dirty="0" smtClean="0"/>
          </a:p>
          <a:p>
            <a:r>
              <a:rPr lang="en-US" sz="1600" dirty="0"/>
              <a:t>The Virtual Body. (</a:t>
            </a:r>
            <a:r>
              <a:rPr lang="en-US" sz="1600" dirty="0" err="1"/>
              <a:t>n.d.</a:t>
            </a:r>
            <a:r>
              <a:rPr lang="en-US" sz="1600" dirty="0"/>
              <a:t>). </a:t>
            </a:r>
            <a:r>
              <a:rPr lang="en-US" sz="1600" i="1" dirty="0"/>
              <a:t>- </a:t>
            </a:r>
            <a:r>
              <a:rPr lang="en-US" sz="1600" i="1" dirty="0" err="1"/>
              <a:t>MEDtropolis</a:t>
            </a:r>
            <a:r>
              <a:rPr lang="en-US" sz="1600" dirty="0"/>
              <a:t>. Retrieved July 5, 2014, from </a:t>
            </a:r>
            <a:r>
              <a:rPr lang="en-US" sz="1600" dirty="0">
                <a:hlinkClick r:id="rId5"/>
              </a:rPr>
              <a:t>http://medtropolis.com/virtual-body</a:t>
            </a:r>
            <a:r>
              <a:rPr lang="en-US" sz="1600" dirty="0" smtClean="0">
                <a:hlinkClick r:id="rId5"/>
              </a:rPr>
              <a:t>/</a:t>
            </a:r>
            <a:endParaRPr lang="en-US" sz="1600" dirty="0" smtClean="0"/>
          </a:p>
          <a:p>
            <a:r>
              <a:rPr lang="en-US" sz="1600" dirty="0"/>
              <a:t>Label the heart. (</a:t>
            </a:r>
            <a:r>
              <a:rPr lang="en-US" sz="1600" dirty="0" err="1"/>
              <a:t>n.d.</a:t>
            </a:r>
            <a:r>
              <a:rPr lang="en-US" sz="1600" dirty="0"/>
              <a:t>). </a:t>
            </a:r>
            <a:r>
              <a:rPr lang="en-US" sz="1600" i="1" dirty="0"/>
              <a:t>Science Learning Hub RSS</a:t>
            </a:r>
            <a:r>
              <a:rPr lang="en-US" sz="1600" dirty="0"/>
              <a:t>. Retrieved July 5, 2014, from </a:t>
            </a:r>
            <a:r>
              <a:rPr lang="en-US" sz="1600" dirty="0">
                <a:hlinkClick r:id="rId6"/>
              </a:rPr>
              <a:t>http://</a:t>
            </a:r>
            <a:r>
              <a:rPr lang="en-US" sz="1600" dirty="0" smtClean="0">
                <a:hlinkClick r:id="rId6"/>
              </a:rPr>
              <a:t>www.sciencelearn.org.nz/Contexts/See-through-Body/Sci-Media/Animation/Label-the-heart</a:t>
            </a:r>
            <a:endParaRPr lang="en-US" sz="1600" dirty="0" smtClean="0"/>
          </a:p>
          <a:p>
            <a:r>
              <a:rPr lang="en-US" sz="1600" dirty="0"/>
              <a:t>Heart dissection. (</a:t>
            </a:r>
            <a:r>
              <a:rPr lang="en-US" sz="1600" dirty="0" err="1"/>
              <a:t>n.d.</a:t>
            </a:r>
            <a:r>
              <a:rPr lang="en-US" sz="1600" dirty="0"/>
              <a:t>). </a:t>
            </a:r>
            <a:r>
              <a:rPr lang="en-US" sz="1600" i="1" dirty="0"/>
              <a:t>Heart dissection</a:t>
            </a:r>
            <a:r>
              <a:rPr lang="en-US" sz="1600" dirty="0"/>
              <a:t>. Retrieved July 5, 2014, from </a:t>
            </a:r>
            <a:r>
              <a:rPr lang="en-US" sz="1600" dirty="0">
                <a:hlinkClick r:id="rId7"/>
              </a:rPr>
              <a:t>http://</a:t>
            </a:r>
            <a:r>
              <a:rPr lang="en-US" sz="1600" dirty="0" smtClean="0">
                <a:hlinkClick r:id="rId7"/>
              </a:rPr>
              <a:t>www.biologyjunction.com/heart_dissection.htm</a:t>
            </a:r>
            <a:endParaRPr lang="en-US" sz="1600" dirty="0" smtClean="0"/>
          </a:p>
          <a:p>
            <a:r>
              <a:rPr lang="en-US" sz="1600" dirty="0"/>
              <a:t>Dean, L. (0000, May 18). . </a:t>
            </a:r>
            <a:r>
              <a:rPr lang="en-US" sz="1600" i="1" dirty="0"/>
              <a:t>Blood and the cells it contains</a:t>
            </a:r>
            <a:r>
              <a:rPr lang="en-US" sz="1600" dirty="0"/>
              <a:t>. Retrieved July 5, 2014, from </a:t>
            </a:r>
            <a:r>
              <a:rPr lang="en-US" sz="1600" dirty="0">
                <a:hlinkClick r:id="rId8"/>
              </a:rPr>
              <a:t>http://www.ncbi.nlm.nih.gov/books/NBK2263</a:t>
            </a:r>
            <a:r>
              <a:rPr lang="en-US" sz="1600" dirty="0" smtClean="0">
                <a:hlinkClick r:id="rId8"/>
              </a:rPr>
              <a:t>/</a:t>
            </a:r>
            <a:endParaRPr lang="en-US" sz="1600" dirty="0" smtClean="0"/>
          </a:p>
          <a:p>
            <a:r>
              <a:rPr lang="en-US" sz="1600" dirty="0"/>
              <a:t>American Society of Hematology. (</a:t>
            </a:r>
            <a:r>
              <a:rPr lang="en-US" sz="1600" dirty="0" err="1"/>
              <a:t>n.d.</a:t>
            </a:r>
            <a:r>
              <a:rPr lang="en-US" sz="1600" dirty="0"/>
              <a:t>). </a:t>
            </a:r>
            <a:r>
              <a:rPr lang="en-US" sz="1600" i="1" dirty="0"/>
              <a:t>Blood Basics</a:t>
            </a:r>
            <a:r>
              <a:rPr lang="en-US" sz="1600" dirty="0"/>
              <a:t>. Retrieved July 5, 2014, from </a:t>
            </a:r>
            <a:r>
              <a:rPr lang="en-US" sz="1600" dirty="0">
                <a:hlinkClick r:id="rId9"/>
              </a:rPr>
              <a:t>http://www.hematology.org/Patients/Basics</a:t>
            </a:r>
            <a:r>
              <a:rPr lang="en-US" sz="1600" dirty="0" smtClean="0">
                <a:hlinkClick r:id="rId9"/>
              </a:rPr>
              <a:t>/</a:t>
            </a:r>
            <a:endParaRPr lang="en-US" sz="1600" dirty="0" smtClean="0"/>
          </a:p>
          <a:p>
            <a:r>
              <a:rPr lang="en-US" sz="1600" dirty="0"/>
              <a:t>Blood Types. (</a:t>
            </a:r>
            <a:r>
              <a:rPr lang="en-US" sz="1600" dirty="0" err="1"/>
              <a:t>n.d.</a:t>
            </a:r>
            <a:r>
              <a:rPr lang="en-US" sz="1600" dirty="0"/>
              <a:t>). </a:t>
            </a:r>
            <a:r>
              <a:rPr lang="en-US" sz="1600" i="1" dirty="0"/>
              <a:t>American Red Cross</a:t>
            </a:r>
            <a:r>
              <a:rPr lang="en-US" sz="1600" dirty="0"/>
              <a:t>. Retrieved July 5, 2014, from </a:t>
            </a:r>
            <a:r>
              <a:rPr lang="en-US" sz="1600" dirty="0">
                <a:hlinkClick r:id="rId10"/>
              </a:rPr>
              <a:t>http://</a:t>
            </a:r>
            <a:r>
              <a:rPr lang="en-US" sz="1600" dirty="0" smtClean="0">
                <a:hlinkClick r:id="rId10"/>
              </a:rPr>
              <a:t>www.redcrossblood.org/learn-about-blood/blood-types</a:t>
            </a:r>
            <a:endParaRPr lang="en-US" sz="1600" dirty="0" smtClean="0"/>
          </a:p>
          <a:p>
            <a:r>
              <a:rPr lang="en-US" sz="1600" dirty="0" err="1"/>
              <a:t>Edelson</a:t>
            </a:r>
            <a:r>
              <a:rPr lang="en-US" sz="1600" dirty="0"/>
              <a:t>, M. (2014, June 1). Blood Types. </a:t>
            </a:r>
            <a:r>
              <a:rPr lang="en-US" sz="1600" i="1" dirty="0" err="1"/>
              <a:t>KidsHealth</a:t>
            </a:r>
            <a:r>
              <a:rPr lang="en-US" sz="1600" i="1" dirty="0"/>
              <a:t> - the Web's most visited site about children's health</a:t>
            </a:r>
            <a:r>
              <a:rPr lang="en-US" sz="1600" dirty="0"/>
              <a:t>. Retrieved July 5, 2014, from </a:t>
            </a:r>
            <a:r>
              <a:rPr lang="en-US" sz="1600" dirty="0">
                <a:hlinkClick r:id="rId11"/>
              </a:rPr>
              <a:t>http://</a:t>
            </a:r>
            <a:r>
              <a:rPr lang="en-US" sz="1600" dirty="0" smtClean="0">
                <a:hlinkClick r:id="rId11"/>
              </a:rPr>
              <a:t>kidshealth.org/teen/your_body/medical_care/blood_types.html</a:t>
            </a:r>
            <a:endParaRPr lang="en-US" sz="1600" dirty="0" smtClean="0"/>
          </a:p>
          <a:p>
            <a:r>
              <a:rPr lang="en-US" sz="1600" dirty="0"/>
              <a:t>Immune and Lymphatic Systems. (</a:t>
            </a:r>
            <a:r>
              <a:rPr lang="en-US" sz="1600" dirty="0" err="1"/>
              <a:t>n.d.</a:t>
            </a:r>
            <a:r>
              <a:rPr lang="en-US" sz="1600" dirty="0"/>
              <a:t>). </a:t>
            </a:r>
            <a:r>
              <a:rPr lang="en-US" sz="1600" i="1" dirty="0" err="1"/>
              <a:t>InnerBody</a:t>
            </a:r>
            <a:r>
              <a:rPr lang="en-US" sz="1600" dirty="0"/>
              <a:t>. Retrieved July 5, 2014, from http://www.innerbody.com/image/lympov.html</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3563544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VII (Circulatory and Lymphatic Systems) Continued</a:t>
            </a:r>
          </a:p>
          <a:p>
            <a:r>
              <a:rPr lang="en-US" sz="1600" dirty="0" err="1" smtClean="0"/>
              <a:t>Edelson</a:t>
            </a:r>
            <a:r>
              <a:rPr lang="en-US" sz="1600" dirty="0"/>
              <a:t>, M. (2014, June 1). Blood Types. </a:t>
            </a:r>
            <a:r>
              <a:rPr lang="en-US" sz="1600" i="1" dirty="0" err="1"/>
              <a:t>KidsHealth</a:t>
            </a:r>
            <a:r>
              <a:rPr lang="en-US" sz="1600" i="1" dirty="0"/>
              <a:t> - the Web's most visited site about children's health</a:t>
            </a:r>
            <a:r>
              <a:rPr lang="en-US" sz="1600" dirty="0"/>
              <a:t>. Retrieved July 5, 2014, from </a:t>
            </a:r>
            <a:r>
              <a:rPr lang="en-US" sz="1600" dirty="0">
                <a:hlinkClick r:id="rId2"/>
              </a:rPr>
              <a:t>http://</a:t>
            </a:r>
            <a:r>
              <a:rPr lang="en-US" sz="1600" dirty="0" smtClean="0">
                <a:hlinkClick r:id="rId2"/>
              </a:rPr>
              <a:t>kidshealth.org/teen/your_body/medical_care/blood_types.html</a:t>
            </a:r>
            <a:endParaRPr lang="en-US" sz="1600" dirty="0" smtClean="0"/>
          </a:p>
          <a:p>
            <a:r>
              <a:rPr lang="en-US" sz="1600" dirty="0"/>
              <a:t>Immune and Lymphatic Systems. (</a:t>
            </a:r>
            <a:r>
              <a:rPr lang="en-US" sz="1600" dirty="0" err="1"/>
              <a:t>n.d.</a:t>
            </a:r>
            <a:r>
              <a:rPr lang="en-US" sz="1600" dirty="0"/>
              <a:t>). </a:t>
            </a:r>
            <a:r>
              <a:rPr lang="en-US" sz="1600" i="1" dirty="0" err="1"/>
              <a:t>InnerBody</a:t>
            </a:r>
            <a:r>
              <a:rPr lang="en-US" sz="1600" dirty="0"/>
              <a:t>. Retrieved July 5, 2014, from </a:t>
            </a:r>
            <a:r>
              <a:rPr lang="en-US" sz="1600" dirty="0">
                <a:hlinkClick r:id="rId3"/>
              </a:rPr>
              <a:t>http://</a:t>
            </a:r>
            <a:r>
              <a:rPr lang="en-US" sz="1600" dirty="0" smtClean="0">
                <a:hlinkClick r:id="rId3"/>
              </a:rPr>
              <a:t>www.innerbody.com/image/lympov.html</a:t>
            </a:r>
            <a:endParaRPr lang="en-US" sz="1600" dirty="0" smtClean="0"/>
          </a:p>
          <a:p>
            <a:r>
              <a:rPr lang="en-US" sz="1600" dirty="0"/>
              <a:t>Lymph system: MedlinePlus Medical Encyclopedia. (</a:t>
            </a:r>
            <a:r>
              <a:rPr lang="en-US" sz="1600" dirty="0" err="1"/>
              <a:t>n.d.</a:t>
            </a:r>
            <a:r>
              <a:rPr lang="en-US" sz="1600" dirty="0"/>
              <a:t>). </a:t>
            </a:r>
            <a:r>
              <a:rPr lang="en-US" sz="1600" i="1" dirty="0"/>
              <a:t>U.S National Library of Medicine</a:t>
            </a:r>
            <a:r>
              <a:rPr lang="en-US" sz="1600" dirty="0"/>
              <a:t>. Retrieved July 5, 2014, from </a:t>
            </a:r>
            <a:r>
              <a:rPr lang="en-US" sz="1600" dirty="0">
                <a:hlinkClick r:id="rId4"/>
              </a:rPr>
              <a:t>http://</a:t>
            </a:r>
            <a:r>
              <a:rPr lang="en-US" sz="1600" dirty="0" smtClean="0">
                <a:hlinkClick r:id="rId4"/>
              </a:rPr>
              <a:t>www.nlm.nih.gov/medlineplus/ency/article/002247.htm</a:t>
            </a:r>
            <a:endParaRPr lang="en-US" sz="1600" dirty="0" smtClean="0"/>
          </a:p>
          <a:p>
            <a:r>
              <a:rPr lang="en-US" sz="1600" dirty="0" err="1"/>
              <a:t>Durani</a:t>
            </a:r>
            <a:r>
              <a:rPr lang="en-US" sz="1600" dirty="0"/>
              <a:t>, Y. (2012, October 1). Spleen and Lymphatic System. </a:t>
            </a:r>
            <a:r>
              <a:rPr lang="en-US" sz="1600" i="1" dirty="0" err="1"/>
              <a:t>KidsHealth</a:t>
            </a:r>
            <a:r>
              <a:rPr lang="en-US" sz="1600" i="1" dirty="0"/>
              <a:t> - the Web's most visited site about children's health</a:t>
            </a:r>
            <a:r>
              <a:rPr lang="en-US" sz="1600" dirty="0"/>
              <a:t>. Retrieved July 5, 2014, from </a:t>
            </a:r>
            <a:r>
              <a:rPr lang="en-US" sz="1600" dirty="0">
                <a:hlinkClick r:id="rId5"/>
              </a:rPr>
              <a:t>http://</a:t>
            </a:r>
            <a:r>
              <a:rPr lang="en-US" sz="1600" dirty="0" smtClean="0">
                <a:hlinkClick r:id="rId5"/>
              </a:rPr>
              <a:t>kidshealth.org/teen/your_body/body_basics/spleen.html</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5122" name="Picture 2" descr="http://accad.osu.edu/%7Emidori/03_751/assignments/A2/jwyner/reference%20pics/Blood%20Cells/wallpaperD1.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200400"/>
            <a:ext cx="85344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826143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VIII (Respiratory System, Anti-tobacco)</a:t>
            </a:r>
          </a:p>
          <a:p>
            <a:r>
              <a:rPr lang="en-US" sz="1600" dirty="0"/>
              <a:t>Respiratory System. (</a:t>
            </a:r>
            <a:r>
              <a:rPr lang="en-US" sz="1600" dirty="0" err="1"/>
              <a:t>n.d.</a:t>
            </a:r>
            <a:r>
              <a:rPr lang="en-US" sz="1600" dirty="0"/>
              <a:t>). </a:t>
            </a:r>
            <a:r>
              <a:rPr lang="en-US" sz="1600" i="1" dirty="0" err="1"/>
              <a:t>InnerBody</a:t>
            </a:r>
            <a:r>
              <a:rPr lang="en-US" sz="1600" dirty="0"/>
              <a:t>. Retrieved July 5, 2014, from </a:t>
            </a:r>
            <a:r>
              <a:rPr lang="en-US" sz="1600" dirty="0">
                <a:hlinkClick r:id="rId2"/>
              </a:rPr>
              <a:t>http://</a:t>
            </a:r>
            <a:r>
              <a:rPr lang="en-US" sz="1600" dirty="0" smtClean="0">
                <a:hlinkClick r:id="rId2"/>
              </a:rPr>
              <a:t>www.innerbody.com/anatomy/respiratory</a:t>
            </a:r>
            <a:endParaRPr lang="en-US" sz="1600" dirty="0" smtClean="0"/>
          </a:p>
          <a:p>
            <a:r>
              <a:rPr lang="en-US" sz="1600" dirty="0"/>
              <a:t>The Respiratory System. (</a:t>
            </a:r>
            <a:r>
              <a:rPr lang="en-US" sz="1600" dirty="0" err="1"/>
              <a:t>n.d.</a:t>
            </a:r>
            <a:r>
              <a:rPr lang="en-US" sz="1600" dirty="0"/>
              <a:t>). </a:t>
            </a:r>
            <a:r>
              <a:rPr lang="en-US" sz="1600" i="1" dirty="0"/>
              <a:t>- NHLBI, NIH</a:t>
            </a:r>
            <a:r>
              <a:rPr lang="en-US" sz="1600" dirty="0"/>
              <a:t>. Retrieved July 5, 2014, from </a:t>
            </a:r>
            <a:r>
              <a:rPr lang="en-US" sz="1600" dirty="0">
                <a:hlinkClick r:id="rId3"/>
              </a:rPr>
              <a:t>http://</a:t>
            </a:r>
            <a:r>
              <a:rPr lang="en-US" sz="1600" dirty="0" smtClean="0">
                <a:hlinkClick r:id="rId3"/>
              </a:rPr>
              <a:t>www.nhlbi.nih.gov/health/health-topics/topics/hlw/system.html</a:t>
            </a:r>
            <a:endParaRPr lang="en-US" sz="1600" dirty="0" smtClean="0"/>
          </a:p>
          <a:p>
            <a:r>
              <a:rPr lang="en-US" sz="1600" dirty="0"/>
              <a:t>Human Respiratory System and Lungs; How They Work. (</a:t>
            </a:r>
            <a:r>
              <a:rPr lang="en-US" sz="1600" dirty="0" err="1"/>
              <a:t>n.d.</a:t>
            </a:r>
            <a:r>
              <a:rPr lang="en-US" sz="1600" dirty="0"/>
              <a:t>). </a:t>
            </a:r>
            <a:r>
              <a:rPr lang="en-US" sz="1600" i="1" dirty="0"/>
              <a:t>WebMD</a:t>
            </a:r>
            <a:r>
              <a:rPr lang="en-US" sz="1600" dirty="0"/>
              <a:t>. Retrieved July 5, 2014, from </a:t>
            </a:r>
            <a:r>
              <a:rPr lang="en-US" sz="1600" dirty="0">
                <a:hlinkClick r:id="rId4"/>
              </a:rPr>
              <a:t>http://</a:t>
            </a:r>
            <a:r>
              <a:rPr lang="en-US" sz="1600" dirty="0" smtClean="0">
                <a:hlinkClick r:id="rId4"/>
              </a:rPr>
              <a:t>www.webmd.com/lung/how-we-breathe</a:t>
            </a:r>
            <a:endParaRPr lang="en-US" sz="1600" dirty="0" smtClean="0"/>
          </a:p>
          <a:p>
            <a:r>
              <a:rPr lang="en-US" sz="1600" dirty="0" err="1"/>
              <a:t>Durani</a:t>
            </a:r>
            <a:r>
              <a:rPr lang="en-US" sz="1600" dirty="0"/>
              <a:t>, Y. (2012, October 1). Lungs and Respiratory System. </a:t>
            </a:r>
            <a:r>
              <a:rPr lang="en-US" sz="1600" i="1" dirty="0" err="1"/>
              <a:t>KidsHealth</a:t>
            </a:r>
            <a:r>
              <a:rPr lang="en-US" sz="1600" i="1" dirty="0"/>
              <a:t> - the Web's most visited site about children's health</a:t>
            </a:r>
            <a:r>
              <a:rPr lang="en-US" sz="1600" dirty="0"/>
              <a:t>. Retrieved July 5, 2014, from </a:t>
            </a:r>
            <a:r>
              <a:rPr lang="en-US" sz="1600" dirty="0">
                <a:hlinkClick r:id="rId5"/>
              </a:rPr>
              <a:t>http://</a:t>
            </a:r>
            <a:r>
              <a:rPr lang="en-US" sz="1600" dirty="0" smtClean="0">
                <a:hlinkClick r:id="rId5"/>
              </a:rPr>
              <a:t>kidshealth.org/parent/general/body_basics/lungs.html</a:t>
            </a:r>
            <a:endParaRPr lang="en-US" sz="1600" dirty="0" smtClean="0"/>
          </a:p>
          <a:p>
            <a:r>
              <a:rPr lang="en-US" sz="1600" dirty="0"/>
              <a:t>Cell Respiration: Introduction. (</a:t>
            </a:r>
            <a:r>
              <a:rPr lang="en-US" sz="1600" dirty="0" err="1"/>
              <a:t>n.d.</a:t>
            </a:r>
            <a:r>
              <a:rPr lang="en-US" sz="1600" dirty="0"/>
              <a:t>). </a:t>
            </a:r>
            <a:r>
              <a:rPr lang="en-US" sz="1600" i="1" dirty="0"/>
              <a:t>Cell Respiration: Introduction</a:t>
            </a:r>
            <a:r>
              <a:rPr lang="en-US" sz="1600" dirty="0"/>
              <a:t>. Retrieved July 5, 2014, from </a:t>
            </a:r>
            <a:r>
              <a:rPr lang="en-US" sz="1600" dirty="0">
                <a:hlinkClick r:id="rId6"/>
              </a:rPr>
              <a:t>http://</a:t>
            </a:r>
            <a:r>
              <a:rPr lang="en-US" sz="1600" dirty="0" smtClean="0">
                <a:hlinkClick r:id="rId6"/>
              </a:rPr>
              <a:t>www.phschool.com/science/biology_place/biocoach/cellresp/intro.html</a:t>
            </a:r>
            <a:endParaRPr lang="en-US" sz="1600" dirty="0" smtClean="0"/>
          </a:p>
          <a:p>
            <a:r>
              <a:rPr lang="en-US" sz="1600" dirty="0"/>
              <a:t>Respiratory System - Anatomy &amp; Physiology | Quizzes &amp; Tutorials. (</a:t>
            </a:r>
            <a:r>
              <a:rPr lang="en-US" sz="1600" dirty="0" err="1"/>
              <a:t>n.d.</a:t>
            </a:r>
            <a:r>
              <a:rPr lang="en-US" sz="1600" dirty="0"/>
              <a:t>). </a:t>
            </a:r>
            <a:r>
              <a:rPr lang="en-US" sz="1600" i="1" dirty="0"/>
              <a:t>Respiratory System - Anatomy &amp; Physiology | Quizzes &amp; Tutorials</a:t>
            </a:r>
            <a:r>
              <a:rPr lang="en-US" sz="1600" dirty="0"/>
              <a:t>. Retrieved July 5, 2014, from </a:t>
            </a:r>
            <a:r>
              <a:rPr lang="en-US" sz="1600" dirty="0">
                <a:hlinkClick r:id="rId7"/>
              </a:rPr>
              <a:t>http://</a:t>
            </a:r>
            <a:r>
              <a:rPr lang="en-US" sz="1600" dirty="0" smtClean="0">
                <a:hlinkClick r:id="rId7"/>
              </a:rPr>
              <a:t>www.getbodysmart.com/ap/respiratorysystem/menu/menu.html</a:t>
            </a:r>
            <a:endParaRPr lang="en-US" sz="1600" dirty="0" smtClean="0"/>
          </a:p>
          <a:p>
            <a:r>
              <a:rPr lang="en-US" sz="1600" dirty="0"/>
              <a:t>. (</a:t>
            </a:r>
            <a:r>
              <a:rPr lang="en-US" sz="1600" dirty="0" err="1"/>
              <a:t>n.d.</a:t>
            </a:r>
            <a:r>
              <a:rPr lang="en-US" sz="1600" dirty="0"/>
              <a:t>). </a:t>
            </a:r>
            <a:r>
              <a:rPr lang="en-US" sz="1600" i="1" dirty="0"/>
              <a:t>BBC News</a:t>
            </a:r>
            <a:r>
              <a:rPr lang="en-US" sz="1600" dirty="0"/>
              <a:t>. Retrieved July 5, 2014, from </a:t>
            </a:r>
            <a:r>
              <a:rPr lang="en-US" sz="1600" dirty="0">
                <a:hlinkClick r:id="rId8"/>
              </a:rPr>
              <a:t>http://</a:t>
            </a:r>
            <a:r>
              <a:rPr lang="en-US" sz="1600" dirty="0" smtClean="0">
                <a:hlinkClick r:id="rId8"/>
              </a:rPr>
              <a:t>www.bbc.co.uk/schools/gcsebitesize/science/add_ocr_gateway/living_growing/respirationact.shtml</a:t>
            </a:r>
            <a:endParaRPr lang="en-US" sz="1600" dirty="0" smtClean="0"/>
          </a:p>
          <a:p>
            <a:r>
              <a:rPr lang="en-US" sz="1600" dirty="0"/>
              <a:t>Cellular Respiration. (</a:t>
            </a:r>
            <a:r>
              <a:rPr lang="en-US" sz="1600" dirty="0" err="1"/>
              <a:t>n.d.</a:t>
            </a:r>
            <a:r>
              <a:rPr lang="en-US" sz="1600" dirty="0"/>
              <a:t>). </a:t>
            </a:r>
            <a:r>
              <a:rPr lang="en-US" sz="1600" i="1" dirty="0"/>
              <a:t>Cellular Respiration</a:t>
            </a:r>
            <a:r>
              <a:rPr lang="en-US" sz="1600" dirty="0"/>
              <a:t>. Retrieved July 5, 2014, from </a:t>
            </a:r>
            <a:r>
              <a:rPr lang="en-US" sz="1600" dirty="0">
                <a:hlinkClick r:id="rId9"/>
              </a:rPr>
              <a:t>http://</a:t>
            </a:r>
            <a:r>
              <a:rPr lang="en-US" sz="1600" dirty="0" smtClean="0">
                <a:hlinkClick r:id="rId9"/>
              </a:rPr>
              <a:t>users.rcn.com/jkimball.ma.ultranet/BiologyPages/C/CellularRespiration.html</a:t>
            </a:r>
            <a:endParaRPr lang="en-US" sz="1600" dirty="0" smtClean="0"/>
          </a:p>
          <a:p>
            <a:r>
              <a:rPr lang="en-US" sz="1600" dirty="0"/>
              <a:t>pulmonary alveolus: alveoli and capillaries in the lungs. (</a:t>
            </a:r>
            <a:r>
              <a:rPr lang="en-US" sz="1600" dirty="0" err="1"/>
              <a:t>n.d.</a:t>
            </a:r>
            <a:r>
              <a:rPr lang="en-US" sz="1600" dirty="0"/>
              <a:t>). </a:t>
            </a:r>
            <a:r>
              <a:rPr lang="en-US" sz="1600" i="1" dirty="0"/>
              <a:t>Encyclopedia Britannica Online</a:t>
            </a:r>
            <a:r>
              <a:rPr lang="en-US" sz="1600" dirty="0"/>
              <a:t>. Retrieved July 5, 2014, from </a:t>
            </a:r>
            <a:r>
              <a:rPr lang="en-US" sz="1600" dirty="0">
                <a:hlinkClick r:id="rId10"/>
              </a:rPr>
              <a:t>http://</a:t>
            </a:r>
            <a:r>
              <a:rPr lang="en-US" sz="1600" dirty="0" smtClean="0">
                <a:hlinkClick r:id="rId10"/>
              </a:rPr>
              <a:t>www.britannica.com/EBchecked/media/107200/The-alveoli-and-capillaries-in-the-lungs-exchange-oxygen-for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30266117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VIII (Respiratory System, Anti-tobacco) Continued</a:t>
            </a:r>
          </a:p>
          <a:p>
            <a:r>
              <a:rPr lang="en-US" sz="1600" dirty="0"/>
              <a:t>What Is Asthma?. (</a:t>
            </a:r>
            <a:r>
              <a:rPr lang="en-US" sz="1600" dirty="0" err="1"/>
              <a:t>n.d.</a:t>
            </a:r>
            <a:r>
              <a:rPr lang="en-US" sz="1600" dirty="0"/>
              <a:t>). </a:t>
            </a:r>
            <a:r>
              <a:rPr lang="en-US" sz="1600" i="1" dirty="0"/>
              <a:t>- NHLBI, NIH</a:t>
            </a:r>
            <a:r>
              <a:rPr lang="en-US" sz="1600" dirty="0"/>
              <a:t>. Retrieved July 5, 2014, from </a:t>
            </a:r>
            <a:r>
              <a:rPr lang="en-US" sz="1600" dirty="0">
                <a:hlinkClick r:id="rId2"/>
              </a:rPr>
              <a:t>http://www.nhlbi.nih.gov/health/health-topics/topics/asthma</a:t>
            </a:r>
            <a:r>
              <a:rPr lang="en-US" sz="1600" dirty="0" smtClean="0">
                <a:hlinkClick r:id="rId2"/>
              </a:rPr>
              <a:t>/</a:t>
            </a:r>
            <a:endParaRPr lang="en-US" sz="1600" dirty="0" smtClean="0"/>
          </a:p>
          <a:p>
            <a:r>
              <a:rPr lang="en-US" sz="1600" dirty="0">
                <a:hlinkClick r:id="rId3"/>
              </a:rPr>
              <a:t>http://</a:t>
            </a:r>
            <a:r>
              <a:rPr lang="en-US" sz="1600" dirty="0" smtClean="0">
                <a:hlinkClick r:id="rId3"/>
              </a:rPr>
              <a:t>www.medicalnewstoday.com/articles/181573.php</a:t>
            </a:r>
            <a:endParaRPr lang="en-US" sz="1600" dirty="0" smtClean="0"/>
          </a:p>
          <a:p>
            <a:r>
              <a:rPr lang="en-US" sz="1600" dirty="0"/>
              <a:t>Respiratory System - </a:t>
            </a:r>
            <a:r>
              <a:rPr lang="en-US" sz="1600" dirty="0" err="1"/>
              <a:t>myVMC</a:t>
            </a:r>
            <a:r>
              <a:rPr lang="en-US" sz="1600" dirty="0"/>
              <a:t>. (</a:t>
            </a:r>
            <a:r>
              <a:rPr lang="en-US" sz="1600" dirty="0" err="1"/>
              <a:t>n.d.</a:t>
            </a:r>
            <a:r>
              <a:rPr lang="en-US" sz="1600" dirty="0"/>
              <a:t>). </a:t>
            </a:r>
            <a:r>
              <a:rPr lang="en-US" sz="1600" i="1" dirty="0" err="1"/>
              <a:t>myVMC</a:t>
            </a:r>
            <a:r>
              <a:rPr lang="en-US" sz="1600" dirty="0"/>
              <a:t>. Retrieved July 5, 2014, from </a:t>
            </a:r>
            <a:r>
              <a:rPr lang="en-US" sz="1600" dirty="0">
                <a:hlinkClick r:id="rId4"/>
              </a:rPr>
              <a:t>http://www.myvmc.com/anatomy/respiratory-system</a:t>
            </a:r>
            <a:r>
              <a:rPr lang="en-US" sz="1600" dirty="0" smtClean="0">
                <a:hlinkClick r:id="rId4"/>
              </a:rPr>
              <a:t>/</a:t>
            </a:r>
            <a:endParaRPr lang="en-US" sz="1600" dirty="0" smtClean="0"/>
          </a:p>
          <a:p>
            <a:r>
              <a:rPr lang="en-US" sz="1600" dirty="0"/>
              <a:t>Body Surface Area. (</a:t>
            </a:r>
            <a:r>
              <a:rPr lang="en-US" sz="1600" dirty="0" err="1"/>
              <a:t>n.d.</a:t>
            </a:r>
            <a:r>
              <a:rPr lang="en-US" sz="1600" dirty="0"/>
              <a:t>). </a:t>
            </a:r>
            <a:r>
              <a:rPr lang="en-US" sz="1600" i="1" dirty="0"/>
              <a:t>Body Surface Area</a:t>
            </a:r>
            <a:r>
              <a:rPr lang="en-US" sz="1600" dirty="0"/>
              <a:t>. Retrieved July 5, 2014, from </a:t>
            </a:r>
            <a:r>
              <a:rPr lang="en-US" sz="1600" dirty="0">
                <a:hlinkClick r:id="rId5"/>
              </a:rPr>
              <a:t>http://www-users.med.cornell.edu/~</a:t>
            </a:r>
            <a:r>
              <a:rPr lang="en-US" sz="1600" dirty="0" smtClean="0">
                <a:hlinkClick r:id="rId5"/>
              </a:rPr>
              <a:t>spon/picu/calc/bsacalc.htm</a:t>
            </a:r>
            <a:endParaRPr lang="en-US" sz="1600" dirty="0" smtClean="0"/>
          </a:p>
          <a:p>
            <a:r>
              <a:rPr lang="en-US" sz="1600" dirty="0"/>
              <a:t>. (</a:t>
            </a:r>
            <a:r>
              <a:rPr lang="en-US" sz="1600" dirty="0" err="1"/>
              <a:t>n.d.</a:t>
            </a:r>
            <a:r>
              <a:rPr lang="en-US" sz="1600" dirty="0"/>
              <a:t>). </a:t>
            </a:r>
            <a:r>
              <a:rPr lang="en-US" sz="1600" i="1" dirty="0"/>
              <a:t>Medical News Today</a:t>
            </a:r>
            <a:r>
              <a:rPr lang="en-US" sz="1600" dirty="0"/>
              <a:t>. Retrieved July 5, 2014, from </a:t>
            </a:r>
            <a:r>
              <a:rPr lang="en-US" sz="1600" dirty="0">
                <a:hlinkClick r:id="rId6"/>
              </a:rPr>
              <a:t>http://www.medicalnewstoday.com/info/cancer-oncology</a:t>
            </a:r>
            <a:r>
              <a:rPr lang="en-US" sz="1600" dirty="0" smtClean="0">
                <a:hlinkClick r:id="rId6"/>
              </a:rPr>
              <a:t>/</a:t>
            </a:r>
            <a:endParaRPr lang="en-US" sz="1600" dirty="0" smtClean="0"/>
          </a:p>
          <a:p>
            <a:r>
              <a:rPr lang="en-US" sz="1600" dirty="0"/>
              <a:t>Skin Cancer Foundation. (</a:t>
            </a:r>
            <a:r>
              <a:rPr lang="en-US" sz="1600" dirty="0" err="1"/>
              <a:t>n.d.</a:t>
            </a:r>
            <a:r>
              <a:rPr lang="en-US" sz="1600" dirty="0"/>
              <a:t>). </a:t>
            </a:r>
            <a:r>
              <a:rPr lang="en-US" sz="1600" i="1" dirty="0"/>
              <a:t>The</a:t>
            </a:r>
            <a:r>
              <a:rPr lang="en-US" sz="1600" dirty="0"/>
              <a:t>. Retrieved July 5, 2014, from </a:t>
            </a:r>
            <a:r>
              <a:rPr lang="en-US" sz="1600" dirty="0">
                <a:hlinkClick r:id="rId7"/>
              </a:rPr>
              <a:t>http://</a:t>
            </a:r>
            <a:r>
              <a:rPr lang="en-US" sz="1600" dirty="0" smtClean="0">
                <a:hlinkClick r:id="rId7"/>
              </a:rPr>
              <a:t>www.skincancer.org</a:t>
            </a:r>
            <a:endParaRPr lang="en-US" sz="1600" dirty="0" smtClean="0"/>
          </a:p>
          <a:p>
            <a:r>
              <a:rPr lang="en-US" sz="1600" dirty="0"/>
              <a:t>The Dangers of Teens and Tanning Beds. (</a:t>
            </a:r>
            <a:r>
              <a:rPr lang="en-US" sz="1600" dirty="0" err="1"/>
              <a:t>n.d.</a:t>
            </a:r>
            <a:r>
              <a:rPr lang="en-US" sz="1600" dirty="0"/>
              <a:t>). </a:t>
            </a:r>
            <a:r>
              <a:rPr lang="en-US" sz="1600" i="1" dirty="0"/>
              <a:t>The Dangers of Teens and Tanning Beds</a:t>
            </a:r>
            <a:r>
              <a:rPr lang="en-US" sz="1600" dirty="0"/>
              <a:t>. Retrieved July 5, 2014, from http://www.healthgrades.com/procedures/the-dangers-of-teens-and-tanning-beds</a:t>
            </a:r>
            <a:endParaRPr lang="en-US" sz="1600" dirty="0" smtClean="0"/>
          </a:p>
          <a:p>
            <a:r>
              <a:rPr lang="en-US" sz="1600" dirty="0"/>
              <a:t>Skin Cancer / Melanoma Center: Signs, Treatments, Symptoms, Types, Causes, and Tests. (</a:t>
            </a:r>
            <a:r>
              <a:rPr lang="en-US" sz="1600" dirty="0" err="1"/>
              <a:t>n.d.</a:t>
            </a:r>
            <a:r>
              <a:rPr lang="en-US" sz="1600" dirty="0"/>
              <a:t>). </a:t>
            </a:r>
            <a:r>
              <a:rPr lang="en-US" sz="1600" i="1" dirty="0"/>
              <a:t>WebMD</a:t>
            </a:r>
            <a:r>
              <a:rPr lang="en-US" sz="1600" dirty="0"/>
              <a:t>. Retrieved July 5, 2014, from </a:t>
            </a:r>
            <a:r>
              <a:rPr lang="en-US" sz="1600" dirty="0">
                <a:hlinkClick r:id="rId8"/>
              </a:rPr>
              <a:t>http://www.webmd.com/melanoma-skin-cancer</a:t>
            </a:r>
            <a:r>
              <a:rPr lang="en-US" sz="1600" dirty="0" smtClean="0">
                <a:hlinkClick r:id="rId8"/>
              </a:rPr>
              <a:t>/</a:t>
            </a:r>
            <a:endParaRPr lang="en-US" sz="1600" dirty="0" smtClean="0"/>
          </a:p>
          <a:p>
            <a:r>
              <a:rPr lang="en-US" sz="1600" dirty="0"/>
              <a:t>ABCDE rule for skin cancer. (</a:t>
            </a:r>
            <a:r>
              <a:rPr lang="en-US" sz="1600" dirty="0" err="1"/>
              <a:t>n.d.</a:t>
            </a:r>
            <a:r>
              <a:rPr lang="en-US" sz="1600" dirty="0"/>
              <a:t>). </a:t>
            </a:r>
            <a:r>
              <a:rPr lang="en-US" sz="1600" i="1" dirty="0"/>
              <a:t>ABCDE rule for skin cancer</a:t>
            </a:r>
            <a:r>
              <a:rPr lang="en-US" sz="1600" dirty="0"/>
              <a:t>. Retrieved July 5, 2014, from http://www.sun-protection-and-products-guide.com/ABCDE-rule-for-skin-cancer.html</a:t>
            </a:r>
          </a:p>
          <a:p>
            <a:r>
              <a:rPr lang="en-US" sz="1600" dirty="0"/>
              <a:t>Screening Moles for Skin Cancer. (</a:t>
            </a:r>
            <a:r>
              <a:rPr lang="en-US" sz="1600" dirty="0" err="1"/>
              <a:t>n.d.</a:t>
            </a:r>
            <a:r>
              <a:rPr lang="en-US" sz="1600" dirty="0"/>
              <a:t>). </a:t>
            </a:r>
            <a:r>
              <a:rPr lang="en-US" sz="1600" i="1" dirty="0"/>
              <a:t>WebMD</a:t>
            </a:r>
            <a:r>
              <a:rPr lang="en-US" sz="1600" dirty="0"/>
              <a:t>. Retrieved July 5, 2014, from </a:t>
            </a:r>
            <a:r>
              <a:rPr lang="en-US" sz="1600" dirty="0">
                <a:hlinkClick r:id="rId9"/>
              </a:rPr>
              <a:t>http://</a:t>
            </a:r>
            <a:r>
              <a:rPr lang="en-US" sz="1600" dirty="0" smtClean="0">
                <a:hlinkClick r:id="rId9"/>
              </a:rPr>
              <a:t>www.webmd.com/skin-problems-and-treatments/screening-moles-cancer</a:t>
            </a:r>
            <a:endParaRPr lang="en-US" sz="1600" dirty="0"/>
          </a:p>
        </p:txBody>
      </p:sp>
    </p:spTree>
    <p:extLst>
      <p:ext uri="{BB962C8B-B14F-4D97-AF65-F5344CB8AC3E}">
        <p14:creationId xmlns:p14="http://schemas.microsoft.com/office/powerpoint/2010/main" val="1110248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VIII (Respiratory System, Anti-tobacco) Continued 2</a:t>
            </a:r>
          </a:p>
          <a:p>
            <a:r>
              <a:rPr lang="en-US" sz="1600" dirty="0"/>
              <a:t>Smoking: Do you really know the risks?. (</a:t>
            </a:r>
            <a:r>
              <a:rPr lang="en-US" sz="1600" dirty="0" err="1"/>
              <a:t>n.d.</a:t>
            </a:r>
            <a:r>
              <a:rPr lang="en-US" sz="1600" dirty="0"/>
              <a:t>). </a:t>
            </a:r>
            <a:r>
              <a:rPr lang="en-US" sz="1600" i="1" dirty="0"/>
              <a:t>Smoking: Do you really know the risks?</a:t>
            </a:r>
            <a:r>
              <a:rPr lang="en-US" sz="1600" dirty="0"/>
              <a:t>. Retrieved July 5, 2014, from </a:t>
            </a:r>
            <a:r>
              <a:rPr lang="en-US" sz="1600" dirty="0">
                <a:hlinkClick r:id="rId2"/>
              </a:rPr>
              <a:t>http://</a:t>
            </a:r>
            <a:r>
              <a:rPr lang="en-US" sz="1600" dirty="0" smtClean="0">
                <a:hlinkClick r:id="rId2"/>
              </a:rPr>
              <a:t>www.heart.org/HEARTORG/GettingHealthy/QuitSmoking/QuittingSmoking/Smoking-Do-you-really-know-the-risks_UCM_322718_Article.jsp</a:t>
            </a:r>
            <a:endParaRPr lang="en-US" sz="1600" dirty="0" smtClean="0"/>
          </a:p>
          <a:p>
            <a:r>
              <a:rPr lang="en-US" sz="1600" dirty="0"/>
              <a:t>Health Effects of Cigarette Smoking. (2014, February 6). </a:t>
            </a:r>
            <a:r>
              <a:rPr lang="en-US" sz="1600" i="1" dirty="0"/>
              <a:t>Centers for Disease Control and Prevention</a:t>
            </a:r>
            <a:r>
              <a:rPr lang="en-US" sz="1600" dirty="0"/>
              <a:t>. Retrieved July 5, 2014, from </a:t>
            </a:r>
            <a:r>
              <a:rPr lang="en-US" sz="1600" dirty="0">
                <a:hlinkClick r:id="rId3"/>
              </a:rPr>
              <a:t>http://www.cdc.gov/tobacco/data_statistics/fact_sheets/health_effects/effects_cig_smoking/</a:t>
            </a:r>
            <a:endParaRPr lang="en-US" sz="1600" dirty="0"/>
          </a:p>
          <a:p>
            <a:r>
              <a:rPr lang="en-US" sz="1600" dirty="0"/>
              <a:t>Top 10 Simple </a:t>
            </a:r>
            <a:r>
              <a:rPr lang="en-US" sz="1600" dirty="0" err="1"/>
              <a:t>Lifestlye</a:t>
            </a:r>
            <a:r>
              <a:rPr lang="en-US" sz="1600" dirty="0"/>
              <a:t> Changes to Help Prevent Cancer. (</a:t>
            </a:r>
            <a:r>
              <a:rPr lang="en-US" sz="1600" dirty="0" err="1"/>
              <a:t>n.d.</a:t>
            </a:r>
            <a:r>
              <a:rPr lang="en-US" sz="1600" dirty="0"/>
              <a:t>). </a:t>
            </a:r>
            <a:r>
              <a:rPr lang="en-US" sz="1600" i="1" dirty="0"/>
              <a:t>About.com Cancer</a:t>
            </a:r>
            <a:r>
              <a:rPr lang="en-US" sz="1600" dirty="0"/>
              <a:t>. Retrieved July 5, 2014, from </a:t>
            </a:r>
            <a:r>
              <a:rPr lang="en-US" sz="1600" dirty="0">
                <a:hlinkClick r:id="rId4"/>
              </a:rPr>
              <a:t>http://</a:t>
            </a:r>
            <a:r>
              <a:rPr lang="en-US" sz="1600" dirty="0" smtClean="0">
                <a:hlinkClick r:id="rId4"/>
              </a:rPr>
              <a:t>cancer.about.com/od/causes/tp/topreventcancer.htm</a:t>
            </a:r>
            <a:endParaRPr lang="en-US" sz="1600" dirty="0" smtClean="0"/>
          </a:p>
          <a:p>
            <a:r>
              <a:rPr lang="en-US" sz="1600" dirty="0"/>
              <a:t>Proctor, R. (2006, November 30). Puffing On Polonium. </a:t>
            </a:r>
            <a:r>
              <a:rPr lang="en-US" sz="1600" i="1" dirty="0"/>
              <a:t>The New York Times</a:t>
            </a:r>
            <a:r>
              <a:rPr lang="en-US" sz="1600" dirty="0"/>
              <a:t>. Retrieved July 5, 2014, from </a:t>
            </a:r>
            <a:r>
              <a:rPr lang="en-US" sz="1600" dirty="0">
                <a:hlinkClick r:id="rId5"/>
              </a:rPr>
              <a:t>http://www.nytimes.com/2006/12/01/opinion/01proctor.html?_r=1</a:t>
            </a:r>
            <a:r>
              <a:rPr lang="en-US" sz="1600" dirty="0" smtClean="0">
                <a:hlinkClick r:id="rId5"/>
              </a:rPr>
              <a:t>&amp;</a:t>
            </a:r>
            <a:endParaRPr lang="en-US" sz="1600" dirty="0" smtClean="0"/>
          </a:p>
          <a:p>
            <a:r>
              <a:rPr lang="en-US" sz="1600" dirty="0"/>
              <a:t>Cigarette Ingredients - Chemicals in Cigarettes. (</a:t>
            </a:r>
            <a:r>
              <a:rPr lang="en-US" sz="1600" dirty="0" err="1"/>
              <a:t>n.d.</a:t>
            </a:r>
            <a:r>
              <a:rPr lang="en-US" sz="1600" dirty="0"/>
              <a:t>). </a:t>
            </a:r>
            <a:r>
              <a:rPr lang="en-US" sz="1600" i="1" dirty="0"/>
              <a:t>Cigarette Ingredients - Chemicals in Cigarettes</a:t>
            </a:r>
            <a:r>
              <a:rPr lang="en-US" sz="1600" dirty="0"/>
              <a:t>. Retrieved July 5, 2014, from </a:t>
            </a:r>
            <a:r>
              <a:rPr lang="en-US" sz="1600" dirty="0">
                <a:hlinkClick r:id="rId6"/>
              </a:rPr>
              <a:t>http://</a:t>
            </a:r>
            <a:r>
              <a:rPr lang="en-US" sz="1600" dirty="0" smtClean="0">
                <a:hlinkClick r:id="rId6"/>
              </a:rPr>
              <a:t>www.tricountycessation.org/tobaccofacts/Cigarette-Ingredients.html</a:t>
            </a:r>
            <a:endParaRPr lang="en-US" sz="1600" dirty="0" smtClean="0"/>
          </a:p>
          <a:p>
            <a:r>
              <a:rPr lang="en-US" sz="1600" dirty="0" err="1"/>
              <a:t>DrugFacts</a:t>
            </a:r>
            <a:r>
              <a:rPr lang="en-US" sz="1600" dirty="0"/>
              <a:t>: Marijuana. (</a:t>
            </a:r>
            <a:r>
              <a:rPr lang="en-US" sz="1600" dirty="0" err="1"/>
              <a:t>n.d.</a:t>
            </a:r>
            <a:r>
              <a:rPr lang="en-US" sz="1600" dirty="0"/>
              <a:t>). </a:t>
            </a:r>
            <a:r>
              <a:rPr lang="en-US" sz="1600" i="1" dirty="0"/>
              <a:t>National Institute on Drug Abuse (NIDA)</a:t>
            </a:r>
            <a:r>
              <a:rPr lang="en-US" sz="1600" dirty="0"/>
              <a:t>. Retrieved July 5, 2014, from </a:t>
            </a:r>
            <a:r>
              <a:rPr lang="en-US" sz="1600" dirty="0">
                <a:hlinkClick r:id="rId7"/>
              </a:rPr>
              <a:t>http://</a:t>
            </a:r>
            <a:r>
              <a:rPr lang="en-US" sz="1600" dirty="0" smtClean="0">
                <a:hlinkClick r:id="rId7"/>
              </a:rPr>
              <a:t>www.drugabuse.gov/publications/drugfacts/marijuana</a:t>
            </a:r>
            <a:endParaRPr lang="en-US" sz="1600" dirty="0" smtClean="0"/>
          </a:p>
          <a:p>
            <a:r>
              <a:rPr lang="en-US" sz="1600" dirty="0"/>
              <a:t>What Those Funny Old Smoking Ads Really Show. (</a:t>
            </a:r>
            <a:r>
              <a:rPr lang="en-US" sz="1600" dirty="0" err="1"/>
              <a:t>n.d.</a:t>
            </a:r>
            <a:r>
              <a:rPr lang="en-US" sz="1600" dirty="0"/>
              <a:t>). </a:t>
            </a:r>
            <a:r>
              <a:rPr lang="en-US" sz="1600" i="1" dirty="0"/>
              <a:t>Smoking Ads</a:t>
            </a:r>
            <a:r>
              <a:rPr lang="en-US" sz="1600" dirty="0"/>
              <a:t>. Retrieved July 5, 2014, from </a:t>
            </a:r>
            <a:r>
              <a:rPr lang="en-US" sz="1600" dirty="0">
                <a:hlinkClick r:id="rId8"/>
              </a:rPr>
              <a:t>http://www.health.com/health/gallery/0,,</a:t>
            </a:r>
            <a:r>
              <a:rPr lang="en-US" sz="1600" dirty="0" smtClean="0">
                <a:hlinkClick r:id="rId8"/>
              </a:rPr>
              <a:t>20307049,00.html</a:t>
            </a:r>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4098" name="Picture 2" descr="http://www.buzzle.com/img/articleImages/418161-5114-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5334000"/>
            <a:ext cx="3352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43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457200" y="304800"/>
            <a:ext cx="8229600" cy="5821363"/>
          </a:xfrm>
        </p:spPr>
        <p:txBody>
          <a:bodyPr/>
          <a:lstStyle/>
          <a:p>
            <a:pPr eaLnBrk="1" hangingPunct="1"/>
            <a:r>
              <a:rPr lang="en-US" smtClean="0"/>
              <a:t>Please name the muscles described below?</a:t>
            </a:r>
          </a:p>
          <a:p>
            <a:pPr eaLnBrk="1" hangingPunct="1"/>
            <a:endParaRPr lang="en-US" smtClean="0"/>
          </a:p>
          <a:p>
            <a:pPr eaLnBrk="1" hangingPunct="1"/>
            <a:endParaRPr lang="en-US" smtClean="0"/>
          </a:p>
        </p:txBody>
      </p:sp>
      <p:pic>
        <p:nvPicPr>
          <p:cNvPr id="171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1012" name="Text Box 4"/>
          <p:cNvSpPr txBox="1">
            <a:spLocks noChangeArrowheads="1"/>
          </p:cNvSpPr>
          <p:nvPr/>
        </p:nvSpPr>
        <p:spPr bwMode="auto">
          <a:xfrm>
            <a:off x="457200" y="12192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18</a:t>
            </a:r>
          </a:p>
        </p:txBody>
      </p:sp>
      <p:sp>
        <p:nvSpPr>
          <p:cNvPr id="171013" name="Text Box 5"/>
          <p:cNvSpPr txBox="1">
            <a:spLocks noChangeArrowheads="1"/>
          </p:cNvSpPr>
          <p:nvPr/>
        </p:nvSpPr>
        <p:spPr bwMode="auto">
          <a:xfrm>
            <a:off x="4191000" y="3962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A</a:t>
            </a:r>
          </a:p>
        </p:txBody>
      </p:sp>
      <p:sp>
        <p:nvSpPr>
          <p:cNvPr id="171014" name="Text Box 6"/>
          <p:cNvSpPr txBox="1">
            <a:spLocks noChangeArrowheads="1"/>
          </p:cNvSpPr>
          <p:nvPr/>
        </p:nvSpPr>
        <p:spPr bwMode="auto">
          <a:xfrm>
            <a:off x="4191000" y="510540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dirty="0">
                <a:solidFill>
                  <a:schemeClr val="bg1"/>
                </a:solidFill>
              </a:rPr>
              <a:t>B</a:t>
            </a:r>
          </a:p>
        </p:txBody>
      </p:sp>
      <p:sp>
        <p:nvSpPr>
          <p:cNvPr id="171015"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8" name="Picture 2" descr="http://www.thecompliancecenter.com/img_temp/decals/numbers/dc4_h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90" y="1015819"/>
            <a:ext cx="1203325" cy="139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274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IX Excretory System and Integumentary System</a:t>
            </a:r>
          </a:p>
          <a:p>
            <a:r>
              <a:rPr lang="en-US" sz="1600" dirty="0"/>
              <a:t>Excretory system. (</a:t>
            </a:r>
            <a:r>
              <a:rPr lang="en-US" sz="1600" dirty="0" err="1"/>
              <a:t>n.d.</a:t>
            </a:r>
            <a:r>
              <a:rPr lang="en-US" sz="1600" dirty="0"/>
              <a:t>). </a:t>
            </a:r>
            <a:r>
              <a:rPr lang="en-US" sz="1600" i="1" dirty="0"/>
              <a:t>Princeton University</a:t>
            </a:r>
            <a:r>
              <a:rPr lang="en-US" sz="1600" dirty="0"/>
              <a:t>. Retrieved July 5, 2014, from </a:t>
            </a:r>
            <a:r>
              <a:rPr lang="en-US" sz="1600" dirty="0">
                <a:hlinkClick r:id="rId2"/>
              </a:rPr>
              <a:t>https://www.princeton.edu/~</a:t>
            </a:r>
            <a:r>
              <a:rPr lang="en-US" sz="1600" dirty="0" smtClean="0">
                <a:hlinkClick r:id="rId2"/>
              </a:rPr>
              <a:t>achaney/tmve/wiki100k/docs/Excretory_system.html</a:t>
            </a:r>
            <a:endParaRPr lang="en-US" sz="1600" dirty="0" smtClean="0"/>
          </a:p>
          <a:p>
            <a:r>
              <a:rPr lang="en-US" sz="1600" dirty="0"/>
              <a:t>The Kidneys (Human Anatomy): Picture, Function, Definition, and Conditions. (</a:t>
            </a:r>
            <a:r>
              <a:rPr lang="en-US" sz="1600" dirty="0" err="1"/>
              <a:t>n.d.</a:t>
            </a:r>
            <a:r>
              <a:rPr lang="en-US" sz="1600" dirty="0"/>
              <a:t>). </a:t>
            </a:r>
            <a:r>
              <a:rPr lang="en-US" sz="1600" i="1" dirty="0"/>
              <a:t>WebMD</a:t>
            </a:r>
            <a:r>
              <a:rPr lang="en-US" sz="1600" dirty="0"/>
              <a:t>. Retrieved July 5, 2014, from </a:t>
            </a:r>
            <a:r>
              <a:rPr lang="en-US" sz="1600" dirty="0">
                <a:hlinkClick r:id="rId3"/>
              </a:rPr>
              <a:t>http://</a:t>
            </a:r>
            <a:r>
              <a:rPr lang="en-US" sz="1600" dirty="0" smtClean="0">
                <a:hlinkClick r:id="rId3"/>
              </a:rPr>
              <a:t>www.webmd.com/urinary-incontinence-oab/picture-of-the-kidneys</a:t>
            </a:r>
            <a:endParaRPr lang="en-US" sz="1600" dirty="0" smtClean="0"/>
          </a:p>
          <a:p>
            <a:r>
              <a:rPr lang="en-US" sz="1600" dirty="0"/>
              <a:t>New Health Guide. (</a:t>
            </a:r>
            <a:r>
              <a:rPr lang="en-US" sz="1600" dirty="0" err="1"/>
              <a:t>n.d.</a:t>
            </a:r>
            <a:r>
              <a:rPr lang="en-US" sz="1600" dirty="0"/>
              <a:t>). </a:t>
            </a:r>
            <a:r>
              <a:rPr lang="en-US" sz="1600" i="1" dirty="0"/>
              <a:t>Excretory System Organs</a:t>
            </a:r>
            <a:r>
              <a:rPr lang="en-US" sz="1600" dirty="0"/>
              <a:t>. Retrieved July 5, 2014, from </a:t>
            </a:r>
            <a:r>
              <a:rPr lang="en-US" sz="1600" dirty="0">
                <a:hlinkClick r:id="rId4"/>
              </a:rPr>
              <a:t>http://</a:t>
            </a:r>
            <a:r>
              <a:rPr lang="en-US" sz="1600" dirty="0" smtClean="0">
                <a:hlinkClick r:id="rId4"/>
              </a:rPr>
              <a:t>www.newhealthguide.org/Excretory-System-Organs.html</a:t>
            </a:r>
            <a:endParaRPr lang="en-US" sz="1600" dirty="0" smtClean="0"/>
          </a:p>
          <a:p>
            <a:r>
              <a:rPr lang="en-US" sz="1600" dirty="0"/>
              <a:t>Feature, S. (</a:t>
            </a:r>
            <a:r>
              <a:rPr lang="en-US" sz="1600" dirty="0" err="1"/>
              <a:t>n.d.</a:t>
            </a:r>
            <a:r>
              <a:rPr lang="en-US" sz="1600" dirty="0"/>
              <a:t>). Urine Color, Odor, and Your Health. </a:t>
            </a:r>
            <a:r>
              <a:rPr lang="en-US" sz="1600" i="1" dirty="0"/>
              <a:t>WebMD</a:t>
            </a:r>
            <a:r>
              <a:rPr lang="en-US" sz="1600" dirty="0"/>
              <a:t>. Retrieved July 5, 2014, from </a:t>
            </a:r>
            <a:r>
              <a:rPr lang="en-US" sz="1600" dirty="0">
                <a:hlinkClick r:id="rId5"/>
              </a:rPr>
              <a:t>http://</a:t>
            </a:r>
            <a:r>
              <a:rPr lang="en-US" sz="1600" dirty="0" smtClean="0">
                <a:hlinkClick r:id="rId5"/>
              </a:rPr>
              <a:t>www.webmd.com/urinary-incontinence-oab/features/the-truth-about-urine</a:t>
            </a:r>
            <a:endParaRPr lang="en-US" sz="1600" dirty="0" smtClean="0"/>
          </a:p>
          <a:p>
            <a:r>
              <a:rPr lang="en-US" sz="1600" dirty="0"/>
              <a:t>National Kidney and Urologic </a:t>
            </a:r>
            <a:r>
              <a:rPr lang="en-US" sz="1600" dirty="0" err="1"/>
              <a:t>DiseasesInformation</a:t>
            </a:r>
            <a:r>
              <a:rPr lang="en-US" sz="1600" dirty="0"/>
              <a:t> Clearinghouse (NKUDIC). (</a:t>
            </a:r>
            <a:r>
              <a:rPr lang="en-US" sz="1600" dirty="0" err="1"/>
              <a:t>n.d.</a:t>
            </a:r>
            <a:r>
              <a:rPr lang="en-US" sz="1600" dirty="0"/>
              <a:t>). </a:t>
            </a:r>
            <a:r>
              <a:rPr lang="en-US" sz="1600" i="1" dirty="0"/>
              <a:t>The Urinary Tract and How It Works Page</a:t>
            </a:r>
            <a:r>
              <a:rPr lang="en-US" sz="1600" dirty="0"/>
              <a:t>. Retrieved July 5, 2014, from </a:t>
            </a:r>
            <a:r>
              <a:rPr lang="en-US" sz="1600" dirty="0">
                <a:hlinkClick r:id="rId6"/>
              </a:rPr>
              <a:t>http://kidney.niddk.nih.gov/kudiseases/pubs/yoururinary</a:t>
            </a:r>
            <a:r>
              <a:rPr lang="en-US" sz="1600" dirty="0" smtClean="0">
                <a:hlinkClick r:id="rId6"/>
              </a:rPr>
              <a:t>/</a:t>
            </a:r>
            <a:endParaRPr lang="en-US" sz="1600" dirty="0" smtClean="0"/>
          </a:p>
          <a:p>
            <a:r>
              <a:rPr lang="en-US" sz="1600" dirty="0"/>
              <a:t>Cirrhosis of the Liver: Cirrhosis Signs and Stages. (</a:t>
            </a:r>
            <a:r>
              <a:rPr lang="en-US" sz="1600" dirty="0" err="1"/>
              <a:t>n.d.</a:t>
            </a:r>
            <a:r>
              <a:rPr lang="en-US" sz="1600" dirty="0"/>
              <a:t>). </a:t>
            </a:r>
            <a:r>
              <a:rPr lang="en-US" sz="1600" i="1" dirty="0" err="1"/>
              <a:t>MedicineNet</a:t>
            </a:r>
            <a:r>
              <a:rPr lang="en-US" sz="1600" dirty="0"/>
              <a:t>. Retrieved July 5, 2014, from </a:t>
            </a:r>
            <a:r>
              <a:rPr lang="en-US" sz="1600" dirty="0">
                <a:hlinkClick r:id="rId7"/>
              </a:rPr>
              <a:t>http://</a:t>
            </a:r>
            <a:r>
              <a:rPr lang="en-US" sz="1600" dirty="0" smtClean="0">
                <a:hlinkClick r:id="rId7"/>
              </a:rPr>
              <a:t>www.medicinenet.com/cirrhosis/article.htm</a:t>
            </a:r>
            <a:endParaRPr lang="en-US" sz="1600" dirty="0" smtClean="0"/>
          </a:p>
          <a:p>
            <a:r>
              <a:rPr lang="en-US" sz="1600" dirty="0"/>
              <a:t>Michel, J. (2011, March 1). Dandruff. </a:t>
            </a:r>
            <a:r>
              <a:rPr lang="en-US" sz="1600" i="1" dirty="0" err="1"/>
              <a:t>KidsHealth</a:t>
            </a:r>
            <a:r>
              <a:rPr lang="en-US" sz="1600" i="1" dirty="0"/>
              <a:t> - the Web's most visited site about children's health</a:t>
            </a:r>
            <a:r>
              <a:rPr lang="en-US" sz="1600" dirty="0"/>
              <a:t>. Retrieved July 5, 2014, from </a:t>
            </a:r>
            <a:r>
              <a:rPr lang="en-US" sz="1600" dirty="0">
                <a:hlinkClick r:id="rId8"/>
              </a:rPr>
              <a:t>http://</a:t>
            </a:r>
            <a:r>
              <a:rPr lang="en-US" sz="1600" dirty="0" smtClean="0">
                <a:hlinkClick r:id="rId8"/>
              </a:rPr>
              <a:t>kidshealth.org/teen/your_body/skin_stuff/dandruff.html</a:t>
            </a:r>
            <a:endParaRPr lang="en-US" sz="1600" dirty="0" smtClean="0"/>
          </a:p>
          <a:p>
            <a:r>
              <a:rPr lang="en-US" sz="1600" dirty="0"/>
              <a:t>Integumentary System. (</a:t>
            </a:r>
            <a:r>
              <a:rPr lang="en-US" sz="1600" dirty="0" err="1"/>
              <a:t>n.d.</a:t>
            </a:r>
            <a:r>
              <a:rPr lang="en-US" sz="1600" dirty="0"/>
              <a:t>). </a:t>
            </a:r>
            <a:r>
              <a:rPr lang="en-US" sz="1600" i="1" dirty="0" err="1"/>
              <a:t>InnerBody</a:t>
            </a:r>
            <a:r>
              <a:rPr lang="en-US" sz="1600" dirty="0"/>
              <a:t>. Retrieved July 5, 2014, from </a:t>
            </a:r>
            <a:r>
              <a:rPr lang="en-US" sz="1600" dirty="0">
                <a:hlinkClick r:id="rId9"/>
              </a:rPr>
              <a:t>http://</a:t>
            </a:r>
            <a:r>
              <a:rPr lang="en-US" sz="1600" dirty="0" smtClean="0">
                <a:hlinkClick r:id="rId9"/>
              </a:rPr>
              <a:t>www.innerbody.com/anatomy/integumentary</a:t>
            </a:r>
            <a:endParaRPr lang="en-US" sz="1600" dirty="0" smtClean="0"/>
          </a:p>
          <a:p>
            <a:r>
              <a:rPr lang="en-US" sz="1600" dirty="0"/>
              <a:t>Skin (Integumentary) System Information. (</a:t>
            </a:r>
            <a:r>
              <a:rPr lang="en-US" sz="1600" dirty="0" err="1"/>
              <a:t>n.d.</a:t>
            </a:r>
            <a:r>
              <a:rPr lang="en-US" sz="1600" dirty="0"/>
              <a:t>). </a:t>
            </a:r>
            <a:r>
              <a:rPr lang="en-US" sz="1600" i="1" dirty="0"/>
              <a:t>Skin (Integumentary) System Information</a:t>
            </a:r>
            <a:r>
              <a:rPr lang="en-US" sz="1600" dirty="0"/>
              <a:t>. Retrieved July 5, 2014, from </a:t>
            </a:r>
            <a:r>
              <a:rPr lang="en-US" sz="1600" dirty="0">
                <a:hlinkClick r:id="rId10"/>
              </a:rPr>
              <a:t>http://</a:t>
            </a:r>
            <a:r>
              <a:rPr lang="en-US" sz="1600" dirty="0" smtClean="0">
                <a:hlinkClick r:id="rId10"/>
              </a:rPr>
              <a:t>www.pennmedicine.org/health_info/body_guide/reftext/html/skin_sys_fin.html</a:t>
            </a:r>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21925855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X The Nervous System</a:t>
            </a:r>
          </a:p>
          <a:p>
            <a:r>
              <a:rPr lang="en-US" sz="1600" dirty="0"/>
              <a:t>Nervous System. (</a:t>
            </a:r>
            <a:r>
              <a:rPr lang="en-US" sz="1600" dirty="0" err="1"/>
              <a:t>n.d.</a:t>
            </a:r>
            <a:r>
              <a:rPr lang="en-US" sz="1600" dirty="0"/>
              <a:t>). </a:t>
            </a:r>
            <a:r>
              <a:rPr lang="en-US" sz="1600" i="1" dirty="0" err="1"/>
              <a:t>InnerBody</a:t>
            </a:r>
            <a:r>
              <a:rPr lang="en-US" sz="1600" dirty="0"/>
              <a:t>. Retrieved July 5, 2014, from </a:t>
            </a:r>
            <a:r>
              <a:rPr lang="en-US" sz="1600" dirty="0">
                <a:hlinkClick r:id="rId2"/>
              </a:rPr>
              <a:t>http://</a:t>
            </a:r>
            <a:r>
              <a:rPr lang="en-US" sz="1600" dirty="0" smtClean="0">
                <a:hlinkClick r:id="rId2"/>
              </a:rPr>
              <a:t>www.innerbody.com/image/nervov.html</a:t>
            </a:r>
            <a:endParaRPr lang="en-US" sz="1600" dirty="0" smtClean="0"/>
          </a:p>
          <a:p>
            <a:r>
              <a:rPr lang="en-US" sz="1600" dirty="0" err="1"/>
              <a:t>Durani</a:t>
            </a:r>
            <a:r>
              <a:rPr lang="en-US" sz="1600" dirty="0"/>
              <a:t>, Y. (2012, October 1). Brain and Nervous System. </a:t>
            </a:r>
            <a:r>
              <a:rPr lang="en-US" sz="1600" i="1" dirty="0" err="1"/>
              <a:t>KidsHealth</a:t>
            </a:r>
            <a:r>
              <a:rPr lang="en-US" sz="1600" i="1" dirty="0"/>
              <a:t> - the Web's most visited site about children's health</a:t>
            </a:r>
            <a:r>
              <a:rPr lang="en-US" sz="1600" dirty="0"/>
              <a:t>. Retrieved July 5, 2014, from </a:t>
            </a:r>
            <a:r>
              <a:rPr lang="en-US" sz="1600" dirty="0">
                <a:hlinkClick r:id="rId3"/>
              </a:rPr>
              <a:t>http://</a:t>
            </a:r>
            <a:r>
              <a:rPr lang="en-US" sz="1600" dirty="0" smtClean="0">
                <a:hlinkClick r:id="rId3"/>
              </a:rPr>
              <a:t>kidshealth.org/parent/general/body_basics/brain_nervous_system.html</a:t>
            </a:r>
            <a:endParaRPr lang="en-US" sz="1600" dirty="0" smtClean="0"/>
          </a:p>
          <a:p>
            <a:r>
              <a:rPr lang="en-US" sz="1600" dirty="0"/>
              <a:t>NERVOUS SYSTEM - I'M SENSING SOMETHING. (</a:t>
            </a:r>
            <a:r>
              <a:rPr lang="en-US" sz="1600" dirty="0" err="1"/>
              <a:t>n.d.</a:t>
            </a:r>
            <a:r>
              <a:rPr lang="en-US" sz="1600" dirty="0"/>
              <a:t>). </a:t>
            </a:r>
            <a:r>
              <a:rPr lang="en-US" sz="1600" i="1" dirty="0"/>
              <a:t>Biology4Kids.com: Animal Systems: Nervous System</a:t>
            </a:r>
            <a:r>
              <a:rPr lang="en-US" sz="1600" dirty="0"/>
              <a:t>. Retrieved July 5, 2014, from </a:t>
            </a:r>
            <a:r>
              <a:rPr lang="en-US" sz="1600" dirty="0">
                <a:hlinkClick r:id="rId4"/>
              </a:rPr>
              <a:t>http://</a:t>
            </a:r>
            <a:r>
              <a:rPr lang="en-US" sz="1600" dirty="0" smtClean="0">
                <a:hlinkClick r:id="rId4"/>
              </a:rPr>
              <a:t>www.biology4kids.com/files/systems_nervous.html</a:t>
            </a:r>
            <a:endParaRPr lang="en-US" sz="1600" dirty="0" smtClean="0"/>
          </a:p>
          <a:p>
            <a:r>
              <a:rPr lang="en-US" sz="1600" dirty="0"/>
              <a:t>Nervous System Information. (</a:t>
            </a:r>
            <a:r>
              <a:rPr lang="en-US" sz="1600" dirty="0" err="1"/>
              <a:t>n.d.</a:t>
            </a:r>
            <a:r>
              <a:rPr lang="en-US" sz="1600" dirty="0"/>
              <a:t>). </a:t>
            </a:r>
            <a:r>
              <a:rPr lang="en-US" sz="1600" i="1" dirty="0"/>
              <a:t>Nervous System Information</a:t>
            </a:r>
            <a:r>
              <a:rPr lang="en-US" sz="1600" dirty="0"/>
              <a:t>. Retrieved July 5, 2014, from </a:t>
            </a:r>
            <a:r>
              <a:rPr lang="en-US" sz="1600" dirty="0">
                <a:hlinkClick r:id="rId5"/>
              </a:rPr>
              <a:t>http://</a:t>
            </a:r>
            <a:r>
              <a:rPr lang="en-US" sz="1600" dirty="0" smtClean="0">
                <a:hlinkClick r:id="rId5"/>
              </a:rPr>
              <a:t>www.pennmedicine.org/health_info/body_guide/reftext/html/nerv_sys_fin.htm</a:t>
            </a:r>
            <a:endParaRPr lang="en-US" sz="1600" dirty="0" smtClean="0"/>
          </a:p>
          <a:p>
            <a:r>
              <a:rPr lang="en-US" sz="1600" dirty="0"/>
              <a:t>Neuroscience For Kids. (</a:t>
            </a:r>
            <a:r>
              <a:rPr lang="en-US" sz="1600" dirty="0" err="1"/>
              <a:t>n.d.</a:t>
            </a:r>
            <a:r>
              <a:rPr lang="en-US" sz="1600" dirty="0"/>
              <a:t>). </a:t>
            </a:r>
            <a:r>
              <a:rPr lang="en-US" sz="1600" i="1" dirty="0"/>
              <a:t>- cells of the nervous system</a:t>
            </a:r>
            <a:r>
              <a:rPr lang="en-US" sz="1600" dirty="0"/>
              <a:t>. Retrieved July 5, 2014, from </a:t>
            </a:r>
            <a:r>
              <a:rPr lang="en-US" sz="1600" dirty="0">
                <a:hlinkClick r:id="rId6"/>
              </a:rPr>
              <a:t>https://</a:t>
            </a:r>
            <a:r>
              <a:rPr lang="en-US" sz="1600" dirty="0" smtClean="0">
                <a:hlinkClick r:id="rId6"/>
              </a:rPr>
              <a:t>faculty.washington.edu/chudler/cells.html</a:t>
            </a:r>
            <a:endParaRPr lang="en-US" sz="1600" dirty="0" smtClean="0"/>
          </a:p>
          <a:p>
            <a:r>
              <a:rPr lang="en-US" sz="1600" dirty="0"/>
              <a:t>Neurobiology. (</a:t>
            </a:r>
            <a:r>
              <a:rPr lang="en-US" sz="1600" dirty="0" err="1"/>
              <a:t>n.d.</a:t>
            </a:r>
            <a:r>
              <a:rPr lang="en-US" sz="1600" dirty="0"/>
              <a:t>). </a:t>
            </a:r>
            <a:r>
              <a:rPr lang="en-US" sz="1600" i="1" dirty="0"/>
              <a:t>Life Sciences Outreach at Harvard University: Animations</a:t>
            </a:r>
            <a:r>
              <a:rPr lang="en-US" sz="1600" dirty="0"/>
              <a:t>. Retrieved July 5, 2014, from </a:t>
            </a:r>
            <a:r>
              <a:rPr lang="en-US" sz="1600" dirty="0">
                <a:hlinkClick r:id="rId7"/>
              </a:rPr>
              <a:t>http://</a:t>
            </a:r>
            <a:r>
              <a:rPr lang="en-US" sz="1600" dirty="0" smtClean="0">
                <a:hlinkClick r:id="rId7"/>
              </a:rPr>
              <a:t>outreach.mcb.harvard.edu/animations_S05.htm</a:t>
            </a:r>
            <a:endParaRPr lang="en-US" sz="1600" dirty="0" smtClean="0"/>
          </a:p>
          <a:p>
            <a:r>
              <a:rPr lang="en-US" sz="1600" dirty="0"/>
              <a:t>Neurons &amp; Synapses - Memory &amp; the Brain - The Human Memory. (</a:t>
            </a:r>
            <a:r>
              <a:rPr lang="en-US" sz="1600" dirty="0" err="1"/>
              <a:t>n.d.</a:t>
            </a:r>
            <a:r>
              <a:rPr lang="en-US" sz="1600" dirty="0"/>
              <a:t>). </a:t>
            </a:r>
            <a:r>
              <a:rPr lang="en-US" sz="1600" i="1" dirty="0"/>
              <a:t>Neurons &amp; Synapses - Memory &amp; the Brain - The Human Memory</a:t>
            </a:r>
            <a:r>
              <a:rPr lang="en-US" sz="1600" dirty="0"/>
              <a:t>. Retrieved July 5, 2014, from </a:t>
            </a:r>
            <a:r>
              <a:rPr lang="en-US" sz="1600" dirty="0">
                <a:hlinkClick r:id="rId8"/>
              </a:rPr>
              <a:t>http://</a:t>
            </a:r>
            <a:r>
              <a:rPr lang="en-US" sz="1600" dirty="0" smtClean="0">
                <a:hlinkClick r:id="rId8"/>
              </a:rPr>
              <a:t>www.human-memory.net/brain_neurons.html</a:t>
            </a:r>
            <a:endParaRPr lang="en-US" sz="1600" dirty="0" smtClean="0"/>
          </a:p>
          <a:p>
            <a:r>
              <a:rPr lang="en-US" sz="1600" dirty="0"/>
              <a:t>Hemispheric Dominance Inventory Test. (</a:t>
            </a:r>
            <a:r>
              <a:rPr lang="en-US" sz="1600" dirty="0" err="1"/>
              <a:t>n.d.</a:t>
            </a:r>
            <a:r>
              <a:rPr lang="en-US" sz="1600" dirty="0"/>
              <a:t>). </a:t>
            </a:r>
            <a:r>
              <a:rPr lang="en-US" sz="1600" i="1" dirty="0"/>
              <a:t>Hemispheric Dominance Test determine if your left or right brain hemisphere is dominant</a:t>
            </a:r>
            <a:r>
              <a:rPr lang="en-US" sz="1600" dirty="0"/>
              <a:t>. Retrieved July 5, 2014, from </a:t>
            </a:r>
            <a:r>
              <a:rPr lang="en-US" sz="1600" dirty="0">
                <a:hlinkClick r:id="rId9"/>
              </a:rPr>
              <a:t>http://</a:t>
            </a:r>
            <a:r>
              <a:rPr lang="en-US" sz="1600" dirty="0" smtClean="0">
                <a:hlinkClick r:id="rId9"/>
              </a:rPr>
              <a:t>www.web-us.com/brain/braindominance.htm</a:t>
            </a:r>
            <a:endParaRPr lang="en-US" sz="1600" dirty="0" smtClean="0"/>
          </a:p>
          <a:p>
            <a:r>
              <a:rPr lang="en-US" sz="1600" dirty="0"/>
              <a:t>Right Brain/ Left Brain Quiz. (</a:t>
            </a:r>
            <a:r>
              <a:rPr lang="en-US" sz="1600" dirty="0" err="1"/>
              <a:t>n.d.</a:t>
            </a:r>
            <a:r>
              <a:rPr lang="en-US" sz="1600" dirty="0"/>
              <a:t>). </a:t>
            </a:r>
            <a:r>
              <a:rPr lang="en-US" sz="1600" i="1" dirty="0"/>
              <a:t>Right Brain/ Left Brain Quiz</a:t>
            </a:r>
            <a:r>
              <a:rPr lang="en-US" sz="1600" dirty="0"/>
              <a:t>. Retrieved July 5, 2014, from </a:t>
            </a:r>
            <a:r>
              <a:rPr lang="en-US" sz="1600" dirty="0">
                <a:hlinkClick r:id="rId10"/>
              </a:rPr>
              <a:t>http://</a:t>
            </a:r>
            <a:r>
              <a:rPr lang="en-US" sz="1600" dirty="0" smtClean="0">
                <a:hlinkClick r:id="rId10"/>
              </a:rPr>
              <a:t>www.intelliscript.net/test_area/questionnaire/questionnaire.cgi</a:t>
            </a:r>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7558256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X The Nervous System Continued</a:t>
            </a:r>
          </a:p>
          <a:p>
            <a:r>
              <a:rPr lang="en-US" sz="1600" dirty="0"/>
              <a:t>What is a Spinal Cord Injury?. (</a:t>
            </a:r>
            <a:r>
              <a:rPr lang="en-US" sz="1600" dirty="0" err="1"/>
              <a:t>n.d.</a:t>
            </a:r>
            <a:r>
              <a:rPr lang="en-US" sz="1600" dirty="0"/>
              <a:t>). </a:t>
            </a:r>
            <a:r>
              <a:rPr lang="en-US" sz="1600" i="1" dirty="0"/>
              <a:t>What is a Spinal Cord Injury</a:t>
            </a:r>
            <a:r>
              <a:rPr lang="en-US" sz="1600" dirty="0"/>
              <a:t>. Retrieved July 5, 2014, from </a:t>
            </a:r>
            <a:r>
              <a:rPr lang="en-US" sz="1600" dirty="0">
                <a:hlinkClick r:id="rId2"/>
              </a:rPr>
              <a:t>http://</a:t>
            </a:r>
            <a:r>
              <a:rPr lang="en-US" sz="1600" dirty="0" smtClean="0">
                <a:hlinkClick r:id="rId2"/>
              </a:rPr>
              <a:t>www.apparelyzed.com/spinal_cord_injury.html</a:t>
            </a:r>
            <a:endParaRPr lang="en-US" sz="1600" dirty="0" smtClean="0"/>
          </a:p>
          <a:p>
            <a:r>
              <a:rPr lang="en-US" sz="1600" dirty="0"/>
              <a:t>Anatomy Of The Eye. (</a:t>
            </a:r>
            <a:r>
              <a:rPr lang="en-US" sz="1600" dirty="0" err="1"/>
              <a:t>n.d.</a:t>
            </a:r>
            <a:r>
              <a:rPr lang="en-US" sz="1600" dirty="0"/>
              <a:t>). </a:t>
            </a:r>
            <a:r>
              <a:rPr lang="en-US" sz="1600" i="1" dirty="0"/>
              <a:t>Anatomy of the Eye. Learn about the different parts of the eye.</a:t>
            </a:r>
            <a:r>
              <a:rPr lang="en-US" sz="1600" dirty="0"/>
              <a:t>. Retrieved July 5, 2014, from </a:t>
            </a:r>
            <a:r>
              <a:rPr lang="en-US" sz="1600" dirty="0">
                <a:hlinkClick r:id="rId3"/>
              </a:rPr>
              <a:t>http://</a:t>
            </a:r>
            <a:r>
              <a:rPr lang="en-US" sz="1600" dirty="0" smtClean="0">
                <a:hlinkClick r:id="rId3"/>
              </a:rPr>
              <a:t>www.lensshopper.com/eye-anatomy.asp</a:t>
            </a:r>
            <a:endParaRPr lang="en-US" sz="1600" dirty="0" smtClean="0"/>
          </a:p>
          <a:p>
            <a:r>
              <a:rPr lang="en-US" sz="1600" dirty="0"/>
              <a:t>Anatomy, Physiology &amp; Pathology of the Human Eye. (</a:t>
            </a:r>
            <a:r>
              <a:rPr lang="en-US" sz="1600" dirty="0" err="1"/>
              <a:t>n.d.</a:t>
            </a:r>
            <a:r>
              <a:rPr lang="en-US" sz="1600" dirty="0"/>
              <a:t>). </a:t>
            </a:r>
            <a:r>
              <a:rPr lang="en-US" sz="1600" i="1" dirty="0"/>
              <a:t>Anatomy, Physiology &amp; Pathology of the Human Eye</a:t>
            </a:r>
            <a:r>
              <a:rPr lang="en-US" sz="1600" dirty="0"/>
              <a:t>. Retrieved July 5, 2014, from </a:t>
            </a:r>
            <a:r>
              <a:rPr lang="en-US" sz="1600" dirty="0">
                <a:hlinkClick r:id="rId4"/>
              </a:rPr>
              <a:t>http://www.tedmontgomery.com/the_eye</a:t>
            </a:r>
            <a:r>
              <a:rPr lang="en-US" sz="1600" dirty="0" smtClean="0">
                <a:hlinkClick r:id="rId4"/>
              </a:rPr>
              <a:t>/</a:t>
            </a:r>
            <a:endParaRPr lang="en-US" sz="1600" dirty="0" smtClean="0"/>
          </a:p>
          <a:p>
            <a:r>
              <a:rPr lang="en-US" sz="1600" dirty="0"/>
              <a:t>Concentration Memory Game. (</a:t>
            </a:r>
            <a:r>
              <a:rPr lang="en-US" sz="1600" dirty="0" err="1"/>
              <a:t>n.d.</a:t>
            </a:r>
            <a:r>
              <a:rPr lang="en-US" sz="1600" dirty="0"/>
              <a:t>). </a:t>
            </a:r>
            <a:r>
              <a:rPr lang="en-US" sz="1600" i="1" dirty="0"/>
              <a:t>Concentration Memory Game</a:t>
            </a:r>
            <a:r>
              <a:rPr lang="en-US" sz="1600" dirty="0"/>
              <a:t>. Retrieved July 5, 2014, from </a:t>
            </a:r>
            <a:r>
              <a:rPr lang="en-US" sz="1600" dirty="0">
                <a:hlinkClick r:id="rId5"/>
              </a:rPr>
              <a:t>http://</a:t>
            </a:r>
            <a:r>
              <a:rPr lang="en-US" sz="1600" dirty="0" smtClean="0">
                <a:hlinkClick r:id="rId5"/>
              </a:rPr>
              <a:t>www.mathsisfun.com/games/memory/index.html</a:t>
            </a:r>
            <a:endParaRPr lang="en-US" sz="1600" dirty="0" smtClean="0"/>
          </a:p>
          <a:p>
            <a:r>
              <a:rPr lang="en-US" sz="1600" dirty="0"/>
              <a:t>The Sense of Smell. (</a:t>
            </a:r>
            <a:r>
              <a:rPr lang="en-US" sz="1600" dirty="0" err="1"/>
              <a:t>n.d.</a:t>
            </a:r>
            <a:r>
              <a:rPr lang="en-US" sz="1600" dirty="0"/>
              <a:t>). </a:t>
            </a:r>
            <a:r>
              <a:rPr lang="en-US" sz="1600" i="1" dirty="0"/>
              <a:t>The Sense of Smell</a:t>
            </a:r>
            <a:r>
              <a:rPr lang="en-US" sz="1600" dirty="0"/>
              <a:t>. Retrieved July 5, 2014, from </a:t>
            </a:r>
            <a:r>
              <a:rPr lang="en-US" sz="1600" dirty="0">
                <a:hlinkClick r:id="rId6"/>
              </a:rPr>
              <a:t>http://</a:t>
            </a:r>
            <a:r>
              <a:rPr lang="en-US" sz="1600" dirty="0" smtClean="0">
                <a:hlinkClick r:id="rId6"/>
              </a:rPr>
              <a:t>www.wisc-online.com/Objects/ViewObject.aspx?ID=AP14004</a:t>
            </a:r>
            <a:endParaRPr lang="en-US" sz="1600" dirty="0" smtClean="0"/>
          </a:p>
          <a:p>
            <a:r>
              <a:rPr lang="en-US" sz="1600" dirty="0"/>
              <a:t>Dangers &amp; Effects - Inhalant Abuse Prevention. (</a:t>
            </a:r>
            <a:r>
              <a:rPr lang="en-US" sz="1600" dirty="0" err="1"/>
              <a:t>n.d.</a:t>
            </a:r>
            <a:r>
              <a:rPr lang="en-US" sz="1600" dirty="0"/>
              <a:t>). </a:t>
            </a:r>
            <a:r>
              <a:rPr lang="en-US" sz="1600" i="1" dirty="0"/>
              <a:t>Inhalant Abuse Prevention</a:t>
            </a:r>
            <a:r>
              <a:rPr lang="en-US" sz="1600" dirty="0"/>
              <a:t>. Retrieved July 5, 2014, from </a:t>
            </a:r>
            <a:r>
              <a:rPr lang="en-US" sz="1600" dirty="0">
                <a:hlinkClick r:id="rId7"/>
              </a:rPr>
              <a:t>http://www.inhalant.org/parents/dangers-effects</a:t>
            </a:r>
            <a:r>
              <a:rPr lang="en-US" sz="1600" dirty="0" smtClean="0">
                <a:hlinkClick r:id="rId7"/>
              </a:rPr>
              <a:t>/</a:t>
            </a:r>
            <a:endParaRPr lang="en-US" sz="1600" dirty="0" smtClean="0"/>
          </a:p>
          <a:p>
            <a:r>
              <a:rPr lang="en-US" sz="1600" dirty="0"/>
              <a:t>How the ear works. (</a:t>
            </a:r>
            <a:r>
              <a:rPr lang="en-US" sz="1600" dirty="0" err="1"/>
              <a:t>n.d.</a:t>
            </a:r>
            <a:r>
              <a:rPr lang="en-US" sz="1600" dirty="0"/>
              <a:t>). </a:t>
            </a:r>
            <a:r>
              <a:rPr lang="en-US" sz="1600" i="1" dirty="0"/>
              <a:t>The Ear, The Human Ear, How Do We Hear, How Does The Ear Work, About Your Ear</a:t>
            </a:r>
            <a:r>
              <a:rPr lang="en-US" sz="1600" dirty="0"/>
              <a:t>. Retrieved July 5, 2014, from </a:t>
            </a:r>
            <a:r>
              <a:rPr lang="en-US" sz="1600" dirty="0">
                <a:hlinkClick r:id="rId8"/>
              </a:rPr>
              <a:t>http://</a:t>
            </a:r>
            <a:r>
              <a:rPr lang="en-US" sz="1600" dirty="0" smtClean="0">
                <a:hlinkClick r:id="rId8"/>
              </a:rPr>
              <a:t>www.hearinglink.org/howwehear</a:t>
            </a:r>
            <a:endParaRPr lang="en-US" sz="1600" dirty="0" smtClean="0"/>
          </a:p>
          <a:p>
            <a:r>
              <a:rPr lang="en-US" sz="1600" dirty="0"/>
              <a:t>. (</a:t>
            </a:r>
            <a:r>
              <a:rPr lang="en-US" sz="1600" dirty="0" err="1"/>
              <a:t>n.d.</a:t>
            </a:r>
            <a:r>
              <a:rPr lang="en-US" sz="1600" dirty="0"/>
              <a:t>). </a:t>
            </a:r>
            <a:r>
              <a:rPr lang="en-US" sz="1600" i="1" dirty="0"/>
              <a:t>NPR</a:t>
            </a:r>
            <a:r>
              <a:rPr lang="en-US" sz="1600" dirty="0"/>
              <a:t>. Retrieved July 5, 2014, from </a:t>
            </a:r>
            <a:r>
              <a:rPr lang="en-US" sz="1600" dirty="0">
                <a:hlinkClick r:id="rId9"/>
              </a:rPr>
              <a:t>http://</a:t>
            </a:r>
            <a:r>
              <a:rPr lang="en-US" sz="1600" dirty="0" smtClean="0">
                <a:hlinkClick r:id="rId9"/>
              </a:rPr>
              <a:t>www.npr.org/player/v2/mediaPlayer.html?action=1&amp;t=1&amp;islist=false&amp;id=124119468&amp;m=124188677</a:t>
            </a:r>
            <a:endParaRPr lang="en-US" sz="1600" dirty="0" smtClean="0"/>
          </a:p>
          <a:p>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3074" name="Picture 2" descr="http://www.wadsworth.org/images/neuronMDF.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310" y="5334000"/>
            <a:ext cx="8797290" cy="1303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607035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XI The Endocrine System </a:t>
            </a:r>
            <a:endParaRPr lang="en-US" sz="1600" dirty="0"/>
          </a:p>
          <a:p>
            <a:r>
              <a:rPr lang="en-US" sz="1600" dirty="0"/>
              <a:t>Endocrine System. (</a:t>
            </a:r>
            <a:r>
              <a:rPr lang="en-US" sz="1600" dirty="0" err="1"/>
              <a:t>n.d.</a:t>
            </a:r>
            <a:r>
              <a:rPr lang="en-US" sz="1600" dirty="0"/>
              <a:t>). </a:t>
            </a:r>
            <a:r>
              <a:rPr lang="en-US" sz="1600" i="1" dirty="0" err="1"/>
              <a:t>InnerBody</a:t>
            </a:r>
            <a:r>
              <a:rPr lang="en-US" sz="1600" dirty="0"/>
              <a:t>. Retrieved July 5, 2014, from </a:t>
            </a:r>
            <a:r>
              <a:rPr lang="en-US" sz="1600" dirty="0">
                <a:hlinkClick r:id="rId2"/>
              </a:rPr>
              <a:t>http://</a:t>
            </a:r>
            <a:r>
              <a:rPr lang="en-US" sz="1600" dirty="0" smtClean="0">
                <a:hlinkClick r:id="rId2"/>
              </a:rPr>
              <a:t>www.innerbody.com/image/endoov.html</a:t>
            </a:r>
            <a:endParaRPr lang="en-US" sz="1600" dirty="0" smtClean="0"/>
          </a:p>
          <a:p>
            <a:r>
              <a:rPr lang="en-US" sz="1600" dirty="0" err="1"/>
              <a:t>Dowshen</a:t>
            </a:r>
            <a:r>
              <a:rPr lang="en-US" sz="1600" dirty="0"/>
              <a:t>, S. (2012, March 1). Endocrine System. </a:t>
            </a:r>
            <a:r>
              <a:rPr lang="en-US" sz="1600" i="1" dirty="0" err="1"/>
              <a:t>KidsHealth</a:t>
            </a:r>
            <a:r>
              <a:rPr lang="en-US" sz="1600" i="1" dirty="0"/>
              <a:t> - the Web's most visited site about children's health</a:t>
            </a:r>
            <a:r>
              <a:rPr lang="en-US" sz="1600" dirty="0"/>
              <a:t>. Retrieved July 5, 2014, from </a:t>
            </a:r>
            <a:r>
              <a:rPr lang="en-US" sz="1600" dirty="0">
                <a:hlinkClick r:id="rId3"/>
              </a:rPr>
              <a:t>http://</a:t>
            </a:r>
            <a:r>
              <a:rPr lang="en-US" sz="1600" dirty="0" smtClean="0">
                <a:hlinkClick r:id="rId3"/>
              </a:rPr>
              <a:t>kidshealth.org/teen/your_body/body_basics/endocrine.html</a:t>
            </a:r>
            <a:endParaRPr lang="en-US" sz="1600" dirty="0" smtClean="0"/>
          </a:p>
          <a:p>
            <a:r>
              <a:rPr lang="en-US" sz="1600" dirty="0"/>
              <a:t>Endocrine System. (</a:t>
            </a:r>
            <a:r>
              <a:rPr lang="en-US" sz="1600" dirty="0" err="1"/>
              <a:t>n.d.</a:t>
            </a:r>
            <a:r>
              <a:rPr lang="en-US" sz="1600" dirty="0"/>
              <a:t>). </a:t>
            </a:r>
            <a:r>
              <a:rPr lang="en-US" sz="1600" i="1" dirty="0"/>
              <a:t>Endocrine System</a:t>
            </a:r>
            <a:r>
              <a:rPr lang="en-US" sz="1600" dirty="0"/>
              <a:t>. Retrieved July 5, 2014, from </a:t>
            </a:r>
            <a:r>
              <a:rPr lang="en-US" sz="1600" dirty="0">
                <a:hlinkClick r:id="rId4"/>
              </a:rPr>
              <a:t>http://www.ama-assn.org/ama/pub/physician-resources/patient-education-materials/atlas-of-human-body/endocrine-system.page</a:t>
            </a:r>
            <a:r>
              <a:rPr lang="en-US" sz="1600" dirty="0" smtClean="0"/>
              <a:t>?</a:t>
            </a:r>
          </a:p>
          <a:p>
            <a:r>
              <a:rPr lang="en-US" sz="1600" dirty="0"/>
              <a:t>. (</a:t>
            </a:r>
            <a:r>
              <a:rPr lang="en-US" sz="1600" dirty="0" err="1"/>
              <a:t>n.d.</a:t>
            </a:r>
            <a:r>
              <a:rPr lang="en-US" sz="1600" dirty="0"/>
              <a:t>). </a:t>
            </a:r>
            <a:r>
              <a:rPr lang="en-US" sz="1600" i="1" dirty="0"/>
              <a:t>Medical News Today</a:t>
            </a:r>
            <a:r>
              <a:rPr lang="en-US" sz="1600" dirty="0"/>
              <a:t>. Retrieved July 5, 2014, from </a:t>
            </a:r>
            <a:r>
              <a:rPr lang="en-US" sz="1600" dirty="0">
                <a:hlinkClick r:id="rId5"/>
              </a:rPr>
              <a:t>http://www.medicalnewstoday.com/info/addiction</a:t>
            </a:r>
            <a:r>
              <a:rPr lang="en-US" sz="1600" dirty="0" smtClean="0">
                <a:hlinkClick r:id="rId5"/>
              </a:rPr>
              <a:t>/</a:t>
            </a:r>
            <a:endParaRPr lang="en-US" sz="1600" dirty="0" smtClean="0"/>
          </a:p>
          <a:p>
            <a:r>
              <a:rPr lang="en-US" sz="1600" dirty="0" err="1"/>
              <a:t>Vranken</a:t>
            </a:r>
            <a:r>
              <a:rPr lang="en-US" sz="1600" dirty="0"/>
              <a:t>, M. (2011, January 1). Dealing With Addiction. </a:t>
            </a:r>
            <a:r>
              <a:rPr lang="en-US" sz="1600" i="1" dirty="0" err="1"/>
              <a:t>KidsHealth</a:t>
            </a:r>
            <a:r>
              <a:rPr lang="en-US" sz="1600" i="1" dirty="0"/>
              <a:t> - the Web's most visited site about children's health</a:t>
            </a:r>
            <a:r>
              <a:rPr lang="en-US" sz="1600" dirty="0"/>
              <a:t>. Retrieved July 5, 2014, from </a:t>
            </a:r>
            <a:r>
              <a:rPr lang="en-US" sz="1600" dirty="0">
                <a:hlinkClick r:id="rId6"/>
              </a:rPr>
              <a:t>http://</a:t>
            </a:r>
            <a:r>
              <a:rPr lang="en-US" sz="1600" dirty="0" smtClean="0">
                <a:hlinkClick r:id="rId6"/>
              </a:rPr>
              <a:t>kidshealth.org/teen/your_mind/problems/addictions.html</a:t>
            </a:r>
            <a:endParaRPr lang="en-US" sz="1600" dirty="0" smtClean="0"/>
          </a:p>
          <a:p>
            <a:r>
              <a:rPr lang="en-US" sz="1600" dirty="0" err="1"/>
              <a:t>Dowshen</a:t>
            </a:r>
            <a:r>
              <a:rPr lang="en-US" sz="1600" dirty="0"/>
              <a:t>, S. (2012, April 1). Type 1 Diabetes: What Is It?. </a:t>
            </a:r>
            <a:r>
              <a:rPr lang="en-US" sz="1600" i="1" dirty="0" err="1"/>
              <a:t>KidsHealth</a:t>
            </a:r>
            <a:r>
              <a:rPr lang="en-US" sz="1600" i="1" dirty="0"/>
              <a:t> - the Web's most visited site about children's health</a:t>
            </a:r>
            <a:r>
              <a:rPr lang="en-US" sz="1600" dirty="0"/>
              <a:t>. Retrieved July 5, 2014, from </a:t>
            </a:r>
            <a:r>
              <a:rPr lang="en-US" sz="1600" dirty="0">
                <a:hlinkClick r:id="rId7"/>
              </a:rPr>
              <a:t>http://</a:t>
            </a:r>
            <a:r>
              <a:rPr lang="en-US" sz="1600" dirty="0" smtClean="0">
                <a:hlinkClick r:id="rId7"/>
              </a:rPr>
              <a:t>kidshealth.org/kid/diabetes_basics/what/type1.html</a:t>
            </a:r>
            <a:endParaRPr lang="en-US" sz="1600" dirty="0" smtClean="0"/>
          </a:p>
          <a:p>
            <a:r>
              <a:rPr lang="en-US" sz="1600" dirty="0"/>
              <a:t>. (</a:t>
            </a:r>
            <a:r>
              <a:rPr lang="en-US" sz="1600" dirty="0" err="1"/>
              <a:t>n.d.</a:t>
            </a:r>
            <a:r>
              <a:rPr lang="en-US" sz="1600" dirty="0"/>
              <a:t>). </a:t>
            </a:r>
            <a:r>
              <a:rPr lang="en-US" sz="1600" i="1" dirty="0"/>
              <a:t>PBS</a:t>
            </a:r>
            <a:r>
              <a:rPr lang="en-US" sz="1600" dirty="0"/>
              <a:t>. Retrieved July 5, 2014, from </a:t>
            </a:r>
            <a:r>
              <a:rPr lang="en-US" sz="1600" dirty="0">
                <a:hlinkClick r:id="rId8"/>
              </a:rPr>
              <a:t>http://www.pbs.org/wgbh/pages/frontline/meth/body</a:t>
            </a:r>
            <a:r>
              <a:rPr lang="en-US" sz="1600" dirty="0" smtClean="0">
                <a:hlinkClick r:id="rId8"/>
              </a:rPr>
              <a:t>/</a:t>
            </a:r>
            <a:endParaRPr lang="en-US" sz="1600" dirty="0" smtClean="0"/>
          </a:p>
          <a:p>
            <a:r>
              <a:rPr lang="en-US" sz="1600" dirty="0"/>
              <a:t>Using Meth: Health Risks. (</a:t>
            </a:r>
            <a:r>
              <a:rPr lang="en-US" sz="1600" dirty="0" err="1"/>
              <a:t>n.d.</a:t>
            </a:r>
            <a:r>
              <a:rPr lang="en-US" sz="1600" dirty="0"/>
              <a:t>). </a:t>
            </a:r>
            <a:r>
              <a:rPr lang="en-US" sz="1600" i="1" dirty="0"/>
              <a:t>Using Meth: Health Risks</a:t>
            </a:r>
            <a:r>
              <a:rPr lang="en-US" sz="1600" dirty="0"/>
              <a:t>. Retrieved July 5, 2014, from </a:t>
            </a:r>
            <a:r>
              <a:rPr lang="en-US" sz="1600" dirty="0">
                <a:hlinkClick r:id="rId9"/>
              </a:rPr>
              <a:t>http://</a:t>
            </a:r>
            <a:r>
              <a:rPr lang="en-US" sz="1600" dirty="0" smtClean="0">
                <a:hlinkClick r:id="rId9"/>
              </a:rPr>
              <a:t>www.bouldercounty.org/family/addiction/pages/methuse.aspx</a:t>
            </a:r>
            <a:endParaRPr lang="en-US" sz="1600" dirty="0" smtClean="0"/>
          </a:p>
          <a:p>
            <a:r>
              <a:rPr lang="en-US" sz="1600" dirty="0" err="1"/>
              <a:t>Dowshen</a:t>
            </a:r>
            <a:r>
              <a:rPr lang="en-US" sz="1600" dirty="0"/>
              <a:t>, S. (2012, October 1). All About Puberty. </a:t>
            </a:r>
            <a:r>
              <a:rPr lang="en-US" sz="1600" i="1" dirty="0" err="1"/>
              <a:t>KidsHealth</a:t>
            </a:r>
            <a:r>
              <a:rPr lang="en-US" sz="1600" i="1" dirty="0"/>
              <a:t> - the Web's most visited site about children's health</a:t>
            </a:r>
            <a:r>
              <a:rPr lang="en-US" sz="1600" dirty="0"/>
              <a:t>. Retrieved July 5, 2014, from </a:t>
            </a:r>
            <a:r>
              <a:rPr lang="en-US" sz="1600" dirty="0">
                <a:hlinkClick r:id="rId10"/>
              </a:rPr>
              <a:t>http://</a:t>
            </a:r>
            <a:r>
              <a:rPr lang="en-US" sz="1600" dirty="0" smtClean="0">
                <a:hlinkClick r:id="rId10"/>
              </a:rPr>
              <a:t>kidshealth.org/kid/grow/body_stuff/puberty.html</a:t>
            </a:r>
            <a:endParaRPr lang="en-US" sz="1600" dirty="0" smtClean="0"/>
          </a:p>
          <a:p>
            <a:endParaRPr lang="en-US" sz="1600" dirty="0" smtClean="0"/>
          </a:p>
          <a:p>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27493970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XI The Endocrine System (continued)</a:t>
            </a:r>
          </a:p>
          <a:p>
            <a:r>
              <a:rPr lang="en-US" sz="1600" dirty="0" err="1"/>
              <a:t>Dowshen</a:t>
            </a:r>
            <a:r>
              <a:rPr lang="en-US" sz="1600" dirty="0"/>
              <a:t>, S. (2012, October 1). Everything You Wanted to Know About Puberty. </a:t>
            </a:r>
            <a:r>
              <a:rPr lang="en-US" sz="1600" i="1" dirty="0" err="1"/>
              <a:t>KidsHealth</a:t>
            </a:r>
            <a:r>
              <a:rPr lang="en-US" sz="1600" i="1" dirty="0"/>
              <a:t> - the Web's most visited site about children's health</a:t>
            </a:r>
            <a:r>
              <a:rPr lang="en-US" sz="1600" dirty="0"/>
              <a:t>. Retrieved July 5, 2014, from </a:t>
            </a:r>
            <a:r>
              <a:rPr lang="en-US" sz="1600" dirty="0">
                <a:hlinkClick r:id="rId2"/>
              </a:rPr>
              <a:t>http://</a:t>
            </a:r>
            <a:r>
              <a:rPr lang="en-US" sz="1600" dirty="0" smtClean="0">
                <a:hlinkClick r:id="rId2"/>
              </a:rPr>
              <a:t>kidshealth.org/teen/sexual_health/changing_body/puberty.html</a:t>
            </a:r>
            <a:endParaRPr lang="en-US" sz="1600" dirty="0" smtClean="0"/>
          </a:p>
          <a:p>
            <a:r>
              <a:rPr lang="en-US" sz="1600" dirty="0"/>
              <a:t>Home | Puberty101.com – Boys Puberty, Girls Puberty, Teenage Development, Mental Health, STDs, Drug Abuse. (</a:t>
            </a:r>
            <a:r>
              <a:rPr lang="en-US" sz="1600" dirty="0" err="1"/>
              <a:t>n.d.</a:t>
            </a:r>
            <a:r>
              <a:rPr lang="en-US" sz="1600" dirty="0"/>
              <a:t>). </a:t>
            </a:r>
            <a:r>
              <a:rPr lang="en-US" sz="1600" i="1" dirty="0"/>
              <a:t>Puberty 101 RSS</a:t>
            </a:r>
            <a:r>
              <a:rPr lang="en-US" sz="1600" dirty="0"/>
              <a:t>. Retrieved July 5, 2014, from </a:t>
            </a:r>
            <a:r>
              <a:rPr lang="en-US" sz="1600" dirty="0">
                <a:hlinkClick r:id="rId3"/>
              </a:rPr>
              <a:t>http://puberty101.com</a:t>
            </a:r>
            <a:r>
              <a:rPr lang="en-US" sz="1600" dirty="0" smtClean="0">
                <a:hlinkClick r:id="rId3"/>
              </a:rPr>
              <a:t>/</a:t>
            </a:r>
            <a:endParaRPr lang="en-US" sz="1600" dirty="0" smtClean="0"/>
          </a:p>
          <a:p>
            <a:r>
              <a:rPr lang="en-US" sz="1600" dirty="0"/>
              <a:t>Hormones: MedlinePlus. (</a:t>
            </a:r>
            <a:r>
              <a:rPr lang="en-US" sz="1600" dirty="0" err="1"/>
              <a:t>n.d.</a:t>
            </a:r>
            <a:r>
              <a:rPr lang="en-US" sz="1600" dirty="0"/>
              <a:t>). </a:t>
            </a:r>
            <a:r>
              <a:rPr lang="en-US" sz="1600" i="1" dirty="0"/>
              <a:t>U.S National Library of Medicine</a:t>
            </a:r>
            <a:r>
              <a:rPr lang="en-US" sz="1600" dirty="0"/>
              <a:t>. Retrieved July 5, 2014, from </a:t>
            </a:r>
            <a:r>
              <a:rPr lang="en-US" sz="1600" dirty="0">
                <a:hlinkClick r:id="rId4"/>
              </a:rPr>
              <a:t>http://</a:t>
            </a:r>
            <a:r>
              <a:rPr lang="en-US" sz="1600" dirty="0" smtClean="0">
                <a:hlinkClick r:id="rId4"/>
              </a:rPr>
              <a:t>www.nlm.nih.gov/medlineplus/hormones.htm</a:t>
            </a:r>
            <a:endParaRPr lang="en-US" sz="1600" dirty="0" smtClean="0"/>
          </a:p>
          <a:p>
            <a:r>
              <a:rPr lang="en-US" sz="1600" dirty="0"/>
              <a:t>Endocrine Glands and Types of Hormones. (</a:t>
            </a:r>
            <a:r>
              <a:rPr lang="en-US" sz="1600" dirty="0" err="1"/>
              <a:t>n.d.</a:t>
            </a:r>
            <a:r>
              <a:rPr lang="en-US" sz="1600" dirty="0"/>
              <a:t>). </a:t>
            </a:r>
            <a:r>
              <a:rPr lang="en-US" sz="1600" i="1" dirty="0"/>
              <a:t>Home</a:t>
            </a:r>
            <a:r>
              <a:rPr lang="en-US" sz="1600" dirty="0"/>
              <a:t>. Retrieved July 5, 2014, from </a:t>
            </a:r>
            <a:r>
              <a:rPr lang="en-US" sz="1600" dirty="0">
                <a:hlinkClick r:id="rId5"/>
              </a:rPr>
              <a:t>http://</a:t>
            </a:r>
            <a:r>
              <a:rPr lang="en-US" sz="1600" dirty="0" smtClean="0">
                <a:hlinkClick r:id="rId5"/>
              </a:rPr>
              <a:t>www.hormone.org/hormones-and-health/the-endocrine-system/endocrine-glands-and-types-of-hormones</a:t>
            </a:r>
            <a:endParaRPr lang="en-US" sz="1600" dirty="0" smtClean="0"/>
          </a:p>
          <a:p>
            <a:endParaRPr lang="en-US" sz="1600" dirty="0"/>
          </a:p>
          <a:p>
            <a:endParaRPr lang="en-US" sz="1600" dirty="0" smtClean="0"/>
          </a:p>
          <a:p>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2050" name="Picture 2" descr="http://diseasespictures.com/wp-content/uploads/2013/08/Swollen-Lymph-Nodes-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505200"/>
            <a:ext cx="8305800" cy="299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355541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XII The Reproductive System</a:t>
            </a:r>
          </a:p>
          <a:p>
            <a:r>
              <a:rPr lang="en-US" sz="1600" dirty="0"/>
              <a:t>Female Reproductive System. (</a:t>
            </a:r>
            <a:r>
              <a:rPr lang="en-US" sz="1600" dirty="0" err="1"/>
              <a:t>n.d.</a:t>
            </a:r>
            <a:r>
              <a:rPr lang="en-US" sz="1600" dirty="0"/>
              <a:t>). </a:t>
            </a:r>
            <a:r>
              <a:rPr lang="en-US" sz="1600" i="1" dirty="0" err="1"/>
              <a:t>InnerBody</a:t>
            </a:r>
            <a:r>
              <a:rPr lang="en-US" sz="1600" dirty="0"/>
              <a:t>. Retrieved July 5, 2014, from </a:t>
            </a:r>
            <a:r>
              <a:rPr lang="en-US" sz="1600" dirty="0">
                <a:hlinkClick r:id="rId2"/>
              </a:rPr>
              <a:t>http://</a:t>
            </a:r>
            <a:r>
              <a:rPr lang="en-US" sz="1600" dirty="0" smtClean="0">
                <a:hlinkClick r:id="rId2"/>
              </a:rPr>
              <a:t>www.innerbody.com/image/repfov.html</a:t>
            </a:r>
            <a:endParaRPr lang="en-US" sz="1600" dirty="0" smtClean="0"/>
          </a:p>
          <a:p>
            <a:r>
              <a:rPr lang="en-US" sz="1600" dirty="0" err="1"/>
              <a:t>Durani</a:t>
            </a:r>
            <a:r>
              <a:rPr lang="en-US" sz="1600" dirty="0"/>
              <a:t>, Y. (2013, March 1). Female Reproductive System. </a:t>
            </a:r>
            <a:r>
              <a:rPr lang="en-US" sz="1600" i="1" dirty="0" err="1"/>
              <a:t>KidsHealth</a:t>
            </a:r>
            <a:r>
              <a:rPr lang="en-US" sz="1600" i="1" dirty="0"/>
              <a:t> - the Web's most visited site about children's health</a:t>
            </a:r>
            <a:r>
              <a:rPr lang="en-US" sz="1600" dirty="0"/>
              <a:t>. Retrieved July 5, 2014, from </a:t>
            </a:r>
            <a:r>
              <a:rPr lang="en-US" sz="1600" dirty="0">
                <a:hlinkClick r:id="rId3"/>
              </a:rPr>
              <a:t>http://</a:t>
            </a:r>
            <a:r>
              <a:rPr lang="en-US" sz="1600" dirty="0" smtClean="0">
                <a:hlinkClick r:id="rId3"/>
              </a:rPr>
              <a:t>kidshealth.org/parent/general/body_basics/female_reproductive_system.html</a:t>
            </a:r>
            <a:endParaRPr lang="en-US" sz="1600" dirty="0" smtClean="0"/>
          </a:p>
          <a:p>
            <a:r>
              <a:rPr lang="en-US" sz="1600" dirty="0"/>
              <a:t>Female Reproductive System: Organs, Function, and More. (</a:t>
            </a:r>
            <a:r>
              <a:rPr lang="en-US" sz="1600" dirty="0" err="1"/>
              <a:t>n.d.</a:t>
            </a:r>
            <a:r>
              <a:rPr lang="en-US" sz="1600" dirty="0"/>
              <a:t>). </a:t>
            </a:r>
            <a:r>
              <a:rPr lang="en-US" sz="1600" i="1" dirty="0"/>
              <a:t>WebMD</a:t>
            </a:r>
            <a:r>
              <a:rPr lang="en-US" sz="1600" dirty="0"/>
              <a:t>. Retrieved July 5, 2014, from </a:t>
            </a:r>
            <a:r>
              <a:rPr lang="en-US" sz="1600" dirty="0">
                <a:hlinkClick r:id="rId4"/>
              </a:rPr>
              <a:t>http://</a:t>
            </a:r>
            <a:r>
              <a:rPr lang="en-US" sz="1600" dirty="0" smtClean="0">
                <a:hlinkClick r:id="rId4"/>
              </a:rPr>
              <a:t>www.webmd.com/sex-relationships/guide/your-guide-female-reproductive-system</a:t>
            </a:r>
            <a:endParaRPr lang="en-US" sz="1600" dirty="0" smtClean="0"/>
          </a:p>
          <a:p>
            <a:r>
              <a:rPr lang="en-US" sz="1600" dirty="0"/>
              <a:t>Reproductive Organs. (</a:t>
            </a:r>
            <a:r>
              <a:rPr lang="en-US" sz="1600" dirty="0" err="1"/>
              <a:t>n.d.</a:t>
            </a:r>
            <a:r>
              <a:rPr lang="en-US" sz="1600" dirty="0"/>
              <a:t>). </a:t>
            </a:r>
            <a:r>
              <a:rPr lang="en-US" sz="1600" i="1" dirty="0"/>
              <a:t>Male Anatomy &amp; Functions</a:t>
            </a:r>
            <a:r>
              <a:rPr lang="en-US" sz="1600" dirty="0"/>
              <a:t>. Retrieved July 5, 2014, from </a:t>
            </a:r>
            <a:r>
              <a:rPr lang="en-US" sz="1600" dirty="0">
                <a:hlinkClick r:id="rId5"/>
              </a:rPr>
              <a:t>http://</a:t>
            </a:r>
            <a:r>
              <a:rPr lang="en-US" sz="1600" dirty="0" smtClean="0">
                <a:hlinkClick r:id="rId5"/>
              </a:rPr>
              <a:t>www.healthline.com/human-body-maps/male-reproductive-organ</a:t>
            </a:r>
            <a:endParaRPr lang="en-US" sz="1600" dirty="0" smtClean="0"/>
          </a:p>
          <a:p>
            <a:r>
              <a:rPr lang="en-US" sz="1600" dirty="0"/>
              <a:t>Female Reproductive System. (</a:t>
            </a:r>
            <a:r>
              <a:rPr lang="en-US" sz="1600" dirty="0" err="1"/>
              <a:t>n.d.</a:t>
            </a:r>
            <a:r>
              <a:rPr lang="en-US" sz="1600" dirty="0"/>
              <a:t>). </a:t>
            </a:r>
            <a:r>
              <a:rPr lang="en-US" sz="1600" i="1" dirty="0"/>
              <a:t>Female Reproductive System</a:t>
            </a:r>
            <a:r>
              <a:rPr lang="en-US" sz="1600" dirty="0"/>
              <a:t>. Retrieved July 5, 2014, from </a:t>
            </a:r>
            <a:r>
              <a:rPr lang="en-US" sz="1600" dirty="0">
                <a:hlinkClick r:id="rId6"/>
              </a:rPr>
              <a:t>http://www.ama-assn.org/ama/pub/physician-resources/patient-education-materials/atlas-of-human-body/female-reproductive-system.page</a:t>
            </a:r>
            <a:r>
              <a:rPr lang="en-US" sz="1600" dirty="0" smtClean="0"/>
              <a:t>?</a:t>
            </a:r>
          </a:p>
          <a:p>
            <a:r>
              <a:rPr lang="en-US" sz="1600" dirty="0"/>
              <a:t>Animation: How Meiosis Works. (</a:t>
            </a:r>
            <a:r>
              <a:rPr lang="en-US" sz="1600" dirty="0" err="1"/>
              <a:t>n.d.</a:t>
            </a:r>
            <a:r>
              <a:rPr lang="en-US" sz="1600" dirty="0"/>
              <a:t>). </a:t>
            </a:r>
            <a:r>
              <a:rPr lang="en-US" sz="1600" i="1" dirty="0"/>
              <a:t>Animation: How Meiosis Works</a:t>
            </a:r>
            <a:r>
              <a:rPr lang="en-US" sz="1600" dirty="0"/>
              <a:t>. Retrieved July 5, 2014, from </a:t>
            </a:r>
            <a:r>
              <a:rPr lang="en-US" sz="1600" dirty="0">
                <a:hlinkClick r:id="rId7"/>
              </a:rPr>
              <a:t>http://highered.mheducation.com/sites/0072495855/student_view0/chapter28/animation__</a:t>
            </a:r>
            <a:r>
              <a:rPr lang="en-US" sz="1600" dirty="0" smtClean="0">
                <a:hlinkClick r:id="rId7"/>
              </a:rPr>
              <a:t>how_meiosis_works.html</a:t>
            </a:r>
            <a:endParaRPr lang="en-US" sz="1600" dirty="0" smtClean="0"/>
          </a:p>
          <a:p>
            <a:r>
              <a:rPr lang="en-US" sz="1600" dirty="0"/>
              <a:t>The Male Reproductive System: Organs, Function, and More. (</a:t>
            </a:r>
            <a:r>
              <a:rPr lang="en-US" sz="1600" dirty="0" err="1"/>
              <a:t>n.d.</a:t>
            </a:r>
            <a:r>
              <a:rPr lang="en-US" sz="1600" dirty="0"/>
              <a:t>). </a:t>
            </a:r>
            <a:r>
              <a:rPr lang="en-US" sz="1600" i="1" dirty="0"/>
              <a:t>WebMD</a:t>
            </a:r>
            <a:r>
              <a:rPr lang="en-US" sz="1600" dirty="0"/>
              <a:t>. Retrieved July 5, 2014, from </a:t>
            </a:r>
            <a:r>
              <a:rPr lang="en-US" sz="1600" dirty="0">
                <a:hlinkClick r:id="rId8"/>
              </a:rPr>
              <a:t>http://</a:t>
            </a:r>
            <a:r>
              <a:rPr lang="en-US" sz="1600" dirty="0" smtClean="0">
                <a:hlinkClick r:id="rId8"/>
              </a:rPr>
              <a:t>www.webmd.com/sex-relationships/guide/male-reproductive-system</a:t>
            </a:r>
            <a:endParaRPr lang="en-US" sz="1600" dirty="0" smtClean="0"/>
          </a:p>
          <a:p>
            <a:r>
              <a:rPr lang="en-US" sz="1600" dirty="0"/>
              <a:t>(</a:t>
            </a:r>
            <a:r>
              <a:rPr lang="en-US" sz="1600" dirty="0" err="1"/>
              <a:t>n.d.</a:t>
            </a:r>
            <a:r>
              <a:rPr lang="en-US" sz="1600" dirty="0"/>
              <a:t>). </a:t>
            </a:r>
            <a:r>
              <a:rPr lang="en-US" sz="1600" i="1" dirty="0"/>
              <a:t>womenshealth.gov</a:t>
            </a:r>
            <a:r>
              <a:rPr lang="en-US" sz="1600" dirty="0"/>
              <a:t>. Retrieved July 5, 2014, from </a:t>
            </a:r>
            <a:r>
              <a:rPr lang="en-US" sz="1600" dirty="0">
                <a:hlinkClick r:id="rId9"/>
              </a:rPr>
              <a:t>http://</a:t>
            </a:r>
            <a:r>
              <a:rPr lang="en-US" sz="1600" dirty="0" smtClean="0">
                <a:hlinkClick r:id="rId9"/>
              </a:rPr>
              <a:t>womenshealth.gov/publications/our-publications/fact-sheet/menstruation.cf</a:t>
            </a:r>
            <a:endParaRPr lang="en-US" sz="1600" dirty="0" smtClean="0"/>
          </a:p>
          <a:p>
            <a:endParaRPr lang="en-US" sz="1600" dirty="0"/>
          </a:p>
          <a:p>
            <a:endParaRPr lang="en-US" sz="1600" dirty="0" smtClean="0"/>
          </a:p>
          <a:p>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23709429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XII The Reproductive System (continued)</a:t>
            </a:r>
          </a:p>
          <a:p>
            <a:r>
              <a:rPr lang="en-US" sz="1600" dirty="0" smtClean="0"/>
              <a:t>What </a:t>
            </a:r>
            <a:r>
              <a:rPr lang="en-US" sz="1600" dirty="0"/>
              <a:t>your baby looks like this week. (</a:t>
            </a:r>
            <a:r>
              <a:rPr lang="en-US" sz="1600" dirty="0" err="1"/>
              <a:t>n.d.</a:t>
            </a:r>
            <a:r>
              <a:rPr lang="en-US" sz="1600" dirty="0"/>
              <a:t>). </a:t>
            </a:r>
            <a:r>
              <a:rPr lang="en-US" sz="1600" i="1" dirty="0"/>
              <a:t>BabyCenter</a:t>
            </a:r>
            <a:r>
              <a:rPr lang="en-US" sz="1600" dirty="0"/>
              <a:t>. Retrieved July 5, 2014, from </a:t>
            </a:r>
            <a:r>
              <a:rPr lang="en-US" sz="1600" dirty="0">
                <a:hlinkClick r:id="rId2"/>
              </a:rPr>
              <a:t>http://</a:t>
            </a:r>
            <a:r>
              <a:rPr lang="en-US" sz="1600" dirty="0" smtClean="0">
                <a:hlinkClick r:id="rId2"/>
              </a:rPr>
              <a:t>www.babycenter.com/fetal-development-week-by-week</a:t>
            </a:r>
            <a:endParaRPr lang="en-US" sz="1600" dirty="0" smtClean="0"/>
          </a:p>
          <a:p>
            <a:r>
              <a:rPr lang="en-US" sz="1600" dirty="0"/>
              <a:t>. (</a:t>
            </a:r>
            <a:r>
              <a:rPr lang="en-US" sz="1600" dirty="0" err="1"/>
              <a:t>n.d.</a:t>
            </a:r>
            <a:r>
              <a:rPr lang="en-US" sz="1600" dirty="0"/>
              <a:t>). </a:t>
            </a:r>
            <a:r>
              <a:rPr lang="en-US" sz="1600" i="1" dirty="0"/>
              <a:t>Centers for Disease Control and Prevention</a:t>
            </a:r>
            <a:r>
              <a:rPr lang="en-US" sz="1600" dirty="0"/>
              <a:t>. Retrieved July 5, 2014, from </a:t>
            </a:r>
            <a:r>
              <a:rPr lang="en-US" sz="1600" dirty="0">
                <a:hlinkClick r:id="rId3"/>
              </a:rPr>
              <a:t>http://www.cdc.gov/reproductivehealth/TobaccoUsePregnancy</a:t>
            </a:r>
            <a:r>
              <a:rPr lang="en-US" sz="1600" dirty="0" smtClean="0">
                <a:hlinkClick r:id="rId3"/>
              </a:rPr>
              <a:t>/</a:t>
            </a:r>
            <a:endParaRPr lang="en-US" sz="1600" dirty="0" smtClean="0"/>
          </a:p>
          <a:p>
            <a:r>
              <a:rPr lang="en-US" sz="1600" dirty="0" err="1"/>
              <a:t>Rochman</a:t>
            </a:r>
            <a:r>
              <a:rPr lang="en-US" sz="1600" dirty="0"/>
              <a:t>, B., &amp; </a:t>
            </a:r>
            <a:r>
              <a:rPr lang="en-US" sz="1600" dirty="0" err="1"/>
              <a:t>Rochman</a:t>
            </a:r>
            <a:r>
              <a:rPr lang="en-US" sz="1600" dirty="0"/>
              <a:t>, B. (</a:t>
            </a:r>
            <a:r>
              <a:rPr lang="en-US" sz="1600" dirty="0" err="1"/>
              <a:t>n.d.</a:t>
            </a:r>
            <a:r>
              <a:rPr lang="en-US" sz="1600" dirty="0"/>
              <a:t>). A New Study Details the Effects of Smoking in Pregnancy | TIME.com. </a:t>
            </a:r>
            <a:r>
              <a:rPr lang="en-US" sz="1600" i="1" dirty="0"/>
              <a:t>Time</a:t>
            </a:r>
            <a:r>
              <a:rPr lang="en-US" sz="1600" dirty="0"/>
              <a:t>. Retrieved July 5, 2014, from </a:t>
            </a:r>
            <a:r>
              <a:rPr lang="en-US" sz="1600" dirty="0">
                <a:hlinkClick r:id="rId4"/>
              </a:rPr>
              <a:t>http://healthland.time.com/2011/07/12/why-its-bad-to-smoke-while-pregnant</a:t>
            </a:r>
            <a:r>
              <a:rPr lang="en-US" sz="1600" dirty="0" smtClean="0">
                <a:hlinkClick r:id="rId4"/>
              </a:rPr>
              <a:t>/</a:t>
            </a:r>
            <a:endParaRPr lang="en-US" sz="1600" dirty="0" smtClean="0"/>
          </a:p>
          <a:p>
            <a:r>
              <a:rPr lang="en-US" sz="1600" dirty="0"/>
              <a:t>A Guide for First-Time Parents. (2014, January 1). </a:t>
            </a:r>
            <a:r>
              <a:rPr lang="en-US" sz="1600" i="1" dirty="0" err="1"/>
              <a:t>KidsHealth</a:t>
            </a:r>
            <a:r>
              <a:rPr lang="en-US" sz="1600" i="1" dirty="0"/>
              <a:t> - the Web's most visited site about children's health</a:t>
            </a:r>
            <a:r>
              <a:rPr lang="en-US" sz="1600" dirty="0"/>
              <a:t>. Retrieved July 5, 2014, from </a:t>
            </a:r>
            <a:r>
              <a:rPr lang="en-US" sz="1600" dirty="0">
                <a:hlinkClick r:id="rId5"/>
              </a:rPr>
              <a:t>http://</a:t>
            </a:r>
            <a:r>
              <a:rPr lang="en-US" sz="1600" dirty="0" smtClean="0">
                <a:hlinkClick r:id="rId5"/>
              </a:rPr>
              <a:t>kidshealth.org/parent/pregnancy_center/newborn_care/guide_parents.html</a:t>
            </a:r>
            <a:endParaRPr lang="en-US" sz="1600" dirty="0" smtClean="0"/>
          </a:p>
          <a:p>
            <a:r>
              <a:rPr lang="en-US" sz="1600" dirty="0"/>
              <a:t>How To Take Care of a Newborn Baby. (</a:t>
            </a:r>
            <a:r>
              <a:rPr lang="en-US" sz="1600" dirty="0" err="1"/>
              <a:t>n.d.</a:t>
            </a:r>
            <a:r>
              <a:rPr lang="en-US" sz="1600" dirty="0"/>
              <a:t>). </a:t>
            </a:r>
            <a:r>
              <a:rPr lang="en-US" sz="1600" i="1" dirty="0"/>
              <a:t>- </a:t>
            </a:r>
            <a:r>
              <a:rPr lang="en-US" sz="1600" i="1" dirty="0" err="1"/>
              <a:t>BabyMed</a:t>
            </a:r>
            <a:r>
              <a:rPr lang="en-US" sz="1600" dirty="0"/>
              <a:t>. Retrieved July 5, 2014, from </a:t>
            </a:r>
            <a:r>
              <a:rPr lang="en-US" sz="1600" dirty="0">
                <a:hlinkClick r:id="rId6"/>
              </a:rPr>
              <a:t>http://</a:t>
            </a:r>
            <a:r>
              <a:rPr lang="en-US" sz="1600" dirty="0" smtClean="0">
                <a:hlinkClick r:id="rId6"/>
              </a:rPr>
              <a:t>www.babymed.com/how-to/how-to-take-care-of-a-baby-and-newborn</a:t>
            </a:r>
            <a:endParaRPr lang="en-US" sz="1600" dirty="0" smtClean="0"/>
          </a:p>
          <a:p>
            <a:r>
              <a:rPr lang="en-US" sz="1600" dirty="0"/>
              <a:t>Feeding &amp; Care Basics. (</a:t>
            </a:r>
            <a:r>
              <a:rPr lang="en-US" sz="1600" dirty="0" err="1"/>
              <a:t>n.d.</a:t>
            </a:r>
            <a:r>
              <a:rPr lang="en-US" sz="1600" dirty="0"/>
              <a:t>). </a:t>
            </a:r>
            <a:r>
              <a:rPr lang="en-US" sz="1600" i="1" dirty="0"/>
              <a:t>BabyCenter</a:t>
            </a:r>
            <a:r>
              <a:rPr lang="en-US" sz="1600" dirty="0"/>
              <a:t>. Retrieved July 5, 2014, from </a:t>
            </a:r>
            <a:r>
              <a:rPr lang="en-US" sz="1600" dirty="0">
                <a:hlinkClick r:id="rId7"/>
              </a:rPr>
              <a:t>http://</a:t>
            </a:r>
            <a:r>
              <a:rPr lang="en-US" sz="1600" dirty="0" smtClean="0">
                <a:hlinkClick r:id="rId7"/>
              </a:rPr>
              <a:t>www.babycenter.com/newborn-baby-feeding-care-basics</a:t>
            </a:r>
            <a:endParaRPr lang="en-US" sz="1600" dirty="0" smtClean="0"/>
          </a:p>
          <a:p>
            <a:endParaRPr lang="en-US" sz="1600" dirty="0" smtClean="0"/>
          </a:p>
          <a:p>
            <a:endParaRPr lang="en-US" sz="1600" dirty="0"/>
          </a:p>
          <a:p>
            <a:endParaRPr lang="en-US" sz="1600" dirty="0" smtClean="0"/>
          </a:p>
          <a:p>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1026" name="Picture 2" descr="http://us.cdn2.123rf.com/168nwm/jgroup/jgroup1005/jgroup100501793/7057056-a-sperm-swimming-toward-the-egg-at-a-microscopic-zoom-over-blac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6730" y="4191000"/>
            <a:ext cx="4800600" cy="3105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guim.co.uk/sys-images/Guardian/Pix/pictures/2006/06/19/embryo19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0" y="4419600"/>
            <a:ext cx="4419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615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745163"/>
          </a:xfrm>
        </p:spPr>
        <p:txBody>
          <a:bodyPr/>
          <a:lstStyle/>
          <a:p>
            <a:r>
              <a:rPr lang="en-US" sz="1600" dirty="0" smtClean="0"/>
              <a:t>Part XIII The Immune System</a:t>
            </a:r>
          </a:p>
          <a:p>
            <a:r>
              <a:rPr lang="en-US" sz="1600" dirty="0" err="1"/>
              <a:t>Durani</a:t>
            </a:r>
            <a:r>
              <a:rPr lang="en-US" sz="1600" dirty="0"/>
              <a:t>, Y. (2012, October 1). Immune System. </a:t>
            </a:r>
            <a:r>
              <a:rPr lang="en-US" sz="1600" i="1" dirty="0" err="1"/>
              <a:t>KidsHealth</a:t>
            </a:r>
            <a:r>
              <a:rPr lang="en-US" sz="1600" i="1" dirty="0"/>
              <a:t> - the Web's most visited site about children's health</a:t>
            </a:r>
            <a:r>
              <a:rPr lang="en-US" sz="1600" dirty="0"/>
              <a:t>. Retrieved July 5, 2014, from </a:t>
            </a:r>
            <a:r>
              <a:rPr lang="en-US" sz="1600" dirty="0">
                <a:hlinkClick r:id="rId2"/>
              </a:rPr>
              <a:t>http://</a:t>
            </a:r>
            <a:r>
              <a:rPr lang="en-US" sz="1600" dirty="0" smtClean="0">
                <a:hlinkClick r:id="rId2"/>
              </a:rPr>
              <a:t>kidshealth.org/parent/general/body_basics/immune.html</a:t>
            </a:r>
            <a:endParaRPr lang="en-US" sz="1600" dirty="0" smtClean="0"/>
          </a:p>
          <a:p>
            <a:r>
              <a:rPr lang="en-US" sz="1600" dirty="0"/>
              <a:t>Immune System. (</a:t>
            </a:r>
            <a:r>
              <a:rPr lang="en-US" sz="1600" dirty="0" err="1"/>
              <a:t>n.d.</a:t>
            </a:r>
            <a:r>
              <a:rPr lang="en-US" sz="1600" dirty="0"/>
              <a:t>). </a:t>
            </a:r>
            <a:r>
              <a:rPr lang="en-US" sz="1600" i="1" dirty="0"/>
              <a:t>Immune System</a:t>
            </a:r>
            <a:r>
              <a:rPr lang="en-US" sz="1600" dirty="0"/>
              <a:t>. Retrieved July 5, 2014, from </a:t>
            </a:r>
            <a:r>
              <a:rPr lang="en-US" sz="1600" dirty="0">
                <a:hlinkClick r:id="rId3"/>
              </a:rPr>
              <a:t>http://</a:t>
            </a:r>
            <a:r>
              <a:rPr lang="en-US" sz="1600" dirty="0" smtClean="0">
                <a:hlinkClick r:id="rId3"/>
              </a:rPr>
              <a:t>uhaweb.hartford.edu/bugl/immune.htm</a:t>
            </a:r>
            <a:endParaRPr lang="en-US" sz="1600" dirty="0" smtClean="0"/>
          </a:p>
          <a:p>
            <a:r>
              <a:rPr lang="en-US" sz="1600" dirty="0"/>
              <a:t>The Immune System -- An Overview. (</a:t>
            </a:r>
            <a:r>
              <a:rPr lang="en-US" sz="1600" dirty="0" err="1"/>
              <a:t>n.d.</a:t>
            </a:r>
            <a:r>
              <a:rPr lang="en-US" sz="1600" dirty="0"/>
              <a:t>). </a:t>
            </a:r>
            <a:r>
              <a:rPr lang="en-US" sz="1600" i="1" dirty="0"/>
              <a:t>TheBody.com</a:t>
            </a:r>
            <a:r>
              <a:rPr lang="en-US" sz="1600" dirty="0"/>
              <a:t>. Retrieved July 5, 2014, from </a:t>
            </a:r>
            <a:r>
              <a:rPr lang="en-US" sz="1600" dirty="0">
                <a:hlinkClick r:id="rId4"/>
              </a:rPr>
              <a:t>http://</a:t>
            </a:r>
            <a:r>
              <a:rPr lang="en-US" sz="1600" dirty="0" smtClean="0">
                <a:hlinkClick r:id="rId4"/>
              </a:rPr>
              <a:t>www.thebody.com/content/art1788.html</a:t>
            </a:r>
            <a:endParaRPr lang="en-US" sz="1600" dirty="0" smtClean="0"/>
          </a:p>
          <a:p>
            <a:r>
              <a:rPr lang="en-US" sz="1600" dirty="0"/>
              <a:t>The Immune System. (</a:t>
            </a:r>
            <a:r>
              <a:rPr lang="en-US" sz="1600" dirty="0" err="1"/>
              <a:t>n.d.</a:t>
            </a:r>
            <a:r>
              <a:rPr lang="en-US" sz="1600" dirty="0"/>
              <a:t>). </a:t>
            </a:r>
            <a:r>
              <a:rPr lang="en-US" sz="1600" i="1" dirty="0"/>
              <a:t>National Cancer Institute</a:t>
            </a:r>
            <a:r>
              <a:rPr lang="en-US" sz="1600" dirty="0"/>
              <a:t>. Retrieved July 5, 2014, from </a:t>
            </a:r>
            <a:r>
              <a:rPr lang="en-US" sz="1600" dirty="0">
                <a:hlinkClick r:id="rId5"/>
              </a:rPr>
              <a:t>http://</a:t>
            </a:r>
            <a:r>
              <a:rPr lang="en-US" sz="1600" dirty="0" smtClean="0">
                <a:hlinkClick r:id="rId5"/>
              </a:rPr>
              <a:t>www.cancer.gov/cancertopics/understandingcancer/immunesystem/AllPages</a:t>
            </a:r>
            <a:endParaRPr lang="en-US" sz="1600" dirty="0" smtClean="0"/>
          </a:p>
          <a:p>
            <a:r>
              <a:rPr lang="en-US" sz="1600" dirty="0"/>
              <a:t>. (2014, June 25). </a:t>
            </a:r>
            <a:r>
              <a:rPr lang="en-US" sz="1600" i="1" dirty="0"/>
              <a:t>Centers for Disease Control and Prevention</a:t>
            </a:r>
            <a:r>
              <a:rPr lang="en-US" sz="1600" dirty="0"/>
              <a:t>. Retrieved July 5, 2014, from </a:t>
            </a:r>
            <a:r>
              <a:rPr lang="en-US" sz="1600" dirty="0">
                <a:hlinkClick r:id="rId6"/>
              </a:rPr>
              <a:t>http://www.cdc.gov/parasites</a:t>
            </a:r>
            <a:r>
              <a:rPr lang="en-US" sz="1600" dirty="0" smtClean="0">
                <a:hlinkClick r:id="rId6"/>
              </a:rPr>
              <a:t>/</a:t>
            </a:r>
            <a:endParaRPr lang="en-US" sz="1600" dirty="0" smtClean="0"/>
          </a:p>
          <a:p>
            <a:r>
              <a:rPr lang="en-US" sz="1600" dirty="0"/>
              <a:t>HIV/AIDS Basics. (</a:t>
            </a:r>
            <a:r>
              <a:rPr lang="en-US" sz="1600" dirty="0" err="1"/>
              <a:t>n.d.</a:t>
            </a:r>
            <a:r>
              <a:rPr lang="en-US" sz="1600" dirty="0"/>
              <a:t>). </a:t>
            </a:r>
            <a:r>
              <a:rPr lang="en-US" sz="1600" i="1" dirty="0"/>
              <a:t>HIV/AIDS Basics</a:t>
            </a:r>
            <a:r>
              <a:rPr lang="en-US" sz="1600" dirty="0"/>
              <a:t>. Retrieved July 5, 2014, from </a:t>
            </a:r>
            <a:r>
              <a:rPr lang="en-US" sz="1600" dirty="0">
                <a:hlinkClick r:id="rId7"/>
              </a:rPr>
              <a:t>http://www.aids.gov/hiv-aids-basics</a:t>
            </a:r>
            <a:r>
              <a:rPr lang="en-US" sz="1600" dirty="0" smtClean="0">
                <a:hlinkClick r:id="rId7"/>
              </a:rPr>
              <a:t>/</a:t>
            </a:r>
            <a:endParaRPr lang="en-US" sz="1600" dirty="0" smtClean="0"/>
          </a:p>
          <a:p>
            <a:r>
              <a:rPr lang="en-US" sz="1600" dirty="0"/>
              <a:t>AIDS and HIV Health Center - WebMD. (</a:t>
            </a:r>
            <a:r>
              <a:rPr lang="en-US" sz="1600" dirty="0" err="1"/>
              <a:t>n.d.</a:t>
            </a:r>
            <a:r>
              <a:rPr lang="en-US" sz="1600" dirty="0"/>
              <a:t>). </a:t>
            </a:r>
            <a:r>
              <a:rPr lang="en-US" sz="1600" i="1" dirty="0"/>
              <a:t>WebMD</a:t>
            </a:r>
            <a:r>
              <a:rPr lang="en-US" sz="1600" dirty="0"/>
              <a:t>. Retrieved July 5, 2014, from </a:t>
            </a:r>
            <a:r>
              <a:rPr lang="en-US" sz="1600" dirty="0">
                <a:hlinkClick r:id="rId8"/>
              </a:rPr>
              <a:t>http://www.webmd.com/hiv-aids</a:t>
            </a:r>
            <a:r>
              <a:rPr lang="en-US" sz="1600" dirty="0" smtClean="0">
                <a:hlinkClick r:id="rId8"/>
              </a:rPr>
              <a:t>/</a:t>
            </a:r>
            <a:endParaRPr lang="en-US" sz="1600" dirty="0" smtClean="0"/>
          </a:p>
          <a:p>
            <a:r>
              <a:rPr lang="en-US" sz="1600" dirty="0"/>
              <a:t>What are Vaccines?. (</a:t>
            </a:r>
            <a:r>
              <a:rPr lang="en-US" sz="1600" dirty="0" err="1"/>
              <a:t>n.d.</a:t>
            </a:r>
            <a:r>
              <a:rPr lang="en-US" sz="1600" dirty="0"/>
              <a:t>). </a:t>
            </a:r>
            <a:r>
              <a:rPr lang="en-US" sz="1600" i="1" dirty="0"/>
              <a:t>News-Medical.net</a:t>
            </a:r>
            <a:r>
              <a:rPr lang="en-US" sz="1600" dirty="0"/>
              <a:t>. Retrieved July 5, 2014, from </a:t>
            </a:r>
            <a:r>
              <a:rPr lang="en-US" sz="1600" dirty="0">
                <a:hlinkClick r:id="rId9"/>
              </a:rPr>
              <a:t>http://</a:t>
            </a:r>
            <a:r>
              <a:rPr lang="en-US" sz="1600" dirty="0" smtClean="0">
                <a:hlinkClick r:id="rId9"/>
              </a:rPr>
              <a:t>www.news-medical.net/health/What-are-Vaccines.aspx</a:t>
            </a:r>
            <a:endParaRPr lang="en-US" sz="1600" dirty="0" smtClean="0"/>
          </a:p>
          <a:p>
            <a:r>
              <a:rPr lang="en-US" sz="1600" dirty="0"/>
              <a:t>EPA. (</a:t>
            </a:r>
            <a:r>
              <a:rPr lang="en-US" sz="1600" dirty="0" err="1"/>
              <a:t>n.d.</a:t>
            </a:r>
            <a:r>
              <a:rPr lang="en-US" sz="1600" dirty="0"/>
              <a:t>). </a:t>
            </a:r>
            <a:r>
              <a:rPr lang="en-US" sz="1600" i="1" dirty="0"/>
              <a:t>Mosquito Control</a:t>
            </a:r>
            <a:r>
              <a:rPr lang="en-US" sz="1600" dirty="0"/>
              <a:t>. Retrieved July 5, 2014, from </a:t>
            </a:r>
            <a:r>
              <a:rPr lang="en-US" sz="1600" dirty="0">
                <a:hlinkClick r:id="rId10"/>
              </a:rPr>
              <a:t>http://</a:t>
            </a:r>
            <a:r>
              <a:rPr lang="en-US" sz="1600" dirty="0" smtClean="0">
                <a:hlinkClick r:id="rId10"/>
              </a:rPr>
              <a:t>www2.epa.gov/mosquitocontrol</a:t>
            </a:r>
            <a:endParaRPr lang="en-US" sz="1600" dirty="0" smtClean="0"/>
          </a:p>
          <a:p>
            <a:r>
              <a:rPr lang="en-US" sz="1600" dirty="0"/>
              <a:t>HIV and AIDS. (2012, February 1). </a:t>
            </a:r>
            <a:r>
              <a:rPr lang="en-US" sz="1600" i="1" dirty="0" err="1"/>
              <a:t>KidsHealth</a:t>
            </a:r>
            <a:r>
              <a:rPr lang="en-US" sz="1600" i="1" dirty="0"/>
              <a:t> - the Web's most visited site about children's health</a:t>
            </a:r>
            <a:r>
              <a:rPr lang="en-US" sz="1600" dirty="0"/>
              <a:t>. Retrieved July 5, 2014, from </a:t>
            </a:r>
            <a:r>
              <a:rPr lang="en-US" sz="1600" dirty="0">
                <a:hlinkClick r:id="rId11"/>
              </a:rPr>
              <a:t>http://</a:t>
            </a:r>
            <a:r>
              <a:rPr lang="en-US" sz="1600" dirty="0" smtClean="0">
                <a:hlinkClick r:id="rId11"/>
              </a:rPr>
              <a:t>kidshealth.org/teen/infections/stds/std_hiv.html</a:t>
            </a:r>
            <a:endParaRPr lang="en-US" sz="1600" dirty="0" smtClean="0"/>
          </a:p>
          <a:p>
            <a:r>
              <a:rPr lang="en-US" sz="1600" dirty="0"/>
              <a:t>. (2014, July 2). </a:t>
            </a:r>
            <a:r>
              <a:rPr lang="en-US" sz="1600" i="1" dirty="0"/>
              <a:t>Centers for Disease Control and Prevention</a:t>
            </a:r>
            <a:r>
              <a:rPr lang="en-US" sz="1600" dirty="0"/>
              <a:t>. Retrieved July 5, 2014, from </a:t>
            </a:r>
            <a:r>
              <a:rPr lang="en-US" sz="1600" dirty="0">
                <a:hlinkClick r:id="rId12"/>
              </a:rPr>
              <a:t>http://www.cdc.gov/std/</a:t>
            </a:r>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a:p>
          <a:p>
            <a:endParaRPr lang="en-US" sz="1600" dirty="0" smtClean="0"/>
          </a:p>
          <a:p>
            <a:endParaRPr lang="en-US" sz="1600" dirty="0" smtClean="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p:txBody>
      </p:sp>
      <p:pic>
        <p:nvPicPr>
          <p:cNvPr id="4" name="Picture 4" descr="060104_hiv_virus_02.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00" y="426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60104_hiv_virus_02.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08570" y="3124200"/>
            <a:ext cx="838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60104_hiv_virus_02.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39175" y="1832927"/>
            <a:ext cx="1181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060104_hiv_virus_0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05275" y="6350954"/>
            <a:ext cx="504825" cy="53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060104_hiv_virus_0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15175" y="832011"/>
            <a:ext cx="504825" cy="53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060104_hiv_virus_0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52862" y="0"/>
            <a:ext cx="504825" cy="53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226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47114"/>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1909465"/>
            <a:ext cx="7301999"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Muscular System</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408493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877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AutoShape 2"/>
          <p:cNvSpPr>
            <a:spLocks noGrp="1" noChangeAspect="1" noChangeArrowheads="1"/>
          </p:cNvSpPr>
          <p:nvPr>
            <p:ph type="body" idx="1"/>
          </p:nvPr>
        </p:nvSpPr>
        <p:spPr>
          <a:xfrm>
            <a:off x="457200" y="228600"/>
            <a:ext cx="8229600" cy="5897563"/>
          </a:xfrm>
        </p:spPr>
        <p:txBody>
          <a:bodyPr/>
          <a:lstStyle/>
          <a:p>
            <a:pPr eaLnBrk="1" hangingPunct="1"/>
            <a:r>
              <a:rPr lang="en-US" smtClean="0"/>
              <a:t>Please name the muscles labeled below?</a:t>
            </a:r>
          </a:p>
          <a:p>
            <a:pPr eaLnBrk="1" hangingPunct="1"/>
            <a:endParaRPr lang="en-US" smtClean="0"/>
          </a:p>
        </p:txBody>
      </p:sp>
      <p:pic>
        <p:nvPicPr>
          <p:cNvPr id="175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962400" cy="55816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5108" name="Text Box 4"/>
          <p:cNvSpPr txBox="1">
            <a:spLocks noChangeArrowheads="1"/>
          </p:cNvSpPr>
          <p:nvPr/>
        </p:nvSpPr>
        <p:spPr bwMode="auto">
          <a:xfrm>
            <a:off x="1600200" y="12192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A</a:t>
            </a:r>
          </a:p>
        </p:txBody>
      </p:sp>
      <p:sp>
        <p:nvSpPr>
          <p:cNvPr id="175109" name="Text Box 5"/>
          <p:cNvSpPr txBox="1">
            <a:spLocks noChangeArrowheads="1"/>
          </p:cNvSpPr>
          <p:nvPr/>
        </p:nvSpPr>
        <p:spPr bwMode="auto">
          <a:xfrm>
            <a:off x="2971800" y="20574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B</a:t>
            </a:r>
          </a:p>
        </p:txBody>
      </p:sp>
      <p:sp>
        <p:nvSpPr>
          <p:cNvPr id="175110" name="Text Box 6"/>
          <p:cNvSpPr txBox="1">
            <a:spLocks noChangeArrowheads="1"/>
          </p:cNvSpPr>
          <p:nvPr/>
        </p:nvSpPr>
        <p:spPr bwMode="auto">
          <a:xfrm>
            <a:off x="1981200" y="4114800"/>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t>C</a:t>
            </a:r>
          </a:p>
        </p:txBody>
      </p:sp>
      <p:sp>
        <p:nvSpPr>
          <p:cNvPr id="175111" name="Text Box 7"/>
          <p:cNvSpPr txBox="1">
            <a:spLocks noChangeArrowheads="1"/>
          </p:cNvSpPr>
          <p:nvPr/>
        </p:nvSpPr>
        <p:spPr bwMode="auto">
          <a:xfrm>
            <a:off x="4495800" y="1371600"/>
            <a:ext cx="10668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A</a:t>
            </a:r>
          </a:p>
          <a:p>
            <a:pPr eaLnBrk="1" hangingPunct="1">
              <a:spcBef>
                <a:spcPct val="50000"/>
              </a:spcBef>
            </a:pPr>
            <a:r>
              <a:rPr lang="en-US" sz="5400">
                <a:solidFill>
                  <a:schemeClr val="bg1"/>
                </a:solidFill>
              </a:rPr>
              <a:t>B</a:t>
            </a:r>
          </a:p>
          <a:p>
            <a:pPr eaLnBrk="1" hangingPunct="1">
              <a:spcBef>
                <a:spcPct val="50000"/>
              </a:spcBef>
            </a:pPr>
            <a:r>
              <a:rPr lang="en-US" sz="5400">
                <a:solidFill>
                  <a:schemeClr val="bg1"/>
                </a:solidFill>
              </a:rPr>
              <a:t>C</a:t>
            </a:r>
          </a:p>
        </p:txBody>
      </p:sp>
      <p:sp>
        <p:nvSpPr>
          <p:cNvPr id="175113"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pic>
        <p:nvPicPr>
          <p:cNvPr id="10" name="Picture 2" descr="http://www.wastegraphics.com/media/catalog/product/cache/2/image/9df78eab33525d08d6e5fb8d27136e95/99-3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54" y="989012"/>
            <a:ext cx="648492"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600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4" descr="Human Body Systems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
          <p:cNvSpPr>
            <a:spLocks noChangeArrowheads="1" noChangeShapeType="1" noTextEdit="1"/>
          </p:cNvSpPr>
          <p:nvPr/>
        </p:nvSpPr>
        <p:spPr bwMode="auto">
          <a:xfrm>
            <a:off x="381000" y="228600"/>
            <a:ext cx="4495800" cy="1524000"/>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Human Body and </a:t>
            </a:r>
          </a:p>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Health Topics Unit</a:t>
            </a:r>
          </a:p>
        </p:txBody>
      </p:sp>
    </p:spTree>
    <p:extLst>
      <p:ext uri="{BB962C8B-B14F-4D97-AF65-F5344CB8AC3E}">
        <p14:creationId xmlns:p14="http://schemas.microsoft.com/office/powerpoint/2010/main" val="4806000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4" descr="Human Body Systems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
          <p:cNvSpPr>
            <a:spLocks noChangeArrowheads="1" noChangeShapeType="1" noTextEdit="1"/>
          </p:cNvSpPr>
          <p:nvPr/>
        </p:nvSpPr>
        <p:spPr bwMode="auto">
          <a:xfrm>
            <a:off x="381000" y="228600"/>
            <a:ext cx="4495800" cy="1524000"/>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Human Body and </a:t>
            </a:r>
          </a:p>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Health Topics Unit</a:t>
            </a:r>
          </a:p>
        </p:txBody>
      </p:sp>
      <p:sp>
        <p:nvSpPr>
          <p:cNvPr id="7" name="Rounded Rectangle 6"/>
          <p:cNvSpPr/>
          <p:nvPr/>
        </p:nvSpPr>
        <p:spPr>
          <a:xfrm>
            <a:off x="201612" y="1752600"/>
            <a:ext cx="8686800" cy="48768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184" name="TextBox 1"/>
          <p:cNvSpPr txBox="1">
            <a:spLocks noChangeArrowheads="1"/>
          </p:cNvSpPr>
          <p:nvPr/>
        </p:nvSpPr>
        <p:spPr bwMode="auto">
          <a:xfrm>
            <a:off x="533400" y="1928812"/>
            <a:ext cx="80772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9999FF"/>
                </a:solidFill>
              </a:rPr>
              <a:t>Areas of focus: Form Follows Function concept spread throughout. </a:t>
            </a:r>
            <a:r>
              <a:rPr lang="en-US" sz="1200" dirty="0"/>
              <a:t> </a:t>
            </a:r>
            <a:r>
              <a:rPr lang="en-US" sz="1200" dirty="0">
                <a:solidFill>
                  <a:srgbClr val="FFFF99"/>
                </a:solidFill>
              </a:rPr>
              <a:t>Levels of biological organization, cell basics, cells of the body, tissues, organs, organ systems, homeostasis, functions of the skeletal system, categories of bones, marrow, bones of the human body, bone disease, types of joints, muscular system, connective tissues, ligaments, tendons, muscles and energy use, types of muscle tissue, muscle fibers and movement, common muscles, biological molecules and important nutrients to the body (extensive), learning the contents of junk food, calories, obesity, fast food, eating disorders, anabolic steroids, digestive system, mechanical and chemical digestion, taste, enzymes, swallowing reflex, esophagus and peristalsis, organs of the GI Tract, focus on chemical digestion, duodenum, stomach, pancreas, liver, gall bladder, small intestine, villi and surface area, large intestine, appendix, rectum, cardiovascular system, cellular respiration, functions of the circulatory system, movement of blood, focus on the heart, blood vessels, cardiovascular disease, contents of blood, blood types, functions of the respiratory system, the nose, epiglottis, larynx and vocal cords, trachea, bronchus, lungs, alveoli, diaphragm, lung capacity, dangers of smoking, cancer, how to avoid cancer, skin cancer,  what's inside a cigarette, smoking and advertising, excretory system, kidneys, urine, inside the nephron, ureters, bladder, urethra, kidney's role in detoxifying, cirrhosis of the liver, integumentary system (skin), functions of the skin, anatomy of skin, fingerprints, nervous system, stimulus, anatomy of a neuron, types of neurons, voluntary and involuntary functions, central and peripheral nervous systems, regions of the brain and roles, right brain vs. left brain, spinal cord injuries, anatomy of the eye and sight, lenses, rods and cones, night vision, anatomy of the nose and smell, dangers of inhalants, anatomy of the ear and hearing, noise induced hearing loss, sense of touch, the adolescent brain -whoa!, lobes of the brain, endocrine system, glands, hormones, activities in your body, endocrine system vs. nervous system, exocrine glands, puberty, body stability, parenting, male and female reproductive systems, sex cells, chromosomes, fertilization, menstrual cycle, placenta, embryo development, dangers of smoking and drinking while pregnant, immune system, diseases, how diseases are spread, the immune response, parasites, vaccines, virus prevention, HIV, HIV transmission,  abstinence vs. prevention, AIDS, STD's, and much more.  (8,500 Slides) </a:t>
            </a:r>
          </a:p>
        </p:txBody>
      </p:sp>
    </p:spTree>
    <p:extLst>
      <p:ext uri="{BB962C8B-B14F-4D97-AF65-F5344CB8AC3E}">
        <p14:creationId xmlns:p14="http://schemas.microsoft.com/office/powerpoint/2010/main" val="22443426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4" descr="Human Body Systems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
          <p:cNvSpPr>
            <a:spLocks noChangeArrowheads="1" noChangeShapeType="1" noTextEdit="1"/>
          </p:cNvSpPr>
          <p:nvPr/>
        </p:nvSpPr>
        <p:spPr bwMode="auto">
          <a:xfrm>
            <a:off x="381000" y="228600"/>
            <a:ext cx="4495800" cy="1524000"/>
          </a:xfrm>
          <a:prstGeom prst="rect">
            <a:avLst/>
          </a:prstGeom>
        </p:spPr>
        <p:txBody>
          <a:bodyPr wrap="none" fromWordArt="1">
            <a:prstTxWarp prst="textPlain">
              <a:avLst>
                <a:gd name="adj" fmla="val 50000"/>
              </a:avLst>
            </a:prstTxWarp>
          </a:bodyPr>
          <a:lstStyle/>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Human Body and </a:t>
            </a:r>
          </a:p>
          <a:p>
            <a:pPr algn="ctr"/>
            <a:r>
              <a:rPr lang="en-US" sz="3600" kern="10">
                <a:ln w="28575">
                  <a:solidFill>
                    <a:schemeClr val="bg1"/>
                  </a:solidFill>
                  <a:round/>
                  <a:headEnd/>
                  <a:tailEnd/>
                </a:ln>
                <a:solidFill>
                  <a:srgbClr val="9966FF"/>
                </a:solidFill>
                <a:effectLst>
                  <a:outerShdw dist="35921" dir="2700000" algn="ctr" rotWithShape="0">
                    <a:srgbClr val="C0C0C0">
                      <a:alpha val="79999"/>
                    </a:srgbClr>
                  </a:outerShdw>
                </a:effectLst>
                <a:latin typeface="Impact"/>
              </a:rPr>
              <a:t>Health Topics Unit</a:t>
            </a:r>
          </a:p>
        </p:txBody>
      </p:sp>
      <p:sp>
        <p:nvSpPr>
          <p:cNvPr id="7" name="Rounded Rectangle 6"/>
          <p:cNvSpPr/>
          <p:nvPr/>
        </p:nvSpPr>
        <p:spPr>
          <a:xfrm>
            <a:off x="201612" y="1884218"/>
            <a:ext cx="8686800" cy="48768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685800" y="1983516"/>
            <a:ext cx="7924800" cy="1785104"/>
          </a:xfrm>
          <a:prstGeom prst="rect">
            <a:avLst/>
          </a:prstGeom>
          <a:noFill/>
        </p:spPr>
        <p:txBody>
          <a:bodyPr wrap="square" rtlCol="0">
            <a:spAutoFit/>
          </a:bodyPr>
          <a:lstStyle/>
          <a:p>
            <a:r>
              <a:rPr lang="en-US" sz="1600" dirty="0">
                <a:hlinkClick r:id="rId3"/>
              </a:rPr>
              <a:t>Human Body Systems and Health Topics Unit on </a:t>
            </a:r>
            <a:r>
              <a:rPr lang="en-US" sz="1600" dirty="0" err="1" smtClean="0">
                <a:hlinkClick r:id="rId3"/>
              </a:rPr>
              <a:t>TpT</a:t>
            </a:r>
            <a:r>
              <a:rPr lang="en-US" sz="1600" dirty="0" smtClean="0"/>
              <a:t> (10,000 Slides, 40 page homework bundle, 54 pages of lesson notes, hundreds of worksheets, much more)</a:t>
            </a:r>
            <a:endParaRPr lang="en-US" sz="1600" dirty="0"/>
          </a:p>
          <a:p>
            <a:pPr eaLnBrk="1" hangingPunct="1"/>
            <a:endParaRPr lang="en-US" sz="1600" dirty="0"/>
          </a:p>
          <a:p>
            <a:pPr eaLnBrk="1" hangingPunct="1"/>
            <a:r>
              <a:rPr lang="en-US" sz="1600" dirty="0"/>
              <a:t>Hundreds of PowerPoint samples, the bundled homework package, unit notes, and much more can be previewed at…</a:t>
            </a:r>
          </a:p>
          <a:p>
            <a:pPr eaLnBrk="1" hangingPunct="1"/>
            <a:r>
              <a:rPr lang="en-US" sz="1600" dirty="0">
                <a:hlinkClick r:id="rId4"/>
              </a:rPr>
              <a:t>Human Body and Health Topics Unit Preview Link</a:t>
            </a:r>
            <a:endParaRPr lang="en-US" sz="1600" dirty="0"/>
          </a:p>
          <a:p>
            <a:endParaRPr lang="en-US" sz="1400" dirty="0" smtClean="0"/>
          </a:p>
        </p:txBody>
      </p:sp>
      <p:sp>
        <p:nvSpPr>
          <p:cNvPr id="4" name="TextBox 3"/>
          <p:cNvSpPr txBox="1"/>
          <p:nvPr/>
        </p:nvSpPr>
        <p:spPr>
          <a:xfrm>
            <a:off x="387292" y="3859743"/>
            <a:ext cx="4492336" cy="2523768"/>
          </a:xfrm>
          <a:prstGeom prst="rect">
            <a:avLst/>
          </a:prstGeom>
          <a:noFill/>
        </p:spPr>
        <p:txBody>
          <a:bodyPr wrap="square" rtlCol="0">
            <a:spAutoFit/>
          </a:bodyPr>
          <a:lstStyle/>
          <a:p>
            <a:r>
              <a:rPr lang="en-US" sz="1200" dirty="0">
                <a:hlinkClick r:id="rId5"/>
              </a:rPr>
              <a:t>Anatomy Intro, Levels of Biological Organization Lesson Bundle</a:t>
            </a:r>
            <a:endParaRPr lang="en-US" sz="1200" dirty="0"/>
          </a:p>
          <a:p>
            <a:r>
              <a:rPr lang="en-US" sz="1200" dirty="0">
                <a:hlinkClick r:id="rId6"/>
              </a:rPr>
              <a:t>Skeletal System Lesson Bundle</a:t>
            </a:r>
            <a:endParaRPr lang="en-US" sz="1200" dirty="0"/>
          </a:p>
          <a:p>
            <a:r>
              <a:rPr lang="en-US" sz="1200" dirty="0">
                <a:hlinkClick r:id="rId7"/>
              </a:rPr>
              <a:t>Muscular System Lesson Bundle</a:t>
            </a:r>
            <a:endParaRPr lang="en-US" sz="1200" dirty="0"/>
          </a:p>
          <a:p>
            <a:r>
              <a:rPr lang="en-US" sz="1200" dirty="0">
                <a:hlinkClick r:id="rId8"/>
              </a:rPr>
              <a:t>Anatomy Intro, Skeletal, Muscular System Review Game</a:t>
            </a:r>
            <a:endParaRPr lang="en-US" sz="1200" dirty="0"/>
          </a:p>
          <a:p>
            <a:r>
              <a:rPr lang="en-US" sz="1200" dirty="0">
                <a:hlinkClick r:id="rId9"/>
              </a:rPr>
              <a:t>Healthy Eating, Molecules of Life Lesson Bundle</a:t>
            </a:r>
            <a:endParaRPr lang="en-US" sz="1200" dirty="0"/>
          </a:p>
          <a:p>
            <a:r>
              <a:rPr lang="en-US" sz="1200" dirty="0">
                <a:hlinkClick r:id="rId10"/>
              </a:rPr>
              <a:t>Obesity, Dangers of Fast Food, Eating Disorders</a:t>
            </a:r>
            <a:endParaRPr lang="en-US" sz="1200" dirty="0"/>
          </a:p>
          <a:p>
            <a:r>
              <a:rPr lang="en-US" sz="1200" dirty="0">
                <a:hlinkClick r:id="rId11"/>
              </a:rPr>
              <a:t>Healthy Eating and Living Review Game</a:t>
            </a:r>
            <a:endParaRPr lang="en-US" sz="1200" dirty="0"/>
          </a:p>
          <a:p>
            <a:r>
              <a:rPr lang="en-US" sz="1200" dirty="0">
                <a:hlinkClick r:id="rId12"/>
              </a:rPr>
              <a:t>Eating Disorders, Anabolic Steroids</a:t>
            </a:r>
            <a:endParaRPr lang="en-US" sz="1200" dirty="0"/>
          </a:p>
          <a:p>
            <a:r>
              <a:rPr lang="en-US" sz="1200" dirty="0">
                <a:hlinkClick r:id="rId13"/>
              </a:rPr>
              <a:t>Digestive System Lesson Bundle</a:t>
            </a:r>
            <a:endParaRPr lang="en-US" sz="1200" dirty="0"/>
          </a:p>
          <a:p>
            <a:r>
              <a:rPr lang="en-US" sz="1200" dirty="0">
                <a:hlinkClick r:id="rId14"/>
              </a:rPr>
              <a:t>Circulatory System and Respiratory System Lesson Bundle</a:t>
            </a:r>
            <a:endParaRPr lang="en-US" sz="1200" dirty="0"/>
          </a:p>
          <a:p>
            <a:r>
              <a:rPr lang="en-US" sz="1200" dirty="0">
                <a:hlinkClick r:id="rId15"/>
              </a:rPr>
              <a:t>Anti-Tobacco, Dangers of Smoking Lesson Bundle</a:t>
            </a:r>
            <a:endParaRPr lang="en-US" sz="1200" dirty="0"/>
          </a:p>
          <a:p>
            <a:r>
              <a:rPr lang="en-US" sz="1200" dirty="0">
                <a:hlinkClick r:id="rId16"/>
              </a:rPr>
              <a:t>Circulatory and Respiratory System Review Game</a:t>
            </a:r>
            <a:endParaRPr lang="en-US" sz="1200" dirty="0"/>
          </a:p>
          <a:p>
            <a:endParaRPr lang="en-US" sz="1400" dirty="0"/>
          </a:p>
        </p:txBody>
      </p:sp>
      <p:sp>
        <p:nvSpPr>
          <p:cNvPr id="6" name="TextBox 5"/>
          <p:cNvSpPr txBox="1"/>
          <p:nvPr/>
        </p:nvSpPr>
        <p:spPr>
          <a:xfrm>
            <a:off x="4913918" y="4292138"/>
            <a:ext cx="3985924" cy="1938992"/>
          </a:xfrm>
          <a:prstGeom prst="rect">
            <a:avLst/>
          </a:prstGeom>
          <a:noFill/>
        </p:spPr>
        <p:txBody>
          <a:bodyPr wrap="square" rtlCol="0">
            <a:spAutoFit/>
          </a:bodyPr>
          <a:lstStyle/>
          <a:p>
            <a:r>
              <a:rPr lang="en-US" sz="1200" dirty="0">
                <a:hlinkClick r:id="rId17"/>
              </a:rPr>
              <a:t>Excretory System Lesson Bundle</a:t>
            </a:r>
            <a:endParaRPr lang="en-US" sz="1200" dirty="0"/>
          </a:p>
          <a:p>
            <a:r>
              <a:rPr lang="en-US" sz="1200" dirty="0">
                <a:hlinkClick r:id="rId18"/>
              </a:rPr>
              <a:t>Nervous System Lesson Bundle</a:t>
            </a:r>
            <a:endParaRPr lang="en-US" sz="1200" dirty="0"/>
          </a:p>
          <a:p>
            <a:r>
              <a:rPr lang="en-US" sz="1200" dirty="0">
                <a:hlinkClick r:id="rId19"/>
              </a:rPr>
              <a:t>Nervous System Review Game</a:t>
            </a:r>
            <a:endParaRPr lang="en-US" sz="1200" dirty="0"/>
          </a:p>
          <a:p>
            <a:r>
              <a:rPr lang="en-US" sz="1200" dirty="0">
                <a:hlinkClick r:id="rId20"/>
              </a:rPr>
              <a:t>Endocrine System Lesson Bundle, Puberty, Hormones</a:t>
            </a:r>
            <a:endParaRPr lang="en-US" sz="1200" dirty="0"/>
          </a:p>
          <a:p>
            <a:r>
              <a:rPr lang="en-US" sz="1200" dirty="0">
                <a:hlinkClick r:id="rId21"/>
              </a:rPr>
              <a:t>Human Reproductive Lesson Bundle, Fertilization</a:t>
            </a:r>
            <a:endParaRPr lang="en-US" sz="1200" dirty="0"/>
          </a:p>
          <a:p>
            <a:r>
              <a:rPr lang="en-US" sz="1200" dirty="0">
                <a:hlinkClick r:id="rId22"/>
              </a:rPr>
              <a:t>Endocrine and Reproductive System Review Game </a:t>
            </a:r>
            <a:endParaRPr lang="en-US" sz="1200" dirty="0"/>
          </a:p>
          <a:p>
            <a:r>
              <a:rPr lang="en-US" sz="1200" dirty="0">
                <a:hlinkClick r:id="rId23"/>
              </a:rPr>
              <a:t>Immune System, HIV, AIDS, STD's Lesson Bundle</a:t>
            </a:r>
            <a:endParaRPr lang="en-US" sz="1200" dirty="0"/>
          </a:p>
          <a:p>
            <a:r>
              <a:rPr lang="en-US" sz="1200" dirty="0">
                <a:hlinkClick r:id="rId24"/>
              </a:rPr>
              <a:t>Immune System, HIV, AIDS, STD's Review Game</a:t>
            </a:r>
            <a:endParaRPr lang="en-US" sz="1200" dirty="0"/>
          </a:p>
          <a:p>
            <a:r>
              <a:rPr lang="en-US" sz="1200" dirty="0">
                <a:hlinkClick r:id="rId25"/>
              </a:rPr>
              <a:t>Anatomy Crossword Puzzle</a:t>
            </a:r>
            <a:endParaRPr lang="en-US" sz="1200" dirty="0"/>
          </a:p>
          <a:p>
            <a:endParaRPr lang="en-US" sz="1200" dirty="0"/>
          </a:p>
        </p:txBody>
      </p:sp>
    </p:spTree>
    <p:extLst>
      <p:ext uri="{BB962C8B-B14F-4D97-AF65-F5344CB8AC3E}">
        <p14:creationId xmlns:p14="http://schemas.microsoft.com/office/powerpoint/2010/main" val="40048535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08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815975"/>
            <a:ext cx="8858250" cy="4975225"/>
          </a:xfrm>
          <a:prstGeom prst="rect">
            <a:avLst/>
          </a:prstGeom>
          <a:noFill/>
          <a:ln w="381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2007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010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724900" cy="3133725"/>
          </a:xfrm>
          <a:prstGeom prst="rect">
            <a:avLst/>
          </a:prstGeom>
          <a:noFill/>
          <a:ln w="57150">
            <a:solidFill>
              <a:srgbClr val="FFCC66"/>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6506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3505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36600"/>
            <a:ext cx="8401050" cy="1666875"/>
          </a:xfrm>
          <a:prstGeom prst="rect">
            <a:avLst/>
          </a:prstGeom>
          <a:noFill/>
          <a:ln w="38100">
            <a:solidFill>
              <a:srgbClr val="9933FF"/>
            </a:solidFill>
            <a:miter lim="800000"/>
            <a:headEnd/>
            <a:tailEnd/>
          </a:ln>
          <a:extLst>
            <a:ext uri="{909E8E84-426E-40DD-AFC4-6F175D3DCCD1}">
              <a14:hiddenFill xmlns:a14="http://schemas.microsoft.com/office/drawing/2010/main">
                <a:solidFill>
                  <a:schemeClr val="accent1"/>
                </a:solidFill>
              </a14:hiddenFill>
            </a:ext>
          </a:extLst>
        </p:spPr>
      </p:pic>
      <p:pic>
        <p:nvPicPr>
          <p:cNvPr id="532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8562975" cy="3057525"/>
          </a:xfrm>
          <a:prstGeom prst="rect">
            <a:avLst/>
          </a:prstGeom>
          <a:noFill/>
          <a:ln w="57150">
            <a:solidFill>
              <a:srgbClr val="2970FF"/>
            </a:solidFill>
            <a:miter lim="800000"/>
            <a:headEnd/>
            <a:tailEnd/>
          </a:ln>
          <a:extLst>
            <a:ext uri="{909E8E84-426E-40DD-AFC4-6F175D3DCCD1}">
              <a14:hiddenFill xmlns:a14="http://schemas.microsoft.com/office/drawing/2010/main">
                <a:solidFill>
                  <a:schemeClr val="accent1"/>
                </a:solidFill>
              </a14:hiddenFill>
            </a:ext>
          </a:extLst>
        </p:spPr>
      </p:pic>
      <p:pic>
        <p:nvPicPr>
          <p:cNvPr id="53253" name="Rectangl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98763"/>
            <a:ext cx="32004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4836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076325"/>
            <a:ext cx="8467725" cy="1943100"/>
          </a:xfrm>
          <a:prstGeom prst="rect">
            <a:avLst/>
          </a:prstGeom>
          <a:noFill/>
          <a:ln w="38100">
            <a:solidFill>
              <a:srgbClr val="FF6699"/>
            </a:solidFill>
            <a:miter lim="800000"/>
            <a:headEnd/>
            <a:tailEnd/>
          </a:ln>
          <a:extLst>
            <a:ext uri="{909E8E84-426E-40DD-AFC4-6F175D3DCCD1}">
              <a14:hiddenFill xmlns:a14="http://schemas.microsoft.com/office/drawing/2010/main">
                <a:solidFill>
                  <a:schemeClr val="accent1"/>
                </a:solidFill>
              </a14:hiddenFill>
            </a:ext>
          </a:extLst>
        </p:spPr>
      </p:pic>
      <p:pic>
        <p:nvPicPr>
          <p:cNvPr id="54275" name="Rectang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95263"/>
            <a:ext cx="440848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9781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 y="32657"/>
            <a:ext cx="840807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solidFill>
                  <a:srgbClr val="FF66FF"/>
                </a:solidFill>
                <a:effectLst>
                  <a:outerShdw blurRad="50800" algn="tl" rotWithShape="0">
                    <a:srgbClr val="000000"/>
                  </a:outerShdw>
                </a:effectLst>
                <a:latin typeface="Arial" charset="0"/>
                <a:cs typeface="Arial" charset="0"/>
              </a:rPr>
              <a:t>Additional Standards Addressed</a:t>
            </a:r>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739775"/>
            <a:ext cx="8758237" cy="5813425"/>
          </a:xfrm>
          <a:prstGeom prst="rect">
            <a:avLst/>
          </a:prstGeom>
          <a:noFill/>
          <a:ln w="57150">
            <a:solidFill>
              <a:srgbClr val="FF66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5497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 y="32657"/>
            <a:ext cx="840807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solidFill>
                  <a:srgbClr val="9966FF"/>
                </a:solidFill>
                <a:effectLst>
                  <a:outerShdw blurRad="50800" algn="tl" rotWithShape="0">
                    <a:srgbClr val="000000"/>
                  </a:outerShdw>
                </a:effectLst>
                <a:latin typeface="Arial" charset="0"/>
                <a:cs typeface="Arial" charset="0"/>
              </a:rPr>
              <a:t>Additional Standards Addressed</a:t>
            </a: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9775"/>
            <a:ext cx="8812212" cy="5900738"/>
          </a:xfrm>
          <a:prstGeom prst="rect">
            <a:avLst/>
          </a:prstGeom>
          <a:noFill/>
          <a:ln w="57150">
            <a:solidFill>
              <a:srgbClr val="9933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1100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w="57150">
            <a:solidFill>
              <a:srgbClr val="9999FF"/>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381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0" y="304800"/>
            <a:ext cx="8915400" cy="5821363"/>
          </a:xfrm>
        </p:spPr>
        <p:txBody>
          <a:bodyPr/>
          <a:lstStyle/>
          <a:p>
            <a:pPr eaLnBrk="1" hangingPunct="1"/>
            <a:r>
              <a:rPr lang="en-US" dirty="0" smtClean="0"/>
              <a:t>The two muscles shown below are different because one is cardiac muscle, and one is skeletal muscle.  </a:t>
            </a:r>
            <a:r>
              <a:rPr lang="en-US" dirty="0" smtClean="0">
                <a:solidFill>
                  <a:srgbClr val="6699FF"/>
                </a:solidFill>
              </a:rPr>
              <a:t>How else are they different?</a:t>
            </a:r>
          </a:p>
        </p:txBody>
      </p:sp>
      <p:pic>
        <p:nvPicPr>
          <p:cNvPr id="187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343400" cy="4038600"/>
          </a:xfrm>
          <a:prstGeom prst="rect">
            <a:avLst/>
          </a:prstGeom>
          <a:noFill/>
          <a:ln w="762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187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4038600" cy="4059238"/>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87397" name="Text Box 5"/>
          <p:cNvSpPr txBox="1">
            <a:spLocks noChangeArrowheads="1"/>
          </p:cNvSpPr>
          <p:nvPr/>
        </p:nvSpPr>
        <p:spPr bwMode="auto">
          <a:xfrm>
            <a:off x="7620000" y="25908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400">
                <a:solidFill>
                  <a:schemeClr val="bg1"/>
                </a:solidFill>
              </a:rPr>
              <a:t>20</a:t>
            </a:r>
          </a:p>
        </p:txBody>
      </p:sp>
      <p:sp>
        <p:nvSpPr>
          <p:cNvPr id="18740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a:solidFill>
                <a:schemeClr val="bg1"/>
              </a:solidFill>
            </a:endParaRPr>
          </a:p>
        </p:txBody>
      </p:sp>
      <p:sp>
        <p:nvSpPr>
          <p:cNvPr id="2" name="Rectangle 1"/>
          <p:cNvSpPr/>
          <p:nvPr/>
        </p:nvSpPr>
        <p:spPr>
          <a:xfrm>
            <a:off x="500524" y="5629870"/>
            <a:ext cx="364715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*6 (Bonus)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543006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19850"/>
          </a:xfrm>
          <a:prstGeom prst="roundRect">
            <a:avLst>
              <a:gd name="adj" fmla="val 8594"/>
            </a:avLst>
          </a:prstGeom>
          <a:solidFill>
            <a:srgbClr val="FFFFFF">
              <a:shade val="85000"/>
            </a:srgbClr>
          </a:solidFill>
          <a:ln w="38100">
            <a:solidFill>
              <a:srgbClr val="FF00FF"/>
            </a:solidFill>
            <a:miter lim="800000"/>
            <a:headEnd/>
            <a:tailEnd/>
          </a:ln>
          <a:effectLst>
            <a:reflection blurRad="12700" stA="38000" endPos="28000" dist="5000" dir="5400000" sy="-100000" algn="bl" rotWithShape="0"/>
          </a:effectLst>
          <a:extLst/>
        </p:spPr>
      </p:pic>
    </p:spTree>
    <p:extLst>
      <p:ext uri="{BB962C8B-B14F-4D97-AF65-F5344CB8AC3E}">
        <p14:creationId xmlns:p14="http://schemas.microsoft.com/office/powerpoint/2010/main" val="22530607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1"/>
          </p:nvPr>
        </p:nvSpPr>
        <p:spPr>
          <a:xfrm>
            <a:off x="152400" y="76200"/>
            <a:ext cx="8839200" cy="6049963"/>
          </a:xfrm>
        </p:spPr>
        <p:txBody>
          <a:bodyPr/>
          <a:lstStyle/>
          <a:p>
            <a:pPr eaLnBrk="1" hangingPunct="1"/>
            <a:r>
              <a:rPr lang="en-US" dirty="0" smtClean="0">
                <a:solidFill>
                  <a:srgbClr val="FFCC99"/>
                </a:solidFill>
              </a:rPr>
              <a:t>Please open the welcome / guide document on each unit preview.  </a:t>
            </a:r>
          </a:p>
          <a:p>
            <a:pPr lvl="1" eaLnBrk="1" hangingPunct="1"/>
            <a:r>
              <a:rPr lang="en-US" dirty="0" smtClean="0">
                <a:solidFill>
                  <a:srgbClr val="99FFCC"/>
                </a:solidFill>
              </a:rPr>
              <a:t>This document will describe how to utilize these resources in your classroom and provide some curriculum possibilities.</a:t>
            </a:r>
          </a:p>
        </p:txBody>
      </p:sp>
      <p:pic>
        <p:nvPicPr>
          <p:cNvPr id="308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2586038"/>
            <a:ext cx="21431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288" y="2581275"/>
            <a:ext cx="2135187"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590800"/>
            <a:ext cx="2141538"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7888" y="2582863"/>
            <a:ext cx="213677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3865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a:xfrm>
            <a:off x="152400" y="228600"/>
            <a:ext cx="8763000" cy="5897563"/>
          </a:xfrm>
        </p:spPr>
        <p:txBody>
          <a:bodyPr/>
          <a:lstStyle/>
          <a:p>
            <a:r>
              <a:rPr lang="en-US" dirty="0" smtClean="0">
                <a:solidFill>
                  <a:srgbClr val="FFCC99"/>
                </a:solidFill>
              </a:rPr>
              <a:t>This was a very brief tour.  Please visit the links below to learn more and download detailed previews of the curriculum.</a:t>
            </a:r>
          </a:p>
          <a:p>
            <a:pPr lvl="1"/>
            <a:r>
              <a:rPr lang="en-US" dirty="0" smtClean="0">
                <a:solidFill>
                  <a:srgbClr val="9999FF"/>
                </a:solidFill>
              </a:rPr>
              <a:t>These units take me an extremely busy four years to complete with my middle level students.</a:t>
            </a:r>
          </a:p>
        </p:txBody>
      </p:sp>
      <p:graphicFrame>
        <p:nvGraphicFramePr>
          <p:cNvPr id="5" name="Table 4"/>
          <p:cNvGraphicFramePr>
            <a:graphicFrameLocks noGrp="1"/>
          </p:cNvGraphicFramePr>
          <p:nvPr>
            <p:extLst/>
          </p:nvPr>
        </p:nvGraphicFramePr>
        <p:xfrm>
          <a:off x="228600" y="2971800"/>
          <a:ext cx="8763000" cy="2747970"/>
        </p:xfrm>
        <a:graphic>
          <a:graphicData uri="http://schemas.openxmlformats.org/drawingml/2006/table">
            <a:tbl>
              <a:tblPr firstRow="1" bandRow="1">
                <a:tableStyleId>{5C22544A-7EE6-4342-B048-85BDC9FD1C3A}</a:tableStyleId>
              </a:tblPr>
              <a:tblGrid>
                <a:gridCol w="3886200"/>
                <a:gridCol w="4876800"/>
              </a:tblGrid>
              <a:tr h="370710">
                <a:tc>
                  <a:txBody>
                    <a:bodyPr/>
                    <a:lstStyle/>
                    <a:p>
                      <a:r>
                        <a:rPr lang="en-US" sz="1800" dirty="0" smtClean="0"/>
                        <a:t>Earth Science Unit</a:t>
                      </a:r>
                      <a:r>
                        <a:rPr lang="en-US" sz="1800" baseline="0" dirty="0" smtClean="0"/>
                        <a:t> Previews</a:t>
                      </a:r>
                      <a:endParaRPr lang="en-US" sz="1800" dirty="0"/>
                    </a:p>
                  </a:txBody>
                  <a:tcPr marT="45705" marB="45705"/>
                </a:tc>
                <a:tc>
                  <a:txBody>
                    <a:bodyPr/>
                    <a:lstStyle/>
                    <a:p>
                      <a:r>
                        <a:rPr lang="en-US" sz="1800" dirty="0" smtClean="0"/>
                        <a:t>Extended</a:t>
                      </a:r>
                      <a:r>
                        <a:rPr lang="en-US" sz="1800" baseline="0" dirty="0" smtClean="0"/>
                        <a:t> Tour Link and Curriculum Guide</a:t>
                      </a:r>
                      <a:endParaRPr lang="en-US" sz="1800" dirty="0"/>
                    </a:p>
                  </a:txBody>
                  <a:tcPr marT="45705" marB="45705"/>
                </a:tc>
              </a:tr>
              <a:tr h="396209">
                <a:tc>
                  <a:txBody>
                    <a:bodyPr/>
                    <a:lstStyle/>
                    <a:p>
                      <a:r>
                        <a:rPr lang="en-US" sz="1800" dirty="0" smtClean="0"/>
                        <a:t>Geology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Geology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Astronomy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Astronomy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Weather and Climate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Weather and Climate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Soil Science,</a:t>
                      </a:r>
                      <a:r>
                        <a:rPr lang="en-US" sz="1800" baseline="0" dirty="0" smtClean="0"/>
                        <a:t> Weathering, More</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Weathering, Soil Science, Ice Ages, Glaciers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Water</a:t>
                      </a:r>
                      <a:r>
                        <a:rPr lang="en-US" sz="1800" baseline="0" dirty="0" smtClean="0"/>
                        <a:t>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Water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Rivers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Rivers, Lakes, and Water Quality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bl>
          </a:graphicData>
        </a:graphic>
      </p:graphicFrame>
      <p:sp>
        <p:nvSpPr>
          <p:cNvPr id="309277"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 Easier 		          = More Difficult                             = Most Difficult</a:t>
            </a:r>
          </a:p>
        </p:txBody>
      </p:sp>
      <p:sp>
        <p:nvSpPr>
          <p:cNvPr id="309278" name="TextBox 2"/>
          <p:cNvSpPr txBox="1">
            <a:spLocks noChangeArrowheads="1"/>
          </p:cNvSpPr>
          <p:nvPr/>
        </p:nvSpPr>
        <p:spPr bwMode="auto">
          <a:xfrm>
            <a:off x="228600" y="6248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(5</a:t>
            </a:r>
            <a:r>
              <a:rPr lang="en-US" baseline="30000"/>
              <a:t>th</a:t>
            </a:r>
            <a:r>
              <a:rPr lang="en-US"/>
              <a:t> – 7</a:t>
            </a:r>
            <a:r>
              <a:rPr lang="en-US" baseline="30000"/>
              <a:t>th</a:t>
            </a:r>
            <a:r>
              <a:rPr lang="en-US"/>
              <a:t> grade) 	                      (6</a:t>
            </a:r>
            <a:r>
              <a:rPr lang="en-US" baseline="30000"/>
              <a:t>th</a:t>
            </a:r>
            <a:r>
              <a:rPr lang="en-US"/>
              <a:t> – 8</a:t>
            </a:r>
            <a:r>
              <a:rPr lang="en-US" baseline="30000"/>
              <a:t>th</a:t>
            </a:r>
            <a:r>
              <a:rPr lang="en-US"/>
              <a:t> grade)                            (8</a:t>
            </a:r>
            <a:r>
              <a:rPr lang="en-US" baseline="30000"/>
              <a:t>th</a:t>
            </a:r>
            <a:r>
              <a:rPr lang="en-US"/>
              <a:t> – 10</a:t>
            </a:r>
            <a:r>
              <a:rPr lang="en-US" baseline="30000"/>
              <a:t>th</a:t>
            </a:r>
            <a:r>
              <a:rPr lang="en-US"/>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34163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79838" y="49831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79838" y="5353050"/>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75075" y="3835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79838" y="4191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86188" y="46101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94125" y="4610100"/>
            <a:ext cx="277813" cy="25876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4260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 y="152400"/>
          <a:ext cx="8763000" cy="19304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a:t>
                      </a:r>
                      <a:r>
                        <a:rPr lang="en-US" baseline="0" dirty="0" smtClean="0"/>
                        <a:t> Previews</a:t>
                      </a:r>
                      <a:endParaRPr lang="en-US" dirty="0"/>
                    </a:p>
                  </a:txBody>
                  <a:tcPr/>
                </a:tc>
                <a:tc>
                  <a:txBody>
                    <a:bodyPr/>
                    <a:lstStyle/>
                    <a:p>
                      <a:r>
                        <a:rPr lang="en-US" dirty="0" smtClean="0"/>
                        <a:t>Extended</a:t>
                      </a:r>
                      <a:r>
                        <a:rPr lang="en-US" baseline="0" dirty="0" smtClean="0"/>
                        <a:t> Tour Link and Curriculum Guide</a:t>
                      </a:r>
                      <a:endParaRPr lang="en-US" dirty="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Laws of Motion and Simple Machines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 Preview</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Preview Link</a:t>
                      </a:r>
                      <a:endParaRPr lang="en-US" sz="1000" dirty="0" smtClean="0"/>
                    </a:p>
                  </a:txBody>
                  <a:tcPr/>
                </a:tc>
              </a:tr>
            </a:tbl>
          </a:graphicData>
        </a:graphic>
      </p:graphicFrame>
      <p:graphicFrame>
        <p:nvGraphicFramePr>
          <p:cNvPr id="5" name="Table 4"/>
          <p:cNvGraphicFramePr>
            <a:graphicFrameLocks noGrp="1"/>
          </p:cNvGraphicFramePr>
          <p:nvPr>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a:t>
                      </a:r>
                      <a:r>
                        <a:rPr lang="en-US" sz="1800" baseline="0" dirty="0" smtClean="0"/>
                        <a:t> Previews</a:t>
                      </a:r>
                      <a:endParaRPr lang="en-US" sz="1800" dirty="0"/>
                    </a:p>
                  </a:txBody>
                  <a:tcPr marT="45712" marB="45712"/>
                </a:tc>
                <a:tc>
                  <a:txBody>
                    <a:bodyPr/>
                    <a:lstStyle/>
                    <a:p>
                      <a:r>
                        <a:rPr lang="en-US" sz="1800" dirty="0" smtClean="0"/>
                        <a:t>Extended</a:t>
                      </a:r>
                      <a:r>
                        <a:rPr lang="en-US" sz="1800" baseline="0" dirty="0" smtClean="0"/>
                        <a:t> Tour Link and Curriculum Guide</a:t>
                      </a:r>
                      <a:endParaRPr lang="en-US" sz="1800" dirty="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Human Body and Health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Infectious Diseases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84" y="46847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749123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4" y="2815936"/>
            <a:ext cx="3006305" cy="286760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1" name="Rectangle 1"/>
          <p:cNvSpPr>
            <a:spLocks noChangeArrowheads="1"/>
          </p:cNvSpPr>
          <p:nvPr/>
        </p:nvSpPr>
        <p:spPr bwMode="auto">
          <a:xfrm>
            <a:off x="154133" y="5887678"/>
            <a:ext cx="300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Deflate">
              <a:avLst/>
            </a:prstTxWarp>
            <a:spAutoFit/>
          </a:bodyPr>
          <a:lstStyle/>
          <a:p>
            <a:pPr algn="ctr"/>
            <a:r>
              <a:rPr lang="en-US" dirty="0">
                <a:hlinkClick r:id="rId3"/>
              </a:rPr>
              <a:t>Physical Science Curriculum Link</a:t>
            </a:r>
            <a:endParaRPr lang="en-US" dirty="0"/>
          </a:p>
        </p:txBody>
      </p:sp>
      <p:pic>
        <p:nvPicPr>
          <p:cNvPr id="314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15" y="0"/>
            <a:ext cx="3142833" cy="296805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3" name="Rectangle 2"/>
          <p:cNvSpPr>
            <a:spLocks noChangeArrowheads="1"/>
          </p:cNvSpPr>
          <p:nvPr/>
        </p:nvSpPr>
        <p:spPr bwMode="auto">
          <a:xfrm>
            <a:off x="3233027" y="32004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InflateBottom">
              <a:avLst/>
            </a:prstTxWarp>
            <a:spAutoFit/>
          </a:bodyPr>
          <a:lstStyle/>
          <a:p>
            <a:pPr algn="ctr"/>
            <a:r>
              <a:rPr lang="en-US" dirty="0">
                <a:hlinkClick r:id="rId5"/>
              </a:rPr>
              <a:t>Life Science Curriculum Link</a:t>
            </a:r>
            <a:endParaRPr lang="en-US" dirty="0"/>
          </a:p>
        </p:txBody>
      </p:sp>
      <p:pic>
        <p:nvPicPr>
          <p:cNvPr id="3143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955560"/>
            <a:ext cx="3200400" cy="2932117"/>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5" name="Rectangle 3"/>
          <p:cNvSpPr>
            <a:spLocks noChangeArrowheads="1"/>
          </p:cNvSpPr>
          <p:nvPr/>
        </p:nvSpPr>
        <p:spPr bwMode="auto">
          <a:xfrm>
            <a:off x="6146078" y="6053067"/>
            <a:ext cx="2741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Deflate">
              <a:avLst/>
            </a:prstTxWarp>
            <a:spAutoFit/>
          </a:bodyPr>
          <a:lstStyle/>
          <a:p>
            <a:pPr algn="ctr"/>
            <a:r>
              <a:rPr lang="en-US" dirty="0">
                <a:hlinkClick r:id="rId7"/>
              </a:rPr>
              <a:t>Earth Science Curriculum Link</a:t>
            </a:r>
            <a:endParaRPr lang="en-US" dirty="0"/>
          </a:p>
        </p:txBody>
      </p:sp>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5251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Life Science Curriculum Link</a:t>
            </a:r>
            <a:endParaRPr lang="en-US" dirty="0"/>
          </a:p>
          <a:p>
            <a:endParaRPr lang="en-US" dirty="0"/>
          </a:p>
        </p:txBody>
      </p:sp>
      <p:sp>
        <p:nvSpPr>
          <p:cNvPr id="12" name="TextBox 11"/>
          <p:cNvSpPr txBox="1"/>
          <p:nvPr/>
        </p:nvSpPr>
        <p:spPr>
          <a:xfrm>
            <a:off x="4495799" y="3124200"/>
            <a:ext cx="4287983" cy="3416320"/>
          </a:xfrm>
          <a:prstGeom prst="rect">
            <a:avLst/>
          </a:prstGeom>
          <a:noFill/>
        </p:spPr>
        <p:txBody>
          <a:bodyPr wrap="square" rtlCol="0">
            <a:spAutoFit/>
          </a:bodyPr>
          <a:lstStyle/>
          <a:p>
            <a:r>
              <a:rPr lang="en-US" dirty="0" smtClean="0">
                <a:solidFill>
                  <a:srgbClr val="99FFCC"/>
                </a:solidFill>
              </a:rPr>
              <a:t>Cellular Biology Unit</a:t>
            </a:r>
          </a:p>
          <a:p>
            <a:pPr eaLnBrk="1" hangingPunct="1"/>
            <a:r>
              <a:rPr lang="en-US" sz="1200" dirty="0">
                <a:hlinkClick r:id=""/>
              </a:rPr>
              <a:t>Introduction to Cells, Cell History, Cheek and Onion Cell Lab, Cell </a:t>
            </a:r>
          </a:p>
          <a:p>
            <a:pPr eaLnBrk="1" hangingPunct="1"/>
            <a:r>
              <a:rPr lang="en-US" sz="1200" dirty="0">
                <a:hlinkClick r:id=""/>
              </a:rPr>
              <a:t>Theory Lesson Bundle</a:t>
            </a:r>
            <a:endParaRPr lang="en-US" sz="1200" dirty="0"/>
          </a:p>
          <a:p>
            <a:pPr eaLnBrk="1" hangingPunct="1"/>
            <a:r>
              <a:rPr lang="en-US" sz="1200" dirty="0">
                <a:hlinkClick r:id="rId3"/>
              </a:rPr>
              <a:t>Cell Review Game</a:t>
            </a:r>
            <a:endParaRPr lang="en-US" sz="1200" dirty="0"/>
          </a:p>
          <a:p>
            <a:pPr eaLnBrk="1" hangingPunct="1"/>
            <a:r>
              <a:rPr lang="fr-FR" sz="1200" dirty="0" err="1">
                <a:hlinkClick r:id="rId4"/>
              </a:rPr>
              <a:t>Cell</a:t>
            </a:r>
            <a:r>
              <a:rPr lang="fr-FR" sz="1200" dirty="0">
                <a:hlinkClick r:id="rId4"/>
              </a:rPr>
              <a:t> Transport </a:t>
            </a:r>
            <a:r>
              <a:rPr lang="fr-FR" sz="1200" dirty="0" err="1">
                <a:hlinkClick r:id="rId4"/>
              </a:rPr>
              <a:t>Lesson</a:t>
            </a:r>
            <a:r>
              <a:rPr lang="fr-FR" sz="1200" dirty="0">
                <a:hlinkClick r:id="rId4"/>
              </a:rPr>
              <a:t> Bundle, </a:t>
            </a:r>
            <a:r>
              <a:rPr lang="fr-FR" sz="1200" dirty="0" err="1">
                <a:hlinkClick r:id="rId4"/>
              </a:rPr>
              <a:t>Osmosis</a:t>
            </a:r>
            <a:r>
              <a:rPr lang="fr-FR" sz="1200" dirty="0">
                <a:hlinkClick r:id="rId4"/>
              </a:rPr>
              <a:t>, Diffusion, Active Transport</a:t>
            </a:r>
            <a:endParaRPr lang="fr-FR" sz="1200" dirty="0"/>
          </a:p>
          <a:p>
            <a:pPr eaLnBrk="1" hangingPunct="1"/>
            <a:r>
              <a:rPr lang="en-US" sz="1200" dirty="0">
                <a:hlinkClick r:id="rId5"/>
              </a:rPr>
              <a:t>Cell Transport Review Game</a:t>
            </a:r>
            <a:endParaRPr lang="en-US" sz="1200" dirty="0"/>
          </a:p>
          <a:p>
            <a:pPr eaLnBrk="1" hangingPunct="1"/>
            <a:r>
              <a:rPr lang="en-US" sz="1200" dirty="0">
                <a:hlinkClick r:id="rId6"/>
              </a:rPr>
              <a:t>Characteristics of Life Lesson</a:t>
            </a:r>
            <a:endParaRPr lang="en-US" sz="1200" dirty="0"/>
          </a:p>
          <a:p>
            <a:pPr eaLnBrk="1" hangingPunct="1"/>
            <a:r>
              <a:rPr lang="en-US" sz="1200" dirty="0">
                <a:hlinkClick r:id="rId7"/>
              </a:rPr>
              <a:t>Cellular Organelles Lesson Bundle</a:t>
            </a:r>
            <a:endParaRPr lang="en-US" sz="1200" dirty="0"/>
          </a:p>
          <a:p>
            <a:pPr eaLnBrk="1" hangingPunct="1"/>
            <a:r>
              <a:rPr lang="en-US" sz="1200" dirty="0">
                <a:hlinkClick r:id="rId8"/>
              </a:rPr>
              <a:t>Cellular Organelles Visual Quiz</a:t>
            </a:r>
            <a:endParaRPr lang="en-US" sz="1200" dirty="0"/>
          </a:p>
          <a:p>
            <a:pPr eaLnBrk="1" hangingPunct="1"/>
            <a:r>
              <a:rPr lang="en-US" sz="1200" dirty="0">
                <a:hlinkClick r:id="rId9"/>
              </a:rPr>
              <a:t>Cellular Organelles Review Game</a:t>
            </a:r>
            <a:endParaRPr lang="en-US" sz="1200" dirty="0"/>
          </a:p>
          <a:p>
            <a:pPr eaLnBrk="1" hangingPunct="1"/>
            <a:r>
              <a:rPr lang="en-US" sz="1200" dirty="0">
                <a:hlinkClick r:id="rId10"/>
              </a:rPr>
              <a:t>Cell Unit Crossword Puzzle</a:t>
            </a:r>
            <a:endParaRPr lang="en-US" sz="1200" dirty="0"/>
          </a:p>
          <a:p>
            <a:pPr eaLnBrk="1" hangingPunct="1"/>
            <a:r>
              <a:rPr lang="en-US" sz="1200" dirty="0">
                <a:hlinkClick r:id="rId11"/>
              </a:rPr>
              <a:t>Cell Unit Flash Cards</a:t>
            </a:r>
            <a:endParaRPr lang="en-US" sz="1200" dirty="0"/>
          </a:p>
          <a:p>
            <a:pPr eaLnBrk="1" hangingPunct="1"/>
            <a:r>
              <a:rPr lang="en-US" sz="1200" dirty="0">
                <a:hlinkClick r:id="rId12"/>
              </a:rPr>
              <a:t>Cellular Biology Unit Preview, Homework Bundle, Unit Notes, more</a:t>
            </a:r>
            <a:endParaRPr lang="en-US" sz="1200" dirty="0">
              <a:solidFill>
                <a:srgbClr val="FFFF99"/>
              </a:solidFill>
            </a:endParaRPr>
          </a:p>
          <a:p>
            <a:endParaRPr lang="en-US" dirty="0"/>
          </a:p>
        </p:txBody>
      </p:sp>
      <p:sp>
        <p:nvSpPr>
          <p:cNvPr id="14" name="TextBox 13"/>
          <p:cNvSpPr txBox="1"/>
          <p:nvPr/>
        </p:nvSpPr>
        <p:spPr>
          <a:xfrm>
            <a:off x="4475016" y="1006834"/>
            <a:ext cx="4010891" cy="2031325"/>
          </a:xfrm>
          <a:prstGeom prst="rect">
            <a:avLst/>
          </a:prstGeom>
          <a:noFill/>
        </p:spPr>
        <p:txBody>
          <a:bodyPr wrap="square" rtlCol="0">
            <a:spAutoFit/>
          </a:bodyPr>
          <a:lstStyle/>
          <a:p>
            <a:r>
              <a:rPr lang="en-US" dirty="0" smtClean="0">
                <a:solidFill>
                  <a:srgbClr val="99FFCC"/>
                </a:solidFill>
              </a:rPr>
              <a:t>DNA and Genetics Unit</a:t>
            </a:r>
          </a:p>
          <a:p>
            <a:r>
              <a:rPr lang="en-US" sz="1200" dirty="0">
                <a:hlinkClick r:id="rId13"/>
              </a:rPr>
              <a:t>DNA Lesson Bundle</a:t>
            </a:r>
            <a:endParaRPr lang="en-US" sz="1200" dirty="0"/>
          </a:p>
          <a:p>
            <a:r>
              <a:rPr lang="en-US" sz="1200" dirty="0">
                <a:hlinkClick r:id="rId14"/>
              </a:rPr>
              <a:t>DNA Lesson Review Game</a:t>
            </a:r>
            <a:endParaRPr lang="en-US" sz="1200" dirty="0"/>
          </a:p>
          <a:p>
            <a:r>
              <a:rPr lang="en-US" sz="1200" dirty="0">
                <a:hlinkClick r:id="rId15"/>
              </a:rPr>
              <a:t>DNA Crossword Puzzle</a:t>
            </a:r>
            <a:endParaRPr lang="en-US" sz="1200" dirty="0"/>
          </a:p>
          <a:p>
            <a:r>
              <a:rPr lang="en-US" sz="1200" dirty="0">
                <a:hlinkClick r:id="rId16"/>
              </a:rPr>
              <a:t>Cell Division, Mitosis and Meiosis Lesson Bundle</a:t>
            </a:r>
            <a:endParaRPr lang="en-US" sz="1200" dirty="0"/>
          </a:p>
          <a:p>
            <a:r>
              <a:rPr lang="en-US" sz="1200" dirty="0">
                <a:hlinkClick r:id="rId17"/>
              </a:rPr>
              <a:t>Cell Division Review Game</a:t>
            </a:r>
            <a:endParaRPr lang="en-US" sz="1200" dirty="0"/>
          </a:p>
          <a:p>
            <a:r>
              <a:rPr lang="en-US" sz="1200" dirty="0">
                <a:hlinkClick r:id="rId18"/>
              </a:rPr>
              <a:t>Mitosis and Meiosis Crossword Puzzle</a:t>
            </a:r>
            <a:endParaRPr lang="en-US" sz="1200" dirty="0"/>
          </a:p>
          <a:p>
            <a:r>
              <a:rPr lang="en-US" sz="1200" dirty="0">
                <a:hlinkClick r:id="rId19"/>
              </a:rPr>
              <a:t>Genetics Lesson Bundle</a:t>
            </a:r>
            <a:endParaRPr lang="en-US" sz="1200" dirty="0"/>
          </a:p>
          <a:p>
            <a:r>
              <a:rPr lang="en-US" sz="1200" dirty="0">
                <a:hlinkClick r:id="rId20"/>
              </a:rPr>
              <a:t>DNA and Genetics Crossword Puzzle</a:t>
            </a:r>
            <a:endParaRPr lang="en-US" sz="1200" dirty="0"/>
          </a:p>
          <a:p>
            <a:r>
              <a:rPr lang="en-US" sz="1200" dirty="0">
                <a:hlinkClick r:id="rId21"/>
              </a:rPr>
              <a:t>Genetics Review </a:t>
            </a:r>
            <a:r>
              <a:rPr lang="en-US" sz="1200" dirty="0" smtClean="0">
                <a:hlinkClick r:id="rId21"/>
              </a:rPr>
              <a:t>Game</a:t>
            </a:r>
            <a:endParaRPr lang="en-US" sz="1200" dirty="0"/>
          </a:p>
        </p:txBody>
      </p:sp>
      <p:sp>
        <p:nvSpPr>
          <p:cNvPr id="15" name="TextBox 14"/>
          <p:cNvSpPr txBox="1"/>
          <p:nvPr/>
        </p:nvSpPr>
        <p:spPr>
          <a:xfrm>
            <a:off x="294408" y="762000"/>
            <a:ext cx="4201391" cy="5139869"/>
          </a:xfrm>
          <a:prstGeom prst="rect">
            <a:avLst/>
          </a:prstGeom>
          <a:noFill/>
        </p:spPr>
        <p:txBody>
          <a:bodyPr wrap="square" rtlCol="0">
            <a:spAutoFit/>
          </a:bodyPr>
          <a:lstStyle/>
          <a:p>
            <a:r>
              <a:rPr lang="en-US" dirty="0" smtClean="0">
                <a:solidFill>
                  <a:srgbClr val="99FFCC"/>
                </a:solidFill>
              </a:rPr>
              <a:t>Human Body Systems and Health Topics Unit</a:t>
            </a:r>
          </a:p>
          <a:p>
            <a:r>
              <a:rPr lang="en-US" sz="1200" dirty="0">
                <a:hlinkClick r:id="rId22"/>
              </a:rPr>
              <a:t>Anatomy Intro, Levels of Biological Organization Lesson Bundle</a:t>
            </a:r>
            <a:endParaRPr lang="en-US" sz="1200" dirty="0"/>
          </a:p>
          <a:p>
            <a:r>
              <a:rPr lang="en-US" sz="1200" dirty="0">
                <a:hlinkClick r:id="rId23"/>
              </a:rPr>
              <a:t>Skeletal System Lesson Bundle</a:t>
            </a:r>
            <a:endParaRPr lang="en-US" sz="1200" dirty="0"/>
          </a:p>
          <a:p>
            <a:r>
              <a:rPr lang="en-US" sz="1200" dirty="0">
                <a:hlinkClick r:id="rId24"/>
              </a:rPr>
              <a:t>Muscular System Lesson Bundle</a:t>
            </a:r>
            <a:endParaRPr lang="en-US" sz="1200" dirty="0"/>
          </a:p>
          <a:p>
            <a:r>
              <a:rPr lang="en-US" sz="1200" dirty="0">
                <a:hlinkClick r:id="rId25"/>
              </a:rPr>
              <a:t>Anatomy Intro, Skeletal, Muscular System Review Game</a:t>
            </a:r>
            <a:endParaRPr lang="en-US" sz="1200" dirty="0"/>
          </a:p>
          <a:p>
            <a:r>
              <a:rPr lang="en-US" sz="1200" dirty="0">
                <a:hlinkClick r:id="rId26"/>
              </a:rPr>
              <a:t>Healthy Eating, Molecules of Life Lesson Bundle</a:t>
            </a:r>
            <a:endParaRPr lang="en-US" sz="1200" dirty="0"/>
          </a:p>
          <a:p>
            <a:r>
              <a:rPr lang="en-US" sz="1200" dirty="0">
                <a:hlinkClick r:id="rId27"/>
              </a:rPr>
              <a:t>Obesity, Dangers of Fast Food, Eating Disorders</a:t>
            </a:r>
            <a:endParaRPr lang="en-US" sz="1200" dirty="0"/>
          </a:p>
          <a:p>
            <a:r>
              <a:rPr lang="en-US" sz="1200" dirty="0">
                <a:hlinkClick r:id="rId28"/>
              </a:rPr>
              <a:t>Healthy Eating and Living Review Game</a:t>
            </a:r>
            <a:endParaRPr lang="en-US" sz="1200" dirty="0"/>
          </a:p>
          <a:p>
            <a:r>
              <a:rPr lang="en-US" sz="1200" dirty="0">
                <a:hlinkClick r:id="rId29"/>
              </a:rPr>
              <a:t>Eating Disorders, Anabolic Steroids</a:t>
            </a:r>
            <a:endParaRPr lang="en-US" sz="1200" dirty="0"/>
          </a:p>
          <a:p>
            <a:r>
              <a:rPr lang="en-US" sz="1200" dirty="0">
                <a:hlinkClick r:id="rId30"/>
              </a:rPr>
              <a:t>Digestive System Lesson Bundle</a:t>
            </a:r>
            <a:endParaRPr lang="en-US" sz="1200" dirty="0"/>
          </a:p>
          <a:p>
            <a:r>
              <a:rPr lang="en-US" sz="1200" dirty="0">
                <a:hlinkClick r:id="rId31"/>
              </a:rPr>
              <a:t>Circulatory System and Respiratory System Lesson Bundle</a:t>
            </a:r>
            <a:endParaRPr lang="en-US" sz="1200" dirty="0"/>
          </a:p>
          <a:p>
            <a:r>
              <a:rPr lang="en-US" sz="1200" dirty="0">
                <a:hlinkClick r:id="rId32"/>
              </a:rPr>
              <a:t>Anti-Tobacco, Dangers of Smoking Lesson Bundle</a:t>
            </a:r>
            <a:endParaRPr lang="en-US" sz="1200" dirty="0"/>
          </a:p>
          <a:p>
            <a:r>
              <a:rPr lang="en-US" sz="1200" dirty="0">
                <a:hlinkClick r:id="rId33"/>
              </a:rPr>
              <a:t>Circulatory and Respiratory System Review </a:t>
            </a:r>
            <a:r>
              <a:rPr lang="en-US" sz="1200" dirty="0" smtClean="0">
                <a:hlinkClick r:id="rId33"/>
              </a:rPr>
              <a:t>Game</a:t>
            </a:r>
            <a:endParaRPr lang="en-US" sz="1200" dirty="0" smtClean="0"/>
          </a:p>
          <a:p>
            <a:r>
              <a:rPr lang="en-US" sz="1200" dirty="0">
                <a:hlinkClick r:id="rId34"/>
              </a:rPr>
              <a:t>Excretory System Lesson Bundle</a:t>
            </a:r>
            <a:endParaRPr lang="en-US" sz="1200" dirty="0"/>
          </a:p>
          <a:p>
            <a:r>
              <a:rPr lang="en-US" sz="1200" dirty="0">
                <a:hlinkClick r:id="rId35"/>
              </a:rPr>
              <a:t>Nervous System Lesson Bundle</a:t>
            </a:r>
            <a:endParaRPr lang="en-US" sz="1200" dirty="0"/>
          </a:p>
          <a:p>
            <a:r>
              <a:rPr lang="en-US" sz="1200" dirty="0">
                <a:hlinkClick r:id="rId36"/>
              </a:rPr>
              <a:t>Nervous System Review Game</a:t>
            </a:r>
            <a:endParaRPr lang="en-US" sz="1200" dirty="0"/>
          </a:p>
          <a:p>
            <a:r>
              <a:rPr lang="en-US" sz="1200" dirty="0">
                <a:hlinkClick r:id="rId37"/>
              </a:rPr>
              <a:t>Endocrine System Lesson Bundle, Puberty, Hormones</a:t>
            </a:r>
            <a:endParaRPr lang="en-US" sz="1200" dirty="0"/>
          </a:p>
          <a:p>
            <a:r>
              <a:rPr lang="en-US" sz="1200" dirty="0">
                <a:hlinkClick r:id="rId38"/>
              </a:rPr>
              <a:t>Human Reproductive Lesson Bundle, Fertilization</a:t>
            </a:r>
            <a:endParaRPr lang="en-US" sz="1200" dirty="0"/>
          </a:p>
          <a:p>
            <a:r>
              <a:rPr lang="en-US" sz="1200" dirty="0">
                <a:hlinkClick r:id="rId39"/>
              </a:rPr>
              <a:t>Endocrine and Reproductive System Review Game </a:t>
            </a:r>
            <a:endParaRPr lang="en-US" sz="1200" dirty="0"/>
          </a:p>
          <a:p>
            <a:r>
              <a:rPr lang="en-US" sz="1200" dirty="0">
                <a:hlinkClick r:id="rId40"/>
              </a:rPr>
              <a:t>Immune System, HIV, AIDS, STD's Lesson Bundle</a:t>
            </a:r>
            <a:endParaRPr lang="en-US" sz="1200" dirty="0"/>
          </a:p>
          <a:p>
            <a:r>
              <a:rPr lang="en-US" sz="1200" dirty="0">
                <a:hlinkClick r:id="rId41"/>
              </a:rPr>
              <a:t>Immune System, HIV, AIDS, STD's Review Game</a:t>
            </a:r>
            <a:endParaRPr lang="en-US" sz="1200" dirty="0"/>
          </a:p>
          <a:p>
            <a:r>
              <a:rPr lang="en-US" sz="1200" dirty="0">
                <a:hlinkClick r:id="rId42"/>
              </a:rPr>
              <a:t>Anatomy Crossword Puzzle</a:t>
            </a:r>
            <a:endParaRPr lang="en-US" sz="1200" dirty="0"/>
          </a:p>
          <a:p>
            <a:endParaRPr lang="en-US" sz="1000" dirty="0"/>
          </a:p>
          <a:p>
            <a:endParaRPr lang="en-US" dirty="0"/>
          </a:p>
        </p:txBody>
      </p:sp>
      <p:pic>
        <p:nvPicPr>
          <p:cNvPr id="16" name="Picture 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81000" y="5562599"/>
            <a:ext cx="386035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Life Science</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1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6104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Life Science Curriculum Link</a:t>
            </a:r>
            <a:endParaRPr lang="en-US" dirty="0"/>
          </a:p>
          <a:p>
            <a:endParaRPr lang="en-US" dirty="0"/>
          </a:p>
        </p:txBody>
      </p:sp>
      <p:sp>
        <p:nvSpPr>
          <p:cNvPr id="13" name="TextBox 12"/>
          <p:cNvSpPr txBox="1"/>
          <p:nvPr/>
        </p:nvSpPr>
        <p:spPr>
          <a:xfrm>
            <a:off x="342898" y="775855"/>
            <a:ext cx="2895601" cy="2862322"/>
          </a:xfrm>
          <a:prstGeom prst="rect">
            <a:avLst/>
          </a:prstGeom>
          <a:noFill/>
        </p:spPr>
        <p:txBody>
          <a:bodyPr wrap="square" rtlCol="0">
            <a:spAutoFit/>
          </a:bodyPr>
          <a:lstStyle/>
          <a:p>
            <a:r>
              <a:rPr lang="en-US" dirty="0" smtClean="0">
                <a:solidFill>
                  <a:srgbClr val="99FFCC"/>
                </a:solidFill>
              </a:rPr>
              <a:t>Infectious Diseases Unit</a:t>
            </a:r>
          </a:p>
          <a:p>
            <a:pPr eaLnBrk="1" hangingPunct="1"/>
            <a:r>
              <a:rPr lang="en-US" sz="1200" dirty="0">
                <a:hlinkClick r:id="rId3"/>
              </a:rPr>
              <a:t>Infectious Diseases Unit Intro and Virus Lesson Bundle</a:t>
            </a:r>
            <a:endParaRPr lang="en-US" sz="1200" dirty="0"/>
          </a:p>
          <a:p>
            <a:pPr eaLnBrk="1" hangingPunct="1"/>
            <a:r>
              <a:rPr lang="en-US" sz="1200" dirty="0">
                <a:hlinkClick r:id="rId4"/>
              </a:rPr>
              <a:t>Virus Lesson Review Game</a:t>
            </a:r>
            <a:endParaRPr lang="en-US" sz="1200" dirty="0"/>
          </a:p>
          <a:p>
            <a:pPr eaLnBrk="1" hangingPunct="1"/>
            <a:r>
              <a:rPr lang="en-US" sz="1200" dirty="0">
                <a:hlinkClick r:id="rId5"/>
              </a:rPr>
              <a:t>Bacteria Lesson Bundle</a:t>
            </a:r>
            <a:endParaRPr lang="en-US" sz="1200" dirty="0"/>
          </a:p>
          <a:p>
            <a:pPr eaLnBrk="1" hangingPunct="1"/>
            <a:r>
              <a:rPr lang="en-US" sz="1200" dirty="0">
                <a:hlinkClick r:id="rId6"/>
              </a:rPr>
              <a:t>Bacteria Review Game</a:t>
            </a:r>
            <a:endParaRPr lang="en-US" sz="1200" dirty="0"/>
          </a:p>
          <a:p>
            <a:pPr eaLnBrk="1" hangingPunct="1"/>
            <a:r>
              <a:rPr lang="en-US" sz="1200" dirty="0">
                <a:hlinkClick r:id="rId7"/>
              </a:rPr>
              <a:t>Parasites Lesson Bundle</a:t>
            </a:r>
            <a:endParaRPr lang="en-US" sz="1200" dirty="0"/>
          </a:p>
          <a:p>
            <a:pPr eaLnBrk="1" hangingPunct="1"/>
            <a:r>
              <a:rPr lang="en-US" sz="1200" dirty="0">
                <a:hlinkClick r:id="rId8"/>
              </a:rPr>
              <a:t>Immune System, HIV, AIDS, STD's Lesson Bundle</a:t>
            </a:r>
            <a:endParaRPr lang="en-US" sz="1200" dirty="0"/>
          </a:p>
          <a:p>
            <a:pPr eaLnBrk="1" hangingPunct="1"/>
            <a:r>
              <a:rPr lang="en-US" sz="1200" dirty="0">
                <a:hlinkClick r:id="rId9"/>
              </a:rPr>
              <a:t>Infectious Diseases Unit Crossword Puzzle</a:t>
            </a:r>
            <a:endParaRPr lang="en-US" sz="1200" dirty="0"/>
          </a:p>
          <a:p>
            <a:pPr eaLnBrk="1" hangingPunct="1"/>
            <a:r>
              <a:rPr lang="en-US" sz="1200" dirty="0">
                <a:hlinkClick r:id="rId10"/>
              </a:rPr>
              <a:t>Immune System, HIV, AIDS, STD's Review Game</a:t>
            </a:r>
            <a:endParaRPr lang="en-US" sz="1200" dirty="0"/>
          </a:p>
          <a:p>
            <a:endParaRPr lang="en-US" dirty="0"/>
          </a:p>
        </p:txBody>
      </p:sp>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42898" y="3441680"/>
            <a:ext cx="4533902" cy="3416320"/>
          </a:xfrm>
          <a:prstGeom prst="rect">
            <a:avLst/>
          </a:prstGeom>
          <a:noFill/>
        </p:spPr>
        <p:txBody>
          <a:bodyPr wrap="square" rtlCol="0">
            <a:spAutoFit/>
          </a:bodyPr>
          <a:lstStyle/>
          <a:p>
            <a:r>
              <a:rPr lang="en-US" dirty="0" smtClean="0">
                <a:solidFill>
                  <a:srgbClr val="99FFCC"/>
                </a:solidFill>
              </a:rPr>
              <a:t>Taxonomy and Classification Unit</a:t>
            </a:r>
          </a:p>
          <a:p>
            <a:pPr eaLnBrk="1" hangingPunct="1"/>
            <a:r>
              <a:rPr lang="en-US" sz="1200" dirty="0">
                <a:hlinkClick r:id="rId12"/>
              </a:rPr>
              <a:t>Taxonomy and Classification Lesson Bundle</a:t>
            </a:r>
            <a:endParaRPr lang="en-US" sz="1200" dirty="0"/>
          </a:p>
          <a:p>
            <a:pPr eaLnBrk="1" hangingPunct="1"/>
            <a:r>
              <a:rPr lang="en-US" sz="1200" dirty="0">
                <a:hlinkClick r:id="rId13"/>
              </a:rPr>
              <a:t>Taxonomy and Classification Review Game</a:t>
            </a:r>
            <a:endParaRPr lang="en-US" sz="1200" dirty="0"/>
          </a:p>
          <a:p>
            <a:pPr eaLnBrk="1" hangingPunct="1"/>
            <a:r>
              <a:rPr lang="en-US" sz="1200" dirty="0">
                <a:hlinkClick r:id="rId5"/>
              </a:rPr>
              <a:t>Bacteria Lesson Bundle</a:t>
            </a:r>
            <a:endParaRPr lang="en-US" sz="1200" dirty="0"/>
          </a:p>
          <a:p>
            <a:pPr eaLnBrk="1" hangingPunct="1"/>
            <a:r>
              <a:rPr lang="en-US" sz="1200" dirty="0">
                <a:hlinkClick r:id="rId6"/>
              </a:rPr>
              <a:t>Bacteria Review Game</a:t>
            </a:r>
            <a:endParaRPr lang="en-US" sz="1200" dirty="0"/>
          </a:p>
          <a:p>
            <a:pPr eaLnBrk="1" hangingPunct="1"/>
            <a:r>
              <a:rPr lang="en-US" sz="1200" dirty="0">
                <a:hlinkClick r:id="rId14"/>
              </a:rPr>
              <a:t>Kingdom Protista Lesson Bundle</a:t>
            </a:r>
            <a:endParaRPr lang="en-US" sz="1200" dirty="0"/>
          </a:p>
          <a:p>
            <a:pPr eaLnBrk="1" hangingPunct="1"/>
            <a:r>
              <a:rPr lang="en-US" sz="1200" dirty="0">
                <a:hlinkClick r:id="rId15"/>
              </a:rPr>
              <a:t>Kingdom Animal Lesson Bundle</a:t>
            </a:r>
            <a:endParaRPr lang="en-US" sz="1200" dirty="0"/>
          </a:p>
          <a:p>
            <a:pPr eaLnBrk="1" hangingPunct="1"/>
            <a:r>
              <a:rPr lang="en-US" sz="1200" dirty="0">
                <a:hlinkClick r:id="rId16"/>
              </a:rPr>
              <a:t>Animal </a:t>
            </a:r>
            <a:r>
              <a:rPr lang="en-US" sz="1200" dirty="0" err="1">
                <a:hlinkClick r:id="rId16"/>
              </a:rPr>
              <a:t>Phylums</a:t>
            </a:r>
            <a:r>
              <a:rPr lang="en-US" sz="1200" dirty="0">
                <a:hlinkClick r:id="rId16"/>
              </a:rPr>
              <a:t> Visual Quiz</a:t>
            </a:r>
            <a:endParaRPr lang="en-US" sz="1200" dirty="0"/>
          </a:p>
          <a:p>
            <a:pPr eaLnBrk="1" hangingPunct="1"/>
            <a:r>
              <a:rPr lang="en-US" sz="1200" dirty="0">
                <a:hlinkClick r:id="rId17"/>
              </a:rPr>
              <a:t>Class Mammalia Lesson Bundle</a:t>
            </a:r>
            <a:endParaRPr lang="en-US" sz="1200" dirty="0"/>
          </a:p>
          <a:p>
            <a:pPr eaLnBrk="1" hangingPunct="1"/>
            <a:r>
              <a:rPr lang="en-US" sz="1200" dirty="0">
                <a:hlinkClick r:id="rId18"/>
              </a:rPr>
              <a:t>Kingdom </a:t>
            </a:r>
            <a:r>
              <a:rPr lang="en-US" sz="1200" dirty="0" err="1">
                <a:hlinkClick r:id="rId18"/>
              </a:rPr>
              <a:t>Animalia</a:t>
            </a:r>
            <a:r>
              <a:rPr lang="en-US" sz="1200" dirty="0">
                <a:hlinkClick r:id="rId18"/>
              </a:rPr>
              <a:t> Review Game and Mammalia</a:t>
            </a:r>
            <a:endParaRPr lang="en-US" sz="1200" dirty="0"/>
          </a:p>
          <a:p>
            <a:pPr eaLnBrk="1" hangingPunct="1"/>
            <a:r>
              <a:rPr lang="en-US" sz="1200" dirty="0">
                <a:hlinkClick r:id="rId19"/>
              </a:rPr>
              <a:t>Kingdom Fungi Lesson Bundle</a:t>
            </a:r>
            <a:endParaRPr lang="en-US" sz="1200" dirty="0"/>
          </a:p>
          <a:p>
            <a:pPr eaLnBrk="1" hangingPunct="1"/>
            <a:r>
              <a:rPr lang="en-US" sz="1200" dirty="0">
                <a:hlinkClick r:id="rId20"/>
              </a:rPr>
              <a:t>Kingdom Fungi Review Game</a:t>
            </a:r>
            <a:endParaRPr lang="en-US" sz="1200" dirty="0"/>
          </a:p>
          <a:p>
            <a:pPr eaLnBrk="1" hangingPunct="1"/>
            <a:r>
              <a:rPr lang="en-US" sz="1200" dirty="0">
                <a:hlinkClick r:id="rId21"/>
              </a:rPr>
              <a:t>Kingdom Plantae Lesson Bundle</a:t>
            </a:r>
            <a:endParaRPr lang="en-US" sz="1200" dirty="0"/>
          </a:p>
          <a:p>
            <a:pPr eaLnBrk="1" hangingPunct="1"/>
            <a:r>
              <a:rPr lang="en-US" sz="1200" dirty="0">
                <a:hlinkClick r:id="rId22"/>
              </a:rPr>
              <a:t>Botany Unit Review Game</a:t>
            </a:r>
            <a:endParaRPr lang="en-US" sz="1200" dirty="0"/>
          </a:p>
          <a:p>
            <a:pPr eaLnBrk="1" hangingPunct="1"/>
            <a:r>
              <a:rPr lang="en-US" sz="1200" dirty="0">
                <a:hlinkClick r:id="rId23"/>
              </a:rPr>
              <a:t>Name the Kingdom, Phylum, Class Visual Challenge</a:t>
            </a:r>
            <a:endParaRPr lang="en-US" sz="1200" dirty="0"/>
          </a:p>
          <a:p>
            <a:pPr eaLnBrk="1" hangingPunct="1"/>
            <a:r>
              <a:rPr lang="en-US" sz="1200" dirty="0">
                <a:hlinkClick r:id="rId24"/>
              </a:rPr>
              <a:t>Taxonomy and Classification Crossword Puzzle</a:t>
            </a:r>
            <a:endParaRPr lang="en-US" sz="1200" dirty="0"/>
          </a:p>
          <a:p>
            <a:endParaRPr lang="en-US" dirty="0"/>
          </a:p>
        </p:txBody>
      </p:sp>
      <p:sp>
        <p:nvSpPr>
          <p:cNvPr id="3" name="TextBox 2"/>
          <p:cNvSpPr txBox="1"/>
          <p:nvPr/>
        </p:nvSpPr>
        <p:spPr>
          <a:xfrm>
            <a:off x="4724400" y="3428237"/>
            <a:ext cx="3853296" cy="3416320"/>
          </a:xfrm>
          <a:prstGeom prst="rect">
            <a:avLst/>
          </a:prstGeom>
          <a:noFill/>
        </p:spPr>
        <p:txBody>
          <a:bodyPr wrap="square" rtlCol="0">
            <a:spAutoFit/>
          </a:bodyPr>
          <a:lstStyle/>
          <a:p>
            <a:r>
              <a:rPr lang="en-US" dirty="0" smtClean="0">
                <a:solidFill>
                  <a:srgbClr val="99FFCC"/>
                </a:solidFill>
              </a:rPr>
              <a:t>Botany Unit</a:t>
            </a:r>
          </a:p>
          <a:p>
            <a:pPr>
              <a:defRPr/>
            </a:pPr>
            <a:r>
              <a:rPr lang="en-US" sz="1200" dirty="0">
                <a:hlinkClick r:id="rId25"/>
              </a:rPr>
              <a:t>Botany Unit Intro, Non-vascular Plants, Plate Evolution Lesson Bundle</a:t>
            </a:r>
            <a:endParaRPr lang="en-US" sz="1200" dirty="0"/>
          </a:p>
          <a:p>
            <a:pPr>
              <a:defRPr/>
            </a:pPr>
            <a:r>
              <a:rPr lang="en-US" sz="1200" dirty="0">
                <a:hlinkClick r:id="rId26"/>
              </a:rPr>
              <a:t>Student Botany Projects, Grow Study Lesson Bundle</a:t>
            </a:r>
            <a:endParaRPr lang="en-US" sz="1200" dirty="0"/>
          </a:p>
          <a:p>
            <a:pPr>
              <a:defRPr/>
            </a:pPr>
            <a:r>
              <a:rPr lang="en-US" sz="1200" dirty="0">
                <a:hlinkClick r:id="rId22"/>
              </a:rPr>
              <a:t>Botany Unit Review Game</a:t>
            </a:r>
            <a:endParaRPr lang="en-US" sz="1200" dirty="0"/>
          </a:p>
          <a:p>
            <a:pPr>
              <a:defRPr/>
            </a:pPr>
            <a:r>
              <a:rPr lang="en-US" sz="1200" dirty="0">
                <a:hlinkClick r:id="rId27"/>
              </a:rPr>
              <a:t>Plants, Seeds, Seed Dispersal Lesson Bundle</a:t>
            </a:r>
            <a:endParaRPr lang="en-US" sz="1200" dirty="0"/>
          </a:p>
          <a:p>
            <a:pPr>
              <a:defRPr/>
            </a:pPr>
            <a:r>
              <a:rPr lang="en-US" sz="1200" dirty="0">
                <a:hlinkClick r:id="rId28"/>
              </a:rPr>
              <a:t>Plants Review Game</a:t>
            </a:r>
            <a:endParaRPr lang="en-US" sz="1200" dirty="0"/>
          </a:p>
          <a:p>
            <a:pPr>
              <a:defRPr/>
            </a:pPr>
            <a:r>
              <a:rPr lang="en-US" sz="1200" dirty="0">
                <a:hlinkClick r:id="rId29"/>
              </a:rPr>
              <a:t>Plants, Roots, Leaves, Lesson Bundle</a:t>
            </a:r>
            <a:endParaRPr lang="en-US" sz="1200" dirty="0"/>
          </a:p>
          <a:p>
            <a:pPr>
              <a:defRPr/>
            </a:pPr>
            <a:r>
              <a:rPr lang="en-US" sz="1200" dirty="0">
                <a:hlinkClick r:id="rId30"/>
              </a:rPr>
              <a:t>Monocotyledons and </a:t>
            </a:r>
            <a:r>
              <a:rPr lang="en-US" sz="1200" dirty="0" err="1">
                <a:hlinkClick r:id="rId30"/>
              </a:rPr>
              <a:t>Dicotyledons</a:t>
            </a:r>
            <a:r>
              <a:rPr lang="en-US" sz="1200" dirty="0">
                <a:hlinkClick r:id="rId30"/>
              </a:rPr>
              <a:t> Lesson Bundle</a:t>
            </a:r>
            <a:endParaRPr lang="en-US" sz="1200" dirty="0"/>
          </a:p>
          <a:p>
            <a:pPr>
              <a:defRPr/>
            </a:pPr>
            <a:r>
              <a:rPr lang="en-US" sz="1200" dirty="0">
                <a:hlinkClick r:id="rId31"/>
              </a:rPr>
              <a:t>Dendrochronology, Tree Ring Dating Lesson Bundle</a:t>
            </a:r>
            <a:endParaRPr lang="en-US" sz="1200" dirty="0"/>
          </a:p>
          <a:p>
            <a:pPr>
              <a:defRPr/>
            </a:pPr>
            <a:r>
              <a:rPr lang="en-US" sz="1200" dirty="0">
                <a:hlinkClick r:id="rId32"/>
              </a:rPr>
              <a:t>Plant Hormones Lesson Bundle</a:t>
            </a:r>
            <a:endParaRPr lang="en-US" sz="1200" dirty="0"/>
          </a:p>
          <a:p>
            <a:pPr>
              <a:defRPr/>
            </a:pPr>
            <a:r>
              <a:rPr lang="en-US" sz="1200" dirty="0">
                <a:hlinkClick r:id="rId33"/>
              </a:rPr>
              <a:t>Botany Unit Crossword Puzzle</a:t>
            </a:r>
            <a:endParaRPr lang="en-US" sz="1200" dirty="0"/>
          </a:p>
          <a:p>
            <a:pPr>
              <a:defRPr/>
            </a:pPr>
            <a:r>
              <a:rPr lang="en-US" sz="1200" dirty="0">
                <a:hlinkClick r:id="rId34"/>
              </a:rPr>
              <a:t>Leaf Identification Lesson Bundle</a:t>
            </a:r>
            <a:endParaRPr lang="en-US" sz="1200" dirty="0"/>
          </a:p>
          <a:p>
            <a:pPr>
              <a:defRPr/>
            </a:pPr>
            <a:r>
              <a:rPr lang="en-US" sz="1200" dirty="0">
                <a:hlinkClick r:id="rId35"/>
              </a:rPr>
              <a:t>Botany Unit Review Game</a:t>
            </a:r>
            <a:endParaRPr lang="en-US" sz="1200" dirty="0"/>
          </a:p>
          <a:p>
            <a:pPr>
              <a:defRPr/>
            </a:pPr>
            <a:r>
              <a:rPr lang="en-US" sz="1200" dirty="0">
                <a:hlinkClick r:id="rId36"/>
              </a:rPr>
              <a:t>Plant Life Cycles, Flowers, Fruits Lesson Bundle</a:t>
            </a:r>
            <a:endParaRPr lang="en-US" sz="1200" dirty="0"/>
          </a:p>
          <a:p>
            <a:pPr>
              <a:defRPr/>
            </a:pPr>
            <a:r>
              <a:rPr lang="en-US" sz="1200" dirty="0">
                <a:hlinkClick r:id="rId37"/>
              </a:rPr>
              <a:t>Plant Life Cycles, Flowers, Fruits Review Game</a:t>
            </a:r>
            <a:endParaRPr lang="en-US" sz="1200" dirty="0">
              <a:solidFill>
                <a:schemeClr val="accent2">
                  <a:lumMod val="60000"/>
                  <a:lumOff val="40000"/>
                </a:schemeClr>
              </a:solidFill>
              <a:latin typeface="Arial" charset="0"/>
            </a:endParaRPr>
          </a:p>
          <a:p>
            <a:endParaRPr lang="en-US" dirty="0"/>
          </a:p>
        </p:txBody>
      </p:sp>
      <p:sp>
        <p:nvSpPr>
          <p:cNvPr id="6" name="TextBox 5"/>
          <p:cNvSpPr txBox="1"/>
          <p:nvPr/>
        </p:nvSpPr>
        <p:spPr>
          <a:xfrm>
            <a:off x="3238499" y="786246"/>
            <a:ext cx="3771901" cy="2708434"/>
          </a:xfrm>
          <a:prstGeom prst="rect">
            <a:avLst/>
          </a:prstGeom>
          <a:noFill/>
        </p:spPr>
        <p:txBody>
          <a:bodyPr wrap="square" rtlCol="0">
            <a:spAutoFit/>
          </a:bodyPr>
          <a:lstStyle/>
          <a:p>
            <a:r>
              <a:rPr lang="en-US" dirty="0" smtClean="0">
                <a:solidFill>
                  <a:srgbClr val="99FFCC"/>
                </a:solidFill>
              </a:rPr>
              <a:t>Evolution and Natural Selection</a:t>
            </a:r>
          </a:p>
          <a:p>
            <a:pPr eaLnBrk="1" hangingPunct="1"/>
            <a:r>
              <a:rPr lang="en-US" sz="1200" dirty="0">
                <a:hlinkClick r:id="rId38"/>
              </a:rPr>
              <a:t>Evolution and Natural Selection Lesson Bundle</a:t>
            </a:r>
            <a:endParaRPr lang="en-US" sz="1200" dirty="0"/>
          </a:p>
          <a:p>
            <a:pPr eaLnBrk="1" hangingPunct="1"/>
            <a:r>
              <a:rPr lang="en-US" sz="1200" dirty="0">
                <a:hlinkClick r:id="rId39"/>
              </a:rPr>
              <a:t>Evolution and Natural Selection Review Game</a:t>
            </a:r>
            <a:endParaRPr lang="en-US" sz="1200" dirty="0"/>
          </a:p>
          <a:p>
            <a:pPr eaLnBrk="1" hangingPunct="1"/>
            <a:r>
              <a:rPr lang="en-US" sz="1200" dirty="0">
                <a:hlinkClick r:id="rId40"/>
              </a:rPr>
              <a:t>Human Evolution Lesson Bundle</a:t>
            </a:r>
            <a:endParaRPr lang="en-US" sz="1200" dirty="0"/>
          </a:p>
          <a:p>
            <a:pPr eaLnBrk="1" hangingPunct="1"/>
            <a:r>
              <a:rPr lang="en-US" sz="1200" dirty="0">
                <a:hlinkClick r:id="rId41"/>
              </a:rPr>
              <a:t>Life Origins and Human Evolution Quiz </a:t>
            </a:r>
            <a:r>
              <a:rPr lang="en-US" sz="1200" dirty="0" smtClean="0">
                <a:hlinkClick r:id="rId41"/>
              </a:rPr>
              <a:t>Game</a:t>
            </a:r>
            <a:endParaRPr lang="en-US" sz="1200" dirty="0" smtClean="0"/>
          </a:p>
          <a:p>
            <a:r>
              <a:rPr lang="en-US" sz="1200" dirty="0">
                <a:hlinkClick r:id="rId42"/>
              </a:rPr>
              <a:t>Geologic Timescale, Earth System History Lesson Bundle</a:t>
            </a:r>
            <a:endParaRPr lang="en-US" sz="1200" dirty="0"/>
          </a:p>
          <a:p>
            <a:r>
              <a:rPr lang="en-US" sz="1200" dirty="0">
                <a:hlinkClick r:id="rId43"/>
              </a:rPr>
              <a:t>Earth Geologic History Quiz Game</a:t>
            </a:r>
            <a:endParaRPr lang="en-US" sz="1200" dirty="0"/>
          </a:p>
          <a:p>
            <a:r>
              <a:rPr lang="en-US" sz="1200" dirty="0">
                <a:hlinkClick r:id="rId41"/>
              </a:rPr>
              <a:t>Life Origins and Human Evolution Quiz Game </a:t>
            </a:r>
            <a:r>
              <a:rPr lang="en-US" sz="1200" dirty="0">
                <a:hlinkClick r:id="rId44"/>
              </a:rPr>
              <a:t>Life Origins, Miller Urey Experiment Lesson Bundle</a:t>
            </a:r>
            <a:endParaRPr lang="en-US" sz="1200" b="1" dirty="0"/>
          </a:p>
          <a:p>
            <a:r>
              <a:rPr lang="en-US" sz="1200" dirty="0">
                <a:hlinkClick r:id="rId45"/>
              </a:rPr>
              <a:t>Ecological Succession Lesson Bundle</a:t>
            </a:r>
            <a:endParaRPr lang="en-US" sz="1200" dirty="0"/>
          </a:p>
          <a:p>
            <a:r>
              <a:rPr lang="en-US" sz="1200" dirty="0">
                <a:hlinkClick r:id="rId46"/>
              </a:rPr>
              <a:t>Ecological Succession Review Game</a:t>
            </a:r>
            <a:endParaRPr lang="en-US" sz="1200" dirty="0"/>
          </a:p>
          <a:p>
            <a:pPr eaLnBrk="1" hangingPunct="1"/>
            <a:endParaRPr lang="en-US" sz="1000" dirty="0"/>
          </a:p>
          <a:p>
            <a:endParaRPr lang="en-US" sz="1000" dirty="0"/>
          </a:p>
        </p:txBody>
      </p:sp>
      <p:pic>
        <p:nvPicPr>
          <p:cNvPr id="17" name="Picture 1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5474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Life Science Curriculum Link</a:t>
            </a:r>
            <a:endParaRPr lang="en-US" dirty="0"/>
          </a:p>
          <a:p>
            <a:endParaRPr lang="en-US" dirty="0"/>
          </a:p>
        </p:txBody>
      </p:sp>
      <p:sp>
        <p:nvSpPr>
          <p:cNvPr id="13" name="TextBox 12"/>
          <p:cNvSpPr txBox="1"/>
          <p:nvPr/>
        </p:nvSpPr>
        <p:spPr>
          <a:xfrm>
            <a:off x="342898" y="775855"/>
            <a:ext cx="6286502" cy="2154436"/>
          </a:xfrm>
          <a:prstGeom prst="rect">
            <a:avLst/>
          </a:prstGeom>
          <a:noFill/>
        </p:spPr>
        <p:txBody>
          <a:bodyPr wrap="square" rtlCol="0">
            <a:spAutoFit/>
          </a:bodyPr>
          <a:lstStyle/>
          <a:p>
            <a:r>
              <a:rPr lang="en-US" dirty="0" smtClean="0">
                <a:solidFill>
                  <a:srgbClr val="99FFCC"/>
                </a:solidFill>
              </a:rPr>
              <a:t>Ecology Feeding Levels Unit</a:t>
            </a:r>
          </a:p>
          <a:p>
            <a:pPr eaLnBrk="1" hangingPunct="1"/>
            <a:r>
              <a:rPr lang="en-US" sz="1400" dirty="0">
                <a:hlinkClick r:id="rId3"/>
              </a:rPr>
              <a:t>Ecology Food Chain Lesson Bundle</a:t>
            </a:r>
            <a:endParaRPr lang="en-US" sz="1400" dirty="0"/>
          </a:p>
          <a:p>
            <a:pPr eaLnBrk="1" hangingPunct="1"/>
            <a:r>
              <a:rPr lang="en-US" sz="1400" dirty="0" err="1">
                <a:hlinkClick r:id="rId4"/>
              </a:rPr>
              <a:t>Biomagnification</a:t>
            </a:r>
            <a:r>
              <a:rPr lang="en-US" sz="1400" dirty="0">
                <a:hlinkClick r:id="rId4"/>
              </a:rPr>
              <a:t>, Bioaccumulation of Pollution, Food Chain Lesson Bundle</a:t>
            </a:r>
            <a:endParaRPr lang="en-US" sz="1400" dirty="0"/>
          </a:p>
          <a:p>
            <a:pPr eaLnBrk="1" hangingPunct="1"/>
            <a:r>
              <a:rPr lang="en-US" sz="1400" dirty="0">
                <a:hlinkClick r:id="rId5"/>
              </a:rPr>
              <a:t>Ecology Feeding Levels, Pyramid of Biomass, Number Lesson Bundle</a:t>
            </a:r>
            <a:endParaRPr lang="en-US" sz="1400" dirty="0"/>
          </a:p>
          <a:p>
            <a:pPr eaLnBrk="1" hangingPunct="1"/>
            <a:r>
              <a:rPr lang="en-US" sz="1400" dirty="0">
                <a:hlinkClick r:id="rId6"/>
              </a:rPr>
              <a:t>Animal Dentition Lesson Bundle</a:t>
            </a:r>
            <a:endParaRPr lang="en-US" sz="1400" dirty="0"/>
          </a:p>
          <a:p>
            <a:pPr eaLnBrk="1" hangingPunct="1"/>
            <a:r>
              <a:rPr lang="en-US" sz="1400" dirty="0">
                <a:hlinkClick r:id="rId7"/>
              </a:rPr>
              <a:t>Ecology Feeding Levels Unit Review Game</a:t>
            </a:r>
            <a:endParaRPr lang="en-US" sz="1400" dirty="0"/>
          </a:p>
          <a:p>
            <a:pPr eaLnBrk="1" hangingPunct="1"/>
            <a:r>
              <a:rPr lang="en-US" sz="1400" dirty="0">
                <a:hlinkClick r:id="rId8"/>
              </a:rPr>
              <a:t>Ecology Feeding Levels Unit Crossword</a:t>
            </a:r>
            <a:endParaRPr lang="en-US" sz="1400" dirty="0"/>
          </a:p>
          <a:p>
            <a:pPr eaLnBrk="1" hangingPunct="1"/>
            <a:r>
              <a:rPr lang="en-US" sz="1400" dirty="0">
                <a:hlinkClick r:id="rId9"/>
              </a:rPr>
              <a:t>Food Chain Board Game</a:t>
            </a:r>
            <a:endParaRPr lang="en-US" sz="1400" dirty="0"/>
          </a:p>
          <a:p>
            <a:endParaRPr lang="en-US" dirty="0"/>
          </a:p>
        </p:txBody>
      </p:sp>
      <p:pic>
        <p:nvPicPr>
          <p:cNvPr id="1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35971" y="2895600"/>
            <a:ext cx="4788478" cy="3447098"/>
          </a:xfrm>
          <a:prstGeom prst="rect">
            <a:avLst/>
          </a:prstGeom>
          <a:noFill/>
        </p:spPr>
        <p:txBody>
          <a:bodyPr wrap="square" rtlCol="0">
            <a:spAutoFit/>
          </a:bodyPr>
          <a:lstStyle/>
          <a:p>
            <a:r>
              <a:rPr lang="en-US" dirty="0" smtClean="0">
                <a:solidFill>
                  <a:srgbClr val="99FFCC"/>
                </a:solidFill>
              </a:rPr>
              <a:t>Ecology Interactions Unit</a:t>
            </a:r>
          </a:p>
          <a:p>
            <a:pPr eaLnBrk="1" hangingPunct="1"/>
            <a:r>
              <a:rPr lang="en-US" sz="1400" dirty="0">
                <a:hlinkClick r:id="rId11"/>
              </a:rPr>
              <a:t>Ecology Levels of Organization Lesson Bundle</a:t>
            </a:r>
            <a:endParaRPr lang="en-US" sz="1400" dirty="0"/>
          </a:p>
          <a:p>
            <a:pPr eaLnBrk="1" hangingPunct="1"/>
            <a:r>
              <a:rPr lang="en-US" sz="1400" dirty="0">
                <a:hlinkClick r:id="rId12"/>
              </a:rPr>
              <a:t>Animal Habitats Lesson Bundle</a:t>
            </a:r>
            <a:endParaRPr lang="en-US" sz="1400" dirty="0"/>
          </a:p>
          <a:p>
            <a:pPr eaLnBrk="1" hangingPunct="1"/>
            <a:r>
              <a:rPr lang="en-US" sz="1400" dirty="0">
                <a:hlinkClick r:id="rId13"/>
              </a:rPr>
              <a:t>Food Webs, Predator and Prey Cycles Lesson Bundle</a:t>
            </a:r>
            <a:endParaRPr lang="en-US" sz="1400" dirty="0"/>
          </a:p>
          <a:p>
            <a:pPr eaLnBrk="1" hangingPunct="1"/>
            <a:r>
              <a:rPr lang="en-US" sz="1400" dirty="0">
                <a:hlinkClick r:id="rId14"/>
              </a:rPr>
              <a:t>Biodiversity and Population Sampling Lesson Bundle</a:t>
            </a:r>
            <a:endParaRPr lang="en-US" sz="1400" dirty="0"/>
          </a:p>
          <a:p>
            <a:pPr eaLnBrk="1" hangingPunct="1"/>
            <a:r>
              <a:rPr lang="en-US" sz="1400" dirty="0">
                <a:hlinkClick r:id="rId15"/>
              </a:rPr>
              <a:t>Animal Competition Lesson Bundle</a:t>
            </a:r>
            <a:endParaRPr lang="en-US" sz="1400" dirty="0"/>
          </a:p>
          <a:p>
            <a:pPr eaLnBrk="1" hangingPunct="1"/>
            <a:r>
              <a:rPr lang="en-US" sz="1400" dirty="0">
                <a:hlinkClick r:id="rId16"/>
              </a:rPr>
              <a:t>Animal Camouflage and Mimicry Lesson Bundle</a:t>
            </a:r>
            <a:endParaRPr lang="en-US" sz="1400" dirty="0"/>
          </a:p>
          <a:p>
            <a:pPr eaLnBrk="1" hangingPunct="1"/>
            <a:r>
              <a:rPr lang="en-US" sz="1400" dirty="0">
                <a:hlinkClick r:id="rId17"/>
              </a:rPr>
              <a:t>Ecology, Camouflage, Mimicry, Population Sampling Review Game</a:t>
            </a:r>
            <a:endParaRPr lang="en-US" sz="1400" dirty="0"/>
          </a:p>
          <a:p>
            <a:pPr eaLnBrk="1" hangingPunct="1"/>
            <a:r>
              <a:rPr lang="en-US" sz="1400" dirty="0">
                <a:hlinkClick r:id="rId18"/>
              </a:rPr>
              <a:t>Symbiosis Lesson Bundle</a:t>
            </a:r>
            <a:endParaRPr lang="en-US" sz="1400" dirty="0"/>
          </a:p>
          <a:p>
            <a:pPr eaLnBrk="1" hangingPunct="1"/>
            <a:r>
              <a:rPr lang="en-US" sz="1400" dirty="0">
                <a:hlinkClick r:id="rId19"/>
              </a:rPr>
              <a:t>Invasive Exotic Species Lesson Bundle</a:t>
            </a:r>
            <a:endParaRPr lang="en-US" sz="1400" dirty="0"/>
          </a:p>
          <a:p>
            <a:pPr eaLnBrk="1" hangingPunct="1"/>
            <a:r>
              <a:rPr lang="en-US" sz="1400" dirty="0">
                <a:hlinkClick r:id="rId20"/>
              </a:rPr>
              <a:t>Ecology Interactions Part III, IV Review Game, Symbiosis, Exotic Species</a:t>
            </a:r>
            <a:endParaRPr lang="en-US" sz="1400" dirty="0"/>
          </a:p>
          <a:p>
            <a:pPr eaLnBrk="1" hangingPunct="1"/>
            <a:r>
              <a:rPr lang="en-US" sz="1400" dirty="0">
                <a:hlinkClick r:id="rId8"/>
              </a:rPr>
              <a:t>Ecology Interactions Unit Crossword Puzzle</a:t>
            </a:r>
            <a:endParaRPr lang="en-US" sz="1400" dirty="0">
              <a:solidFill>
                <a:srgbClr val="FFFF99"/>
              </a:solidFill>
            </a:endParaRPr>
          </a:p>
          <a:p>
            <a:endParaRPr lang="en-US" dirty="0"/>
          </a:p>
        </p:txBody>
      </p:sp>
      <p:sp>
        <p:nvSpPr>
          <p:cNvPr id="3" name="TextBox 2"/>
          <p:cNvSpPr txBox="1"/>
          <p:nvPr/>
        </p:nvSpPr>
        <p:spPr>
          <a:xfrm>
            <a:off x="5124449" y="2209800"/>
            <a:ext cx="3500005" cy="3877985"/>
          </a:xfrm>
          <a:prstGeom prst="rect">
            <a:avLst/>
          </a:prstGeom>
          <a:noFill/>
        </p:spPr>
        <p:txBody>
          <a:bodyPr wrap="square" rtlCol="0">
            <a:spAutoFit/>
          </a:bodyPr>
          <a:lstStyle/>
          <a:p>
            <a:r>
              <a:rPr lang="en-US" dirty="0" smtClean="0">
                <a:solidFill>
                  <a:srgbClr val="99FFCC"/>
                </a:solidFill>
              </a:rPr>
              <a:t>Ecology Abiotic Factors Unit</a:t>
            </a:r>
          </a:p>
          <a:p>
            <a:pPr eaLnBrk="1" hangingPunct="1"/>
            <a:r>
              <a:rPr lang="en-US" sz="1400" dirty="0">
                <a:hlinkClick r:id="rId21"/>
              </a:rPr>
              <a:t>Ecology Non-living Factors, Light Lesson Bundle</a:t>
            </a:r>
            <a:endParaRPr lang="en-US" sz="1400" dirty="0"/>
          </a:p>
          <a:p>
            <a:pPr eaLnBrk="1" hangingPunct="1"/>
            <a:r>
              <a:rPr lang="en-US" sz="1400" dirty="0">
                <a:hlinkClick r:id="rId22"/>
              </a:rPr>
              <a:t>Ecology, Non-living Factor Temperature Lesson Bundle</a:t>
            </a:r>
            <a:endParaRPr lang="en-US" sz="1400" dirty="0"/>
          </a:p>
          <a:p>
            <a:pPr eaLnBrk="1" hangingPunct="1"/>
            <a:r>
              <a:rPr lang="en-US" sz="1400" dirty="0">
                <a:hlinkClick r:id="rId23"/>
              </a:rPr>
              <a:t>Photosynthesis and Respiration, Biogeochemical Cycles Lesson Bundle</a:t>
            </a:r>
            <a:endParaRPr lang="en-US" sz="1400" dirty="0"/>
          </a:p>
          <a:p>
            <a:pPr eaLnBrk="1" hangingPunct="1"/>
            <a:r>
              <a:rPr lang="en-US" sz="1400" dirty="0">
                <a:hlinkClick r:id="rId24"/>
              </a:rPr>
              <a:t>Ecology Non-living Factors Quiz Game</a:t>
            </a:r>
            <a:endParaRPr lang="en-US" sz="1400" dirty="0"/>
          </a:p>
          <a:p>
            <a:pPr eaLnBrk="1" hangingPunct="1"/>
            <a:r>
              <a:rPr lang="en-US" sz="1400" dirty="0">
                <a:hlinkClick r:id="rId25"/>
              </a:rPr>
              <a:t>Island Biogeography Lesson Bundle</a:t>
            </a:r>
            <a:endParaRPr lang="en-US" sz="1400" dirty="0"/>
          </a:p>
          <a:p>
            <a:pPr eaLnBrk="1" hangingPunct="1"/>
            <a:r>
              <a:rPr lang="en-US" sz="1400" dirty="0">
                <a:hlinkClick r:id="rId26"/>
              </a:rPr>
              <a:t>Nitrogen Cycle Lesson Bundle</a:t>
            </a:r>
            <a:endParaRPr lang="en-US" sz="1400" dirty="0"/>
          </a:p>
          <a:p>
            <a:pPr eaLnBrk="1" hangingPunct="1"/>
            <a:r>
              <a:rPr lang="en-US" sz="1400" dirty="0">
                <a:hlinkClick r:id="rId27"/>
              </a:rPr>
              <a:t>Phosphorus Cycle and Nutrient Pollution Lesson Bundle</a:t>
            </a:r>
            <a:endParaRPr lang="en-US" sz="1400" dirty="0"/>
          </a:p>
          <a:p>
            <a:pPr eaLnBrk="1" hangingPunct="1"/>
            <a:r>
              <a:rPr lang="en-US" sz="1400" dirty="0">
                <a:hlinkClick r:id="rId28"/>
              </a:rPr>
              <a:t>Plant Succession, Fire Ecology, Lesson Bundle</a:t>
            </a:r>
            <a:endParaRPr lang="en-US" sz="1400" dirty="0"/>
          </a:p>
          <a:p>
            <a:pPr eaLnBrk="1" hangingPunct="1"/>
            <a:r>
              <a:rPr lang="en-US" sz="1400" dirty="0">
                <a:hlinkClick r:id="rId29"/>
              </a:rPr>
              <a:t>Ecological Succession Quiz Game</a:t>
            </a:r>
            <a:endParaRPr lang="en-US" sz="1400" dirty="0"/>
          </a:p>
          <a:p>
            <a:pPr eaLnBrk="1" hangingPunct="1"/>
            <a:r>
              <a:rPr lang="en-US" sz="1400" dirty="0">
                <a:hlinkClick r:id="rId30"/>
              </a:rPr>
              <a:t>Ecology Flash Cards</a:t>
            </a:r>
            <a:endParaRPr lang="en-US" sz="1400" dirty="0"/>
          </a:p>
          <a:p>
            <a:endParaRPr lang="en-US" dirty="0"/>
          </a:p>
        </p:txBody>
      </p:sp>
      <p:sp>
        <p:nvSpPr>
          <p:cNvPr id="6" name="TextBox 5"/>
          <p:cNvSpPr txBox="1"/>
          <p:nvPr/>
        </p:nvSpPr>
        <p:spPr>
          <a:xfrm>
            <a:off x="3238499" y="786246"/>
            <a:ext cx="3771901" cy="400110"/>
          </a:xfrm>
          <a:prstGeom prst="rect">
            <a:avLst/>
          </a:prstGeom>
          <a:noFill/>
        </p:spPr>
        <p:txBody>
          <a:bodyPr wrap="square" rtlCol="0">
            <a:spAutoFit/>
          </a:bodyPr>
          <a:lstStyle/>
          <a:p>
            <a:pPr eaLnBrk="1" hangingPunct="1"/>
            <a:endParaRPr lang="en-US" sz="1000" dirty="0"/>
          </a:p>
          <a:p>
            <a:endParaRPr lang="en-US" sz="1000" dirty="0"/>
          </a:p>
        </p:txBody>
      </p:sp>
      <p:pic>
        <p:nvPicPr>
          <p:cNvPr id="10" name="Picture 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6399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99FF"/>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99FF"/>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3"/>
              </a:rPr>
              <a:t>Physical Science Curriculum Link</a:t>
            </a:r>
            <a:endParaRPr lang="en-US" dirty="0"/>
          </a:p>
          <a:p>
            <a:endParaRPr lang="en-US" dirty="0"/>
          </a:p>
        </p:txBody>
      </p:sp>
      <p:sp>
        <p:nvSpPr>
          <p:cNvPr id="12" name="TextBox 11"/>
          <p:cNvSpPr txBox="1"/>
          <p:nvPr/>
        </p:nvSpPr>
        <p:spPr>
          <a:xfrm>
            <a:off x="381000" y="914400"/>
            <a:ext cx="3276600" cy="3077766"/>
          </a:xfrm>
          <a:prstGeom prst="rect">
            <a:avLst/>
          </a:prstGeom>
          <a:noFill/>
        </p:spPr>
        <p:txBody>
          <a:bodyPr wrap="square" rtlCol="0">
            <a:spAutoFit/>
          </a:bodyPr>
          <a:lstStyle/>
          <a:p>
            <a:r>
              <a:rPr lang="en-US" dirty="0" smtClean="0">
                <a:solidFill>
                  <a:srgbClr val="FF99FF"/>
                </a:solidFill>
              </a:rPr>
              <a:t>Laws of Motion and Simple</a:t>
            </a:r>
          </a:p>
          <a:p>
            <a:r>
              <a:rPr lang="en-US" dirty="0" smtClean="0">
                <a:solidFill>
                  <a:srgbClr val="FF99FF"/>
                </a:solidFill>
              </a:rPr>
              <a:t>Machines Unit</a:t>
            </a:r>
          </a:p>
          <a:p>
            <a:pPr eaLnBrk="1" hangingPunct="1"/>
            <a:r>
              <a:rPr lang="en-US" sz="1000" dirty="0">
                <a:hlinkClick r:id="rId4"/>
              </a:rPr>
              <a:t>Newton's Three Laws of Motion</a:t>
            </a:r>
            <a:endParaRPr lang="en-US" sz="1000" dirty="0"/>
          </a:p>
          <a:p>
            <a:pPr eaLnBrk="1" hangingPunct="1"/>
            <a:r>
              <a:rPr lang="en-US" sz="1000" dirty="0">
                <a:hlinkClick r:id="rId5"/>
              </a:rPr>
              <a:t>Newton's Laws of Motion Review Game</a:t>
            </a:r>
            <a:endParaRPr lang="en-US" sz="1000" dirty="0"/>
          </a:p>
          <a:p>
            <a:pPr eaLnBrk="1" hangingPunct="1"/>
            <a:r>
              <a:rPr lang="en-US" sz="1000" dirty="0">
                <a:hlinkClick r:id="rId6"/>
              </a:rPr>
              <a:t>Friction Lesson, Types of Friction</a:t>
            </a:r>
            <a:endParaRPr lang="en-US" sz="1000" dirty="0"/>
          </a:p>
          <a:p>
            <a:pPr eaLnBrk="1" hangingPunct="1"/>
            <a:r>
              <a:rPr lang="en-US" sz="1000" dirty="0">
                <a:hlinkClick r:id="rId7"/>
              </a:rPr>
              <a:t>Kinetic and Potential Energy Lesson</a:t>
            </a:r>
            <a:endParaRPr lang="en-US" sz="1000" dirty="0"/>
          </a:p>
          <a:p>
            <a:pPr eaLnBrk="1" hangingPunct="1"/>
            <a:r>
              <a:rPr lang="en-US" sz="1000" dirty="0">
                <a:hlinkClick r:id="rId4"/>
              </a:rPr>
              <a:t>Newton's Laws and Forces in Motion</a:t>
            </a:r>
            <a:endParaRPr lang="en-US" sz="1000" dirty="0"/>
          </a:p>
          <a:p>
            <a:pPr eaLnBrk="1" hangingPunct="1"/>
            <a:r>
              <a:rPr lang="en-US" sz="1000" dirty="0">
                <a:hlinkClick r:id="rId8"/>
              </a:rPr>
              <a:t>Forces in Motion Review Game</a:t>
            </a:r>
            <a:endParaRPr lang="en-US" sz="1000" dirty="0"/>
          </a:p>
          <a:p>
            <a:pPr eaLnBrk="1" hangingPunct="1"/>
            <a:r>
              <a:rPr lang="en-US" sz="1000" dirty="0">
                <a:hlinkClick r:id="rId9"/>
              </a:rPr>
              <a:t>Catapults and Trajectory Lesson</a:t>
            </a:r>
            <a:endParaRPr lang="en-US" sz="1000" dirty="0"/>
          </a:p>
          <a:p>
            <a:pPr eaLnBrk="1" hangingPunct="1"/>
            <a:r>
              <a:rPr lang="en-US" sz="1000" dirty="0">
                <a:hlinkClick r:id="rId10"/>
              </a:rPr>
              <a:t>Simple Machines Lesson</a:t>
            </a:r>
            <a:endParaRPr lang="en-US" sz="1000" dirty="0"/>
          </a:p>
          <a:p>
            <a:pPr eaLnBrk="1" hangingPunct="1"/>
            <a:r>
              <a:rPr lang="en-US" sz="1000" dirty="0">
                <a:hlinkClick r:id="rId11"/>
              </a:rPr>
              <a:t>Simple Machines Review Game</a:t>
            </a:r>
            <a:endParaRPr lang="en-US" sz="1000" dirty="0"/>
          </a:p>
          <a:p>
            <a:pPr eaLnBrk="1" hangingPunct="1"/>
            <a:r>
              <a:rPr lang="en-US" sz="1000" dirty="0">
                <a:hlinkClick r:id="rId12"/>
              </a:rPr>
              <a:t>Laws of Motion and Simple Machines Unit Flashcards</a:t>
            </a:r>
            <a:endParaRPr lang="en-US" sz="1000" dirty="0"/>
          </a:p>
          <a:p>
            <a:pPr eaLnBrk="1" hangingPunct="1"/>
            <a:r>
              <a:rPr lang="en-US" sz="1000" dirty="0">
                <a:hlinkClick r:id="rId13"/>
              </a:rPr>
              <a:t>Laws of Motion and Simple Machines Crossword Puzzle</a:t>
            </a:r>
            <a:endParaRPr lang="en-US" sz="1000" dirty="0"/>
          </a:p>
          <a:p>
            <a:pPr eaLnBrk="1" hangingPunct="1"/>
            <a:r>
              <a:rPr lang="en-US" sz="1000" dirty="0">
                <a:hlinkClick r:id="rId14"/>
              </a:rPr>
              <a:t>Laws of Motion, Forces in Motion, Simple Machines Unit Preview, Homework, Notes</a:t>
            </a:r>
            <a:endParaRPr lang="en-US" sz="1000" dirty="0"/>
          </a:p>
          <a:p>
            <a:endParaRPr lang="en-US" dirty="0"/>
          </a:p>
        </p:txBody>
      </p:sp>
      <p:sp>
        <p:nvSpPr>
          <p:cNvPr id="13" name="TextBox 12"/>
          <p:cNvSpPr txBox="1"/>
          <p:nvPr/>
        </p:nvSpPr>
        <p:spPr>
          <a:xfrm>
            <a:off x="4994563" y="3086100"/>
            <a:ext cx="3810000" cy="3847207"/>
          </a:xfrm>
          <a:prstGeom prst="rect">
            <a:avLst/>
          </a:prstGeom>
          <a:noFill/>
        </p:spPr>
        <p:txBody>
          <a:bodyPr wrap="square" rtlCol="0">
            <a:spAutoFit/>
          </a:bodyPr>
          <a:lstStyle/>
          <a:p>
            <a:r>
              <a:rPr lang="en-US" dirty="0" smtClean="0">
                <a:solidFill>
                  <a:srgbClr val="FF99FF"/>
                </a:solidFill>
              </a:rPr>
              <a:t>Matter, Energy, and the </a:t>
            </a:r>
          </a:p>
          <a:p>
            <a:r>
              <a:rPr lang="en-US" dirty="0" smtClean="0">
                <a:solidFill>
                  <a:srgbClr val="FF99FF"/>
                </a:solidFill>
              </a:rPr>
              <a:t>Environment Unit</a:t>
            </a:r>
          </a:p>
          <a:p>
            <a:pPr eaLnBrk="1" hangingPunct="1"/>
            <a:r>
              <a:rPr lang="en-US" sz="1000" dirty="0">
                <a:hlinkClick r:id="rId15"/>
              </a:rPr>
              <a:t>States of Matter, Physical Change, Chemical Change</a:t>
            </a:r>
            <a:endParaRPr lang="en-US" sz="1000" dirty="0"/>
          </a:p>
          <a:p>
            <a:pPr eaLnBrk="1" hangingPunct="1"/>
            <a:r>
              <a:rPr lang="en-US" sz="1000" dirty="0">
                <a:hlinkClick r:id="rId16"/>
              </a:rPr>
              <a:t>States of Matter, Physical Change, Chemical Change Review Game</a:t>
            </a:r>
            <a:endParaRPr lang="en-US" sz="1000" dirty="0"/>
          </a:p>
          <a:p>
            <a:pPr eaLnBrk="1" hangingPunct="1"/>
            <a:r>
              <a:rPr lang="en-US" sz="1000" dirty="0">
                <a:hlinkClick r:id="rId17"/>
              </a:rPr>
              <a:t>Gas Laws Introductory Lesson Bundle</a:t>
            </a:r>
            <a:endParaRPr lang="en-US" sz="1000" dirty="0"/>
          </a:p>
          <a:p>
            <a:pPr eaLnBrk="1" hangingPunct="1"/>
            <a:r>
              <a:rPr lang="en-US" sz="1000" dirty="0">
                <a:hlinkClick r:id="rId18"/>
              </a:rPr>
              <a:t>Gas Laws Review Game</a:t>
            </a:r>
            <a:endParaRPr lang="en-US" sz="1000" dirty="0"/>
          </a:p>
          <a:p>
            <a:pPr eaLnBrk="1" hangingPunct="1"/>
            <a:r>
              <a:rPr lang="en-US" sz="1000" dirty="0">
                <a:hlinkClick r:id="rId19"/>
              </a:rPr>
              <a:t>Viscosity Lesson Bundle</a:t>
            </a:r>
            <a:endParaRPr lang="en-US" sz="1000" dirty="0"/>
          </a:p>
          <a:p>
            <a:pPr eaLnBrk="1" hangingPunct="1"/>
            <a:r>
              <a:rPr lang="en-US" sz="1000" dirty="0">
                <a:hlinkClick r:id="rId20"/>
              </a:rPr>
              <a:t>Forms of Energy Lesson Bundle</a:t>
            </a:r>
            <a:endParaRPr lang="en-US" sz="1000" dirty="0"/>
          </a:p>
          <a:p>
            <a:pPr eaLnBrk="1" hangingPunct="1"/>
            <a:r>
              <a:rPr lang="en-US" sz="1000" dirty="0">
                <a:hlinkClick r:id="rId21"/>
              </a:rPr>
              <a:t>Heat Transfer, Convection, Conduction, Radiation Lesson Bundle</a:t>
            </a:r>
            <a:endParaRPr lang="en-US" sz="1000" dirty="0"/>
          </a:p>
          <a:p>
            <a:pPr eaLnBrk="1" hangingPunct="1"/>
            <a:r>
              <a:rPr lang="en-US" sz="1000" dirty="0">
                <a:hlinkClick r:id="rId22"/>
              </a:rPr>
              <a:t>Electromagnetic Spectrum Lesson Bundle</a:t>
            </a:r>
            <a:endParaRPr lang="en-US" sz="1000" dirty="0"/>
          </a:p>
          <a:p>
            <a:pPr eaLnBrk="1" hangingPunct="1"/>
            <a:r>
              <a:rPr lang="en-US" sz="1000" dirty="0">
                <a:hlinkClick r:id="rId23"/>
              </a:rPr>
              <a:t>Forms of Energy, Particles, Waves, EM Spectrum Review Game</a:t>
            </a:r>
            <a:endParaRPr lang="en-US" sz="1000" dirty="0"/>
          </a:p>
          <a:p>
            <a:pPr eaLnBrk="1" hangingPunct="1"/>
            <a:r>
              <a:rPr lang="en-US" sz="1000" dirty="0">
                <a:hlinkClick r:id="rId24"/>
              </a:rPr>
              <a:t>Electromagnetic Spectrum Visual Quiz</a:t>
            </a:r>
            <a:endParaRPr lang="en-US" sz="1000" dirty="0"/>
          </a:p>
          <a:p>
            <a:pPr eaLnBrk="1" hangingPunct="1"/>
            <a:r>
              <a:rPr lang="en-US" sz="1000" dirty="0">
                <a:hlinkClick r:id="rId25"/>
              </a:rPr>
              <a:t>Electricity and Magnetism Lesson Bundle</a:t>
            </a:r>
            <a:endParaRPr lang="en-US" sz="1000" dirty="0"/>
          </a:p>
          <a:p>
            <a:pPr eaLnBrk="1" hangingPunct="1"/>
            <a:r>
              <a:rPr lang="en-US" sz="1000" dirty="0">
                <a:hlinkClick r:id="rId26"/>
              </a:rPr>
              <a:t>Electricity and Magnetism Review Game</a:t>
            </a:r>
            <a:endParaRPr lang="en-US" sz="1000" dirty="0"/>
          </a:p>
          <a:p>
            <a:pPr eaLnBrk="1" hangingPunct="1"/>
            <a:r>
              <a:rPr lang="en-US" sz="1000" dirty="0">
                <a:hlinkClick r:id="rId27"/>
              </a:rPr>
              <a:t>Matter and Energy Crossword Puzzle and Solution</a:t>
            </a:r>
            <a:endParaRPr lang="en-US" sz="1000" dirty="0"/>
          </a:p>
          <a:p>
            <a:pPr eaLnBrk="1" hangingPunct="1"/>
            <a:r>
              <a:rPr lang="en-US" sz="1000" dirty="0">
                <a:hlinkClick r:id="rId28"/>
              </a:rPr>
              <a:t>Matter, Energy, and the Environment Unit Preview, Homework Bundle, Notes</a:t>
            </a:r>
            <a:endParaRPr lang="en-US" sz="1000" dirty="0"/>
          </a:p>
          <a:p>
            <a:pPr eaLnBrk="1" hangingPunct="1"/>
            <a:r>
              <a:rPr lang="en-US" sz="1000" dirty="0">
                <a:hlinkClick r:id="rId29"/>
              </a:rPr>
              <a:t>Environment Unit Bundle</a:t>
            </a:r>
            <a:endParaRPr lang="en-US" sz="1000" dirty="0"/>
          </a:p>
          <a:p>
            <a:pPr eaLnBrk="1" hangingPunct="1"/>
            <a:r>
              <a:rPr lang="en-US" sz="1000" dirty="0">
                <a:hlinkClick r:id="rId30"/>
              </a:rPr>
              <a:t>Environment Unit Bundle Review Game</a:t>
            </a:r>
            <a:endParaRPr lang="en-US" sz="1000" dirty="0">
              <a:solidFill>
                <a:srgbClr val="FFFF99"/>
              </a:solidFill>
            </a:endParaRPr>
          </a:p>
          <a:p>
            <a:endParaRPr lang="en-US" dirty="0"/>
          </a:p>
        </p:txBody>
      </p:sp>
      <p:sp>
        <p:nvSpPr>
          <p:cNvPr id="14" name="TextBox 13"/>
          <p:cNvSpPr txBox="1"/>
          <p:nvPr/>
        </p:nvSpPr>
        <p:spPr>
          <a:xfrm>
            <a:off x="380999" y="3733799"/>
            <a:ext cx="4613563" cy="2462213"/>
          </a:xfrm>
          <a:prstGeom prst="rect">
            <a:avLst/>
          </a:prstGeom>
          <a:noFill/>
        </p:spPr>
        <p:txBody>
          <a:bodyPr wrap="square" rtlCol="0">
            <a:spAutoFit/>
          </a:bodyPr>
          <a:lstStyle/>
          <a:p>
            <a:r>
              <a:rPr lang="en-US" dirty="0" smtClean="0">
                <a:solidFill>
                  <a:srgbClr val="FF99FF"/>
                </a:solidFill>
              </a:rPr>
              <a:t>Atoms and the Periodic Table of the Elements Unit</a:t>
            </a:r>
          </a:p>
          <a:p>
            <a:pPr eaLnBrk="1" hangingPunct="1"/>
            <a:r>
              <a:rPr lang="en-US" sz="1000" dirty="0">
                <a:hlinkClick r:id="rId31"/>
              </a:rPr>
              <a:t>Atoms, Atomic Number, Atomic Mass, Isotopes Lesson Bundle</a:t>
            </a:r>
            <a:endParaRPr lang="en-US" sz="1000" dirty="0"/>
          </a:p>
          <a:p>
            <a:pPr eaLnBrk="1" hangingPunct="1"/>
            <a:r>
              <a:rPr lang="en-US" sz="1000" dirty="0">
                <a:hlinkClick r:id="rId32"/>
              </a:rPr>
              <a:t>Inside the Atom Lesson Bundle</a:t>
            </a:r>
            <a:endParaRPr lang="en-US" sz="1000" dirty="0"/>
          </a:p>
          <a:p>
            <a:pPr eaLnBrk="1" hangingPunct="1"/>
            <a:r>
              <a:rPr lang="en-US" sz="1000" dirty="0">
                <a:hlinkClick r:id="rId33"/>
              </a:rPr>
              <a:t>Atoms Review Game</a:t>
            </a:r>
            <a:endParaRPr lang="en-US" sz="1000" dirty="0"/>
          </a:p>
          <a:p>
            <a:pPr eaLnBrk="1" hangingPunct="1"/>
            <a:r>
              <a:rPr lang="en-US" sz="1000" dirty="0">
                <a:hlinkClick r:id="rId34"/>
              </a:rPr>
              <a:t>Atomic Theory, Electrons, Orbitals, Molecules Lesson Bundle</a:t>
            </a:r>
            <a:endParaRPr lang="en-US" sz="1000" dirty="0"/>
          </a:p>
          <a:p>
            <a:pPr eaLnBrk="1" hangingPunct="1"/>
            <a:r>
              <a:rPr lang="en-US" sz="1000" dirty="0">
                <a:hlinkClick r:id="rId35"/>
              </a:rPr>
              <a:t>Atoms, Atomic Theory, Electrons, Orbitals, Molecules Review Game</a:t>
            </a:r>
            <a:endParaRPr lang="en-US" sz="1000" dirty="0"/>
          </a:p>
          <a:p>
            <a:pPr eaLnBrk="1" hangingPunct="1"/>
            <a:r>
              <a:rPr lang="en-US" sz="1000" dirty="0">
                <a:hlinkClick r:id="rId36"/>
              </a:rPr>
              <a:t>Atomic Bonding, Balancing Chemical Equations, Reactions, Lesson Bundle</a:t>
            </a:r>
            <a:endParaRPr lang="en-US" sz="1000" dirty="0"/>
          </a:p>
          <a:p>
            <a:pPr eaLnBrk="1" hangingPunct="1"/>
            <a:r>
              <a:rPr lang="en-US" sz="1000" dirty="0">
                <a:hlinkClick r:id="rId37"/>
              </a:rPr>
              <a:t>Atoms and the Periodic Table Crossword Puzzle and Solution</a:t>
            </a:r>
            <a:endParaRPr lang="en-US" sz="1000" dirty="0"/>
          </a:p>
          <a:p>
            <a:pPr eaLnBrk="1" hangingPunct="1"/>
            <a:r>
              <a:rPr lang="en-US" sz="1000" dirty="0">
                <a:hlinkClick r:id="rId38"/>
              </a:rPr>
              <a:t>Atoms and Periodic Table Unit Preview, Homework Bundle, Unit Notes</a:t>
            </a:r>
            <a:endParaRPr lang="en-US" sz="1000" dirty="0"/>
          </a:p>
          <a:p>
            <a:pPr eaLnBrk="1" hangingPunct="1"/>
            <a:r>
              <a:rPr lang="en-US" sz="1000" dirty="0">
                <a:hlinkClick r:id="rId39"/>
              </a:rPr>
              <a:t>Periodic Table of the Elements Unit Lesson Bundle</a:t>
            </a:r>
            <a:endParaRPr lang="en-US" sz="1000" dirty="0"/>
          </a:p>
          <a:p>
            <a:pPr eaLnBrk="1" hangingPunct="1"/>
            <a:r>
              <a:rPr lang="en-US" sz="1000" dirty="0">
                <a:hlinkClick r:id="rId40"/>
              </a:rPr>
              <a:t>Periodic Table of the Elements Review Game</a:t>
            </a:r>
            <a:endParaRPr lang="en-US" sz="1000" dirty="0">
              <a:solidFill>
                <a:srgbClr val="9999FF"/>
              </a:solidFill>
            </a:endParaRPr>
          </a:p>
          <a:p>
            <a:endParaRPr lang="en-US" dirty="0"/>
          </a:p>
        </p:txBody>
      </p:sp>
      <p:sp>
        <p:nvSpPr>
          <p:cNvPr id="15" name="TextBox 14"/>
          <p:cNvSpPr txBox="1"/>
          <p:nvPr/>
        </p:nvSpPr>
        <p:spPr>
          <a:xfrm>
            <a:off x="4191000" y="938986"/>
            <a:ext cx="3124200" cy="2339102"/>
          </a:xfrm>
          <a:prstGeom prst="rect">
            <a:avLst/>
          </a:prstGeom>
          <a:noFill/>
        </p:spPr>
        <p:txBody>
          <a:bodyPr wrap="square" rtlCol="0">
            <a:spAutoFit/>
          </a:bodyPr>
          <a:lstStyle/>
          <a:p>
            <a:r>
              <a:rPr lang="en-US" dirty="0" smtClean="0">
                <a:solidFill>
                  <a:srgbClr val="FF99FF"/>
                </a:solidFill>
              </a:rPr>
              <a:t>Science Skills Unit</a:t>
            </a:r>
          </a:p>
          <a:p>
            <a:pPr eaLnBrk="1" hangingPunct="1"/>
            <a:r>
              <a:rPr lang="en-US" sz="1000" dirty="0">
                <a:hlinkClick r:id="rId41"/>
              </a:rPr>
              <a:t>Lab Safety Lesson Bundle</a:t>
            </a:r>
            <a:endParaRPr lang="en-US" sz="1000" dirty="0">
              <a:hlinkClick r:id=""/>
            </a:endParaRPr>
          </a:p>
          <a:p>
            <a:pPr eaLnBrk="1" hangingPunct="1"/>
            <a:r>
              <a:rPr lang="en-US" sz="1000" dirty="0">
                <a:hlinkClick r:id=""/>
              </a:rPr>
              <a:t>Microscopes and Magnification Lesson Bundle</a:t>
            </a:r>
            <a:endParaRPr lang="en-US" sz="1000" dirty="0"/>
          </a:p>
          <a:p>
            <a:pPr eaLnBrk="1" hangingPunct="1"/>
            <a:r>
              <a:rPr lang="en-US" sz="1000" dirty="0">
                <a:hlinkClick r:id="rId42"/>
              </a:rPr>
              <a:t>Metric System / SI Lesson Bundle</a:t>
            </a:r>
            <a:endParaRPr lang="en-US" sz="1000" dirty="0"/>
          </a:p>
          <a:p>
            <a:pPr eaLnBrk="1" hangingPunct="1"/>
            <a:r>
              <a:rPr lang="en-US" sz="1000" dirty="0">
                <a:hlinkClick r:id="rId43"/>
              </a:rPr>
              <a:t>Scientific Notation Lesson Bundle</a:t>
            </a:r>
            <a:endParaRPr lang="en-US" sz="1000" dirty="0"/>
          </a:p>
          <a:p>
            <a:pPr eaLnBrk="1" hangingPunct="1"/>
            <a:r>
              <a:rPr lang="en-US" sz="1000" dirty="0">
                <a:hlinkClick r:id="rId44"/>
              </a:rPr>
              <a:t>Volume and Density Lesson Bundle</a:t>
            </a:r>
            <a:endParaRPr lang="en-US" sz="1000" dirty="0"/>
          </a:p>
          <a:p>
            <a:pPr eaLnBrk="1" hangingPunct="1"/>
            <a:r>
              <a:rPr lang="en-US" sz="1000" dirty="0">
                <a:hlinkClick r:id="rId45"/>
              </a:rPr>
              <a:t>Scientific Method, Observation Skills Lesson Bundle</a:t>
            </a:r>
            <a:endParaRPr lang="en-US" sz="1000" dirty="0"/>
          </a:p>
          <a:p>
            <a:pPr eaLnBrk="1" hangingPunct="1"/>
            <a:r>
              <a:rPr lang="en-US" sz="1000" dirty="0">
                <a:hlinkClick r:id="rId46"/>
              </a:rPr>
              <a:t>Science Skills Unit Flash Cards</a:t>
            </a:r>
            <a:endParaRPr lang="en-US" sz="1000" dirty="0"/>
          </a:p>
          <a:p>
            <a:pPr eaLnBrk="1" hangingPunct="1"/>
            <a:r>
              <a:rPr lang="en-US" sz="1000" dirty="0">
                <a:hlinkClick r:id="rId47"/>
              </a:rPr>
              <a:t>Science Skills Unit Crossword Puzzle</a:t>
            </a:r>
            <a:endParaRPr lang="en-US" sz="1000" dirty="0"/>
          </a:p>
          <a:p>
            <a:pPr eaLnBrk="1" hangingPunct="1"/>
            <a:r>
              <a:rPr lang="en-US" sz="1000" dirty="0">
                <a:hlinkClick r:id="rId48"/>
              </a:rPr>
              <a:t>Science Skills Unit Review Game</a:t>
            </a:r>
            <a:endParaRPr lang="en-US" sz="1000" dirty="0"/>
          </a:p>
          <a:p>
            <a:pPr eaLnBrk="1" hangingPunct="1"/>
            <a:r>
              <a:rPr lang="en-US" sz="1000" dirty="0">
                <a:hlinkClick r:id="rId49"/>
              </a:rPr>
              <a:t>Science Skills Unit Preview, Homework Bundle, Notes</a:t>
            </a:r>
            <a:endParaRPr lang="en-US" sz="1000" dirty="0">
              <a:solidFill>
                <a:srgbClr val="FFFF99"/>
              </a:solidFill>
            </a:endParaRPr>
          </a:p>
          <a:p>
            <a:endParaRPr lang="en-US" dirty="0"/>
          </a:p>
        </p:txBody>
      </p:sp>
      <p:sp>
        <p:nvSpPr>
          <p:cNvPr id="16" name="Rectangle 15"/>
          <p:cNvSpPr/>
          <p:nvPr/>
        </p:nvSpPr>
        <p:spPr>
          <a:xfrm>
            <a:off x="518649" y="5943600"/>
            <a:ext cx="3509294"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Physical Science</a:t>
            </a:r>
            <a:endParaRPr lang="en-US" sz="32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pic>
        <p:nvPicPr>
          <p:cNvPr id="17" name="Picture 16"/>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6854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dirty="0">
                <a:hlinkClick r:id="rId2"/>
              </a:rPr>
              <a:t>Earth Science Curriculum Link</a:t>
            </a:r>
            <a:endParaRPr lang="en-US" dirty="0"/>
          </a:p>
          <a:p>
            <a:endParaRPr lang="en-US" dirty="0"/>
          </a:p>
        </p:txBody>
      </p:sp>
      <p:sp>
        <p:nvSpPr>
          <p:cNvPr id="12" name="TextBox 11"/>
          <p:cNvSpPr txBox="1"/>
          <p:nvPr/>
        </p:nvSpPr>
        <p:spPr>
          <a:xfrm>
            <a:off x="380999" y="914400"/>
            <a:ext cx="4190999" cy="6217087"/>
          </a:xfrm>
          <a:prstGeom prst="rect">
            <a:avLst/>
          </a:prstGeom>
          <a:noFill/>
        </p:spPr>
        <p:txBody>
          <a:bodyPr wrap="square" rtlCol="0">
            <a:spAutoFit/>
          </a:bodyPr>
          <a:lstStyle/>
          <a:p>
            <a:r>
              <a:rPr lang="en-US" dirty="0" smtClean="0">
                <a:solidFill>
                  <a:srgbClr val="FFCC66"/>
                </a:solidFill>
              </a:rPr>
              <a:t>Geology Topics Unit</a:t>
            </a:r>
          </a:p>
          <a:p>
            <a:pPr eaLnBrk="1" hangingPunct="1"/>
            <a:r>
              <a:rPr lang="en-US" sz="1400" dirty="0">
                <a:hlinkClick r:id=""/>
              </a:rPr>
              <a:t>Plate Tectonics, Continental Drift, Earth's Core, </a:t>
            </a:r>
          </a:p>
          <a:p>
            <a:pPr eaLnBrk="1" hangingPunct="1"/>
            <a:r>
              <a:rPr lang="en-US" sz="1400" dirty="0">
                <a:hlinkClick r:id=""/>
              </a:rPr>
              <a:t>Plate Boundaries Lesson Bundle</a:t>
            </a:r>
            <a:endParaRPr lang="en-US" sz="1400" dirty="0"/>
          </a:p>
          <a:p>
            <a:pPr eaLnBrk="1" hangingPunct="1"/>
            <a:r>
              <a:rPr lang="en-US" sz="1400" dirty="0">
                <a:hlinkClick r:id="rId3"/>
              </a:rPr>
              <a:t>Dynamic Earth Review Game</a:t>
            </a:r>
            <a:endParaRPr lang="en-US" sz="1400" dirty="0"/>
          </a:p>
          <a:p>
            <a:pPr eaLnBrk="1" hangingPunct="1"/>
            <a:r>
              <a:rPr lang="en-US" sz="1400" dirty="0">
                <a:hlinkClick r:id="rId4"/>
              </a:rPr>
              <a:t>Plate Boundaries Visual Quiz</a:t>
            </a:r>
            <a:endParaRPr lang="en-US" sz="1400" dirty="0"/>
          </a:p>
          <a:p>
            <a:pPr eaLnBrk="1" hangingPunct="1"/>
            <a:r>
              <a:rPr lang="en-US" sz="1400" dirty="0">
                <a:hlinkClick r:id="rId5"/>
              </a:rPr>
              <a:t>Volcanoes Lesson Bundle</a:t>
            </a:r>
            <a:endParaRPr lang="en-US" sz="1400" dirty="0"/>
          </a:p>
          <a:p>
            <a:pPr eaLnBrk="1" hangingPunct="1"/>
            <a:r>
              <a:rPr lang="en-US" sz="1400" dirty="0">
                <a:hlinkClick r:id="rId6"/>
              </a:rPr>
              <a:t>Types of Volcanoes</a:t>
            </a:r>
            <a:endParaRPr lang="en-US" sz="1400" dirty="0"/>
          </a:p>
          <a:p>
            <a:pPr eaLnBrk="1" hangingPunct="1"/>
            <a:r>
              <a:rPr lang="en-US" sz="1400" dirty="0">
                <a:hlinkClick r:id="rId7"/>
              </a:rPr>
              <a:t>Volcanoes Review Game</a:t>
            </a:r>
            <a:endParaRPr lang="en-US" sz="1400" dirty="0"/>
          </a:p>
          <a:p>
            <a:pPr eaLnBrk="1" hangingPunct="1"/>
            <a:r>
              <a:rPr lang="en-US" sz="1400" dirty="0">
                <a:hlinkClick r:id="rId8"/>
              </a:rPr>
              <a:t>Earthquakes Lesson Bundle</a:t>
            </a:r>
            <a:endParaRPr lang="en-US" sz="1400" dirty="0"/>
          </a:p>
          <a:p>
            <a:pPr eaLnBrk="1" hangingPunct="1"/>
            <a:r>
              <a:rPr lang="en-US" sz="1400" dirty="0">
                <a:hlinkClick r:id="rId9"/>
              </a:rPr>
              <a:t>Earthquakes Review Game</a:t>
            </a:r>
            <a:endParaRPr lang="en-US" sz="1400" dirty="0"/>
          </a:p>
          <a:p>
            <a:pPr eaLnBrk="1" hangingPunct="1"/>
            <a:r>
              <a:rPr lang="en-US" sz="1400" dirty="0">
                <a:hlinkClick r:id="rId10"/>
              </a:rPr>
              <a:t>Rock Deformation, Compression, Tension, Shearing</a:t>
            </a:r>
            <a:endParaRPr lang="en-US" sz="1400" dirty="0"/>
          </a:p>
          <a:p>
            <a:pPr eaLnBrk="1" hangingPunct="1"/>
            <a:r>
              <a:rPr lang="en-US" sz="1400" dirty="0">
                <a:hlinkClick r:id="rId11"/>
              </a:rPr>
              <a:t>Minerals Lesson Bundle</a:t>
            </a:r>
            <a:endParaRPr lang="en-US" sz="1400" dirty="0"/>
          </a:p>
          <a:p>
            <a:pPr eaLnBrk="1" hangingPunct="1"/>
            <a:r>
              <a:rPr lang="en-US" sz="1400" dirty="0">
                <a:hlinkClick r:id="rId12"/>
              </a:rPr>
              <a:t>Minerals Review Game</a:t>
            </a:r>
            <a:endParaRPr lang="en-US" sz="1400" dirty="0"/>
          </a:p>
          <a:p>
            <a:pPr eaLnBrk="1" hangingPunct="1"/>
            <a:r>
              <a:rPr lang="en-US" sz="1400" dirty="0">
                <a:hlinkClick r:id="rId13"/>
              </a:rPr>
              <a:t>Rock or Mineral PowerPoint </a:t>
            </a:r>
            <a:r>
              <a:rPr lang="en-US" sz="1400" dirty="0" smtClean="0">
                <a:hlinkClick r:id="rId13"/>
              </a:rPr>
              <a:t>Quiz</a:t>
            </a:r>
            <a:endParaRPr lang="en-US" sz="1400" dirty="0" smtClean="0"/>
          </a:p>
          <a:p>
            <a:r>
              <a:rPr lang="en-US" sz="1400" dirty="0">
                <a:hlinkClick r:id="rId14"/>
              </a:rPr>
              <a:t>Rocks and Minerals Lesson Bundle</a:t>
            </a:r>
            <a:endParaRPr lang="en-US" sz="1400" dirty="0"/>
          </a:p>
          <a:p>
            <a:r>
              <a:rPr lang="en-US" sz="1400" dirty="0">
                <a:hlinkClick r:id="rId15"/>
              </a:rPr>
              <a:t>Rocks and Minerals Flash Cards</a:t>
            </a:r>
            <a:endParaRPr lang="en-US" sz="1400" dirty="0"/>
          </a:p>
          <a:p>
            <a:r>
              <a:rPr lang="en-US" sz="1400" dirty="0">
                <a:hlinkClick r:id="rId16"/>
              </a:rPr>
              <a:t>Types of Rocks Visual Quiz</a:t>
            </a:r>
            <a:endParaRPr lang="en-US" sz="1400" dirty="0"/>
          </a:p>
          <a:p>
            <a:r>
              <a:rPr lang="en-US" sz="1400" dirty="0">
                <a:hlinkClick r:id="rId17"/>
              </a:rPr>
              <a:t>Rocks and the Rock Cycle Lesson Bundle</a:t>
            </a:r>
            <a:endParaRPr lang="en-US" sz="1400" dirty="0"/>
          </a:p>
          <a:p>
            <a:r>
              <a:rPr lang="en-US" sz="1400" dirty="0">
                <a:hlinkClick r:id="rId18"/>
              </a:rPr>
              <a:t>Rocks and Rock Cycle Review Game</a:t>
            </a:r>
            <a:endParaRPr lang="en-US" sz="1400" dirty="0"/>
          </a:p>
          <a:p>
            <a:r>
              <a:rPr lang="en-US" sz="1400" dirty="0">
                <a:hlinkClick r:id="rId19"/>
              </a:rPr>
              <a:t>Geologic Timescale, Earth System History Lesson Bundle</a:t>
            </a:r>
            <a:endParaRPr lang="en-US" sz="1400" dirty="0"/>
          </a:p>
          <a:p>
            <a:r>
              <a:rPr lang="en-US" sz="1400" dirty="0">
                <a:hlinkClick r:id="rId20"/>
              </a:rPr>
              <a:t>Earth Geologic History Quiz Game</a:t>
            </a:r>
            <a:endParaRPr lang="en-US" sz="1400" dirty="0"/>
          </a:p>
          <a:p>
            <a:r>
              <a:rPr lang="en-US" sz="1400" dirty="0">
                <a:hlinkClick r:id="rId21"/>
              </a:rPr>
              <a:t>Geology Unit Crossword Puzzle</a:t>
            </a:r>
            <a:endParaRPr lang="en-US" sz="1400" dirty="0"/>
          </a:p>
          <a:p>
            <a:r>
              <a:rPr lang="en-US" sz="1400" dirty="0">
                <a:hlinkClick r:id="rId22"/>
              </a:rPr>
              <a:t>Geology Unit Preview, Bundled Homework, Unit Notes</a:t>
            </a:r>
            <a:endParaRPr lang="en-US" sz="1400" dirty="0"/>
          </a:p>
          <a:p>
            <a:pPr eaLnBrk="1" hangingPunct="1"/>
            <a:endParaRPr lang="en-US" sz="1200" dirty="0">
              <a:solidFill>
                <a:srgbClr val="FFCC99"/>
              </a:solidFill>
            </a:endParaRPr>
          </a:p>
          <a:p>
            <a:endParaRPr lang="en-US" dirty="0"/>
          </a:p>
        </p:txBody>
      </p:sp>
      <p:sp>
        <p:nvSpPr>
          <p:cNvPr id="15" name="TextBox 14"/>
          <p:cNvSpPr txBox="1"/>
          <p:nvPr/>
        </p:nvSpPr>
        <p:spPr>
          <a:xfrm>
            <a:off x="4525507" y="1905000"/>
            <a:ext cx="4272130" cy="5139869"/>
          </a:xfrm>
          <a:prstGeom prst="rect">
            <a:avLst/>
          </a:prstGeom>
          <a:noFill/>
        </p:spPr>
        <p:txBody>
          <a:bodyPr wrap="square" rtlCol="0">
            <a:spAutoFit/>
          </a:bodyPr>
          <a:lstStyle/>
          <a:p>
            <a:r>
              <a:rPr lang="en-US" dirty="0" smtClean="0">
                <a:solidFill>
                  <a:srgbClr val="FFCC66"/>
                </a:solidFill>
              </a:rPr>
              <a:t>Astronomy Topics Unit</a:t>
            </a:r>
          </a:p>
          <a:p>
            <a:pPr eaLnBrk="1" hangingPunct="1"/>
            <a:r>
              <a:rPr lang="en-US" sz="1400" dirty="0">
                <a:hlinkClick r:id="rId23"/>
              </a:rPr>
              <a:t>Solar System and Sun Lesson Bundle</a:t>
            </a:r>
            <a:endParaRPr lang="en-US" sz="1400" dirty="0"/>
          </a:p>
          <a:p>
            <a:pPr eaLnBrk="1" hangingPunct="1"/>
            <a:r>
              <a:rPr lang="en-US" sz="1400" dirty="0">
                <a:hlinkClick r:id="rId24"/>
              </a:rPr>
              <a:t>Sun Lesson Bundle</a:t>
            </a:r>
            <a:endParaRPr lang="en-US" sz="1400" dirty="0"/>
          </a:p>
          <a:p>
            <a:pPr eaLnBrk="1" hangingPunct="1"/>
            <a:r>
              <a:rPr lang="en-US" sz="1400" dirty="0">
                <a:hlinkClick r:id="rId25"/>
              </a:rPr>
              <a:t>Solar System and Sun Review Game</a:t>
            </a:r>
            <a:endParaRPr lang="en-US" sz="1400" dirty="0"/>
          </a:p>
          <a:p>
            <a:pPr eaLnBrk="1" hangingPunct="1"/>
            <a:r>
              <a:rPr lang="en-US" sz="1400" dirty="0">
                <a:hlinkClick r:id="rId26"/>
              </a:rPr>
              <a:t>Solar and Lunar Eclipse Lesson Bundle</a:t>
            </a:r>
            <a:endParaRPr lang="en-US" sz="1400" dirty="0"/>
          </a:p>
          <a:p>
            <a:pPr eaLnBrk="1" hangingPunct="1"/>
            <a:r>
              <a:rPr lang="en-US" sz="1400" dirty="0">
                <a:hlinkClick r:id="rId27"/>
              </a:rPr>
              <a:t>Inner Planets Lesson Bundle</a:t>
            </a:r>
            <a:endParaRPr lang="en-US" sz="1400" dirty="0"/>
          </a:p>
          <a:p>
            <a:pPr eaLnBrk="1" hangingPunct="1"/>
            <a:r>
              <a:rPr lang="en-US" sz="1400" dirty="0">
                <a:hlinkClick r:id="rId28"/>
              </a:rPr>
              <a:t>Inner Planets Review Game</a:t>
            </a:r>
            <a:endParaRPr lang="en-US" sz="1400" dirty="0"/>
          </a:p>
          <a:p>
            <a:pPr eaLnBrk="1" hangingPunct="1"/>
            <a:r>
              <a:rPr lang="en-US" sz="1400" dirty="0">
                <a:hlinkClick r:id="rId29"/>
              </a:rPr>
              <a:t>Moon, Phases of the Moon, Tides, Seasons, Lesson Bundle</a:t>
            </a:r>
            <a:endParaRPr lang="en-US" sz="1400" dirty="0"/>
          </a:p>
          <a:p>
            <a:pPr eaLnBrk="1" hangingPunct="1"/>
            <a:r>
              <a:rPr lang="en-US" sz="1400" dirty="0">
                <a:hlinkClick r:id="rId30"/>
              </a:rPr>
              <a:t>Rocketry Lesson Bundle</a:t>
            </a:r>
            <a:endParaRPr lang="en-US" sz="1400" dirty="0"/>
          </a:p>
          <a:p>
            <a:pPr eaLnBrk="1" hangingPunct="1"/>
            <a:r>
              <a:rPr lang="da-DK" sz="1400" dirty="0">
                <a:hlinkClick r:id="rId31"/>
              </a:rPr>
              <a:t>Asteroid Belt, Meteors, Torino Scale Lesson Bundle</a:t>
            </a:r>
            <a:endParaRPr lang="da-DK" sz="1400" dirty="0"/>
          </a:p>
          <a:p>
            <a:pPr eaLnBrk="1" hangingPunct="1"/>
            <a:r>
              <a:rPr lang="en-US" sz="1400" dirty="0">
                <a:hlinkClick r:id="rId32"/>
              </a:rPr>
              <a:t>Asteroid Belt and Rocketry Review </a:t>
            </a:r>
            <a:r>
              <a:rPr lang="en-US" sz="1400" dirty="0" smtClean="0">
                <a:hlinkClick r:id="rId32"/>
              </a:rPr>
              <a:t>Game</a:t>
            </a:r>
            <a:endParaRPr lang="en-US" sz="1400" dirty="0" smtClean="0"/>
          </a:p>
          <a:p>
            <a:r>
              <a:rPr lang="en-US" sz="1400" dirty="0">
                <a:hlinkClick r:id="rId33"/>
              </a:rPr>
              <a:t>Mission to the Moon, Apollo Lesson</a:t>
            </a:r>
            <a:endParaRPr lang="en-US" sz="1400" dirty="0"/>
          </a:p>
          <a:p>
            <a:pPr eaLnBrk="1" hangingPunct="1"/>
            <a:r>
              <a:rPr lang="en-US" sz="1400" dirty="0">
                <a:hlinkClick r:id="rId34"/>
              </a:rPr>
              <a:t>Outer Planets Lesson Bundle</a:t>
            </a:r>
            <a:endParaRPr lang="en-US" sz="1400" dirty="0"/>
          </a:p>
          <a:p>
            <a:pPr eaLnBrk="1" hangingPunct="1"/>
            <a:r>
              <a:rPr lang="en-US" sz="1400" dirty="0">
                <a:hlinkClick r:id="rId35"/>
              </a:rPr>
              <a:t>Outer Planets Review Game</a:t>
            </a:r>
            <a:endParaRPr lang="en-US" sz="1400" dirty="0"/>
          </a:p>
          <a:p>
            <a:pPr eaLnBrk="1" hangingPunct="1"/>
            <a:r>
              <a:rPr lang="en-US" sz="1400" dirty="0">
                <a:hlinkClick r:id="rId36"/>
              </a:rPr>
              <a:t>Beyond the Solar System Lesson Bundle</a:t>
            </a:r>
            <a:endParaRPr lang="en-US" sz="1400" dirty="0"/>
          </a:p>
          <a:p>
            <a:pPr eaLnBrk="1" hangingPunct="1"/>
            <a:r>
              <a:rPr lang="en-US" sz="1400" dirty="0">
                <a:hlinkClick r:id="rId37"/>
              </a:rPr>
              <a:t>Beyond the Solar System, Galaxies, Black Holes, Constellations Review Game</a:t>
            </a:r>
            <a:endParaRPr lang="en-US" sz="1400" dirty="0"/>
          </a:p>
          <a:p>
            <a:pPr eaLnBrk="1" hangingPunct="1"/>
            <a:r>
              <a:rPr lang="en-US" sz="1400" dirty="0">
                <a:hlinkClick r:id="rId38"/>
              </a:rPr>
              <a:t>Galaxy Lesson, Hubble Exploration</a:t>
            </a:r>
            <a:endParaRPr lang="en-US" sz="1400" dirty="0"/>
          </a:p>
          <a:p>
            <a:pPr eaLnBrk="1" hangingPunct="1"/>
            <a:r>
              <a:rPr lang="en-US" sz="1400" dirty="0">
                <a:hlinkClick r:id="rId39"/>
              </a:rPr>
              <a:t>Astronomy Unit Crossword Puzzle</a:t>
            </a:r>
            <a:endParaRPr lang="en-US" sz="1400" dirty="0"/>
          </a:p>
          <a:p>
            <a:pPr eaLnBrk="1" hangingPunct="1"/>
            <a:r>
              <a:rPr lang="en-US" sz="1400" dirty="0">
                <a:hlinkClick r:id="rId40"/>
              </a:rPr>
              <a:t>Astronomy Unit in Spanish</a:t>
            </a:r>
            <a:endParaRPr lang="en-US" sz="1400" dirty="0"/>
          </a:p>
          <a:p>
            <a:pPr eaLnBrk="1" hangingPunct="1"/>
            <a:endParaRPr lang="en-US" sz="1200" dirty="0"/>
          </a:p>
          <a:p>
            <a:endParaRPr lang="en-US" dirty="0"/>
          </a:p>
        </p:txBody>
      </p:sp>
      <p:pic>
        <p:nvPicPr>
          <p:cNvPr id="16" name="Picture 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141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7cfeb74fd2883e622133c7d9c1926ae6c4c7e35"/>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8086</Words>
  <Application>Microsoft Office PowerPoint</Application>
  <PresentationFormat>On-screen Show (4:3)</PresentationFormat>
  <Paragraphs>1359</Paragraphs>
  <Slides>105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105</vt:i4>
      </vt:variant>
    </vt:vector>
  </HeadingPairs>
  <TitlesOfParts>
    <vt:vector size="111" baseType="lpstr">
      <vt:lpstr>Arial</vt:lpstr>
      <vt:lpstr>Calibri</vt:lpstr>
      <vt:lpstr>Impact</vt:lpstr>
      <vt:lpstr>Tahoma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Pease, Katherine J</dc:creator>
  <cp:lastModifiedBy>Pease, Katherine J</cp:lastModifiedBy>
  <cp:revision>13</cp:revision>
  <dcterms:modified xsi:type="dcterms:W3CDTF">2016-03-05T14:38:27Z</dcterms:modified>
</cp:coreProperties>
</file>