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1" r:id="rId4"/>
    <p:sldId id="258" r:id="rId5"/>
    <p:sldId id="259" r:id="rId6"/>
    <p:sldId id="263" r:id="rId7"/>
    <p:sldId id="264" r:id="rId8"/>
    <p:sldId id="260" r:id="rId9"/>
    <p:sldId id="262" r:id="rId1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774"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1DD54DC-7624-4A87-9E5C-02A695DBAA5B}" type="datetimeFigureOut">
              <a:rPr lang="en-US" smtClean="0"/>
              <a:t>4/27/2016</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DAD11227-CF8C-4C91-9255-6158243F87B7}" type="slidenum">
              <a:rPr lang="en-US" smtClean="0"/>
              <a:t>‹#›</a:t>
            </a:fld>
            <a:endParaRPr lang="en-US" dirty="0"/>
          </a:p>
        </p:txBody>
      </p:sp>
    </p:spTree>
    <p:extLst>
      <p:ext uri="{BB962C8B-B14F-4D97-AF65-F5344CB8AC3E}">
        <p14:creationId xmlns:p14="http://schemas.microsoft.com/office/powerpoint/2010/main" val="394514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11227-CF8C-4C91-9255-6158243F87B7}" type="slidenum">
              <a:rPr lang="en-US" smtClean="0"/>
              <a:t>6</a:t>
            </a:fld>
            <a:endParaRPr lang="en-US" dirty="0"/>
          </a:p>
        </p:txBody>
      </p:sp>
    </p:spTree>
    <p:extLst>
      <p:ext uri="{BB962C8B-B14F-4D97-AF65-F5344CB8AC3E}">
        <p14:creationId xmlns:p14="http://schemas.microsoft.com/office/powerpoint/2010/main" val="348943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11227-CF8C-4C91-9255-6158243F87B7}" type="slidenum">
              <a:rPr lang="en-US" smtClean="0"/>
              <a:t>9</a:t>
            </a:fld>
            <a:endParaRPr lang="en-US" dirty="0"/>
          </a:p>
        </p:txBody>
      </p:sp>
    </p:spTree>
    <p:extLst>
      <p:ext uri="{BB962C8B-B14F-4D97-AF65-F5344CB8AC3E}">
        <p14:creationId xmlns:p14="http://schemas.microsoft.com/office/powerpoint/2010/main" val="182415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328622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353948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7947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404080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15297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195687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81537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169987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30958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227225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CF32-3ACA-44C8-86A3-ABEB5BE3228C}" type="datetimeFigureOut">
              <a:rPr lang="en-US" smtClean="0"/>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F28B15-71A3-471A-8EAB-43175F8FB008}" type="slidenum">
              <a:rPr lang="en-US" smtClean="0"/>
              <a:t>‹#›</a:t>
            </a:fld>
            <a:endParaRPr lang="en-US" dirty="0"/>
          </a:p>
        </p:txBody>
      </p:sp>
    </p:spTree>
    <p:extLst>
      <p:ext uri="{BB962C8B-B14F-4D97-AF65-F5344CB8AC3E}">
        <p14:creationId xmlns:p14="http://schemas.microsoft.com/office/powerpoint/2010/main" val="204569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4CF32-3ACA-44C8-86A3-ABEB5BE3228C}" type="datetimeFigureOut">
              <a:rPr lang="en-US" smtClean="0"/>
              <a:t>4/27/2016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28B15-71A3-471A-8EAB-43175F8FB008}" type="slidenum">
              <a:rPr lang="en-US" smtClean="0"/>
              <a:t>‹#›</a:t>
            </a:fld>
            <a:endParaRPr lang="en-US" dirty="0"/>
          </a:p>
        </p:txBody>
      </p:sp>
    </p:spTree>
    <p:extLst>
      <p:ext uri="{BB962C8B-B14F-4D97-AF65-F5344CB8AC3E}">
        <p14:creationId xmlns:p14="http://schemas.microsoft.com/office/powerpoint/2010/main" val="24180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YJHGfbW55l0"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 y="0"/>
            <a:ext cx="12191999" cy="1123406"/>
          </a:xfrm>
          <a:prstGeom prst="rect">
            <a:avLst/>
          </a:prstGeom>
        </p:spPr>
      </p:pic>
      <p:sp>
        <p:nvSpPr>
          <p:cNvPr id="2" name="Title 1"/>
          <p:cNvSpPr>
            <a:spLocks noGrp="1"/>
          </p:cNvSpPr>
          <p:nvPr>
            <p:ph type="ctrTitle"/>
          </p:nvPr>
        </p:nvSpPr>
        <p:spPr>
          <a:xfrm>
            <a:off x="0" y="155712"/>
            <a:ext cx="12192000" cy="876254"/>
          </a:xfrm>
        </p:spPr>
        <p:txBody>
          <a:bodyPr>
            <a:normAutofit fontScale="90000"/>
          </a:bodyPr>
          <a:lstStyle/>
          <a:p>
            <a:r>
              <a:rPr lang="en-US" b="1" u="sng" dirty="0" smtClean="0"/>
              <a:t>April </a:t>
            </a:r>
            <a:r>
              <a:rPr lang="en-US" b="1" u="sng" dirty="0" smtClean="0"/>
              <a:t>27, </a:t>
            </a:r>
            <a:r>
              <a:rPr lang="en-US" b="1" u="sng" dirty="0" smtClean="0"/>
              <a:t>2016 Please Do Now</a:t>
            </a:r>
            <a:endParaRPr lang="en-US" b="1" u="sng" dirty="0"/>
          </a:p>
        </p:txBody>
      </p:sp>
      <p:sp>
        <p:nvSpPr>
          <p:cNvPr id="3" name="Subtitle 2"/>
          <p:cNvSpPr>
            <a:spLocks noGrp="1"/>
          </p:cNvSpPr>
          <p:nvPr>
            <p:ph type="subTitle" idx="1"/>
          </p:nvPr>
        </p:nvSpPr>
        <p:spPr>
          <a:xfrm>
            <a:off x="0" y="1031966"/>
            <a:ext cx="12192000" cy="5826034"/>
          </a:xfrm>
        </p:spPr>
        <p:txBody>
          <a:bodyPr>
            <a:normAutofit/>
          </a:bodyPr>
          <a:lstStyle/>
          <a:p>
            <a:pPr marL="457200" indent="-457200" algn="l">
              <a:buAutoNum type="arabicPeriod"/>
            </a:pPr>
            <a:r>
              <a:rPr lang="en-US" sz="4000" dirty="0" smtClean="0"/>
              <a:t>Sharpen Pencil</a:t>
            </a:r>
          </a:p>
          <a:p>
            <a:pPr marL="457200" indent="-457200" algn="l">
              <a:buAutoNum type="arabicPeriod"/>
            </a:pPr>
            <a:r>
              <a:rPr lang="en-US" sz="4000" dirty="0" smtClean="0"/>
              <a:t>Collect Please Do Now from blue basket, chrome book, clicker, pen/pencil that works</a:t>
            </a:r>
          </a:p>
          <a:p>
            <a:pPr marL="457200" indent="-457200" algn="l">
              <a:buAutoNum type="arabicPeriod"/>
            </a:pPr>
            <a:r>
              <a:rPr lang="en-US" sz="4000" dirty="0" smtClean="0"/>
              <a:t>Take out Heredity/Genetics Foldable from Friday, make sure name is on it and turn it in.</a:t>
            </a:r>
          </a:p>
          <a:p>
            <a:pPr marL="457200" indent="-457200" algn="l">
              <a:buAutoNum type="arabicPeriod"/>
            </a:pPr>
            <a:r>
              <a:rPr lang="en-US" sz="4000" dirty="0" smtClean="0"/>
              <a:t>Take out TEXTBOOK, Open the book to pg.      Use this information to complete the Please Do Now (Remember that Clicker Grades go directly into gradebook, so Don’t Guess!)</a:t>
            </a:r>
            <a:endParaRPr lang="en-US" sz="4000" dirty="0"/>
          </a:p>
        </p:txBody>
      </p:sp>
      <p:pic>
        <p:nvPicPr>
          <p:cNvPr id="4" name="Picture 3"/>
          <p:cNvPicPr>
            <a:picLocks noChangeAspect="1"/>
          </p:cNvPicPr>
          <p:nvPr/>
        </p:nvPicPr>
        <p:blipFill>
          <a:blip r:embed="rId4"/>
          <a:stretch>
            <a:fillRect/>
          </a:stretch>
        </p:blipFill>
        <p:spPr>
          <a:xfrm>
            <a:off x="6439778" y="5812971"/>
            <a:ext cx="5752221" cy="1045029"/>
          </a:xfrm>
          <a:prstGeom prst="rect">
            <a:avLst/>
          </a:prstGeom>
        </p:spPr>
      </p:pic>
    </p:spTree>
    <p:extLst>
      <p:ext uri="{BB962C8B-B14F-4D97-AF65-F5344CB8AC3E}">
        <p14:creationId xmlns:p14="http://schemas.microsoft.com/office/powerpoint/2010/main" val="193229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440115" y="100194"/>
            <a:ext cx="7751883" cy="1590494"/>
          </a:xfrm>
          <a:prstGeom prst="rect">
            <a:avLst/>
          </a:prstGeom>
        </p:spPr>
      </p:pic>
      <p:sp>
        <p:nvSpPr>
          <p:cNvPr id="2" name="Title 1"/>
          <p:cNvSpPr>
            <a:spLocks noGrp="1"/>
          </p:cNvSpPr>
          <p:nvPr>
            <p:ph type="title"/>
          </p:nvPr>
        </p:nvSpPr>
        <p:spPr>
          <a:xfrm>
            <a:off x="5368833" y="365125"/>
            <a:ext cx="5984966" cy="1325563"/>
          </a:xfrm>
        </p:spPr>
        <p:txBody>
          <a:bodyPr/>
          <a:lstStyle/>
          <a:p>
            <a:pPr algn="ctr"/>
            <a:r>
              <a:rPr lang="en-US" b="1" u="sng" dirty="0" smtClean="0">
                <a:latin typeface="Aharoni" panose="02010803020104030203" pitchFamily="2" charset="-79"/>
                <a:cs typeface="Aharoni" panose="02010803020104030203" pitchFamily="2" charset="-79"/>
              </a:rPr>
              <a:t>Agenda</a:t>
            </a:r>
            <a:endParaRPr lang="en-US"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440115" y="1590494"/>
            <a:ext cx="9395627" cy="4351338"/>
          </a:xfrm>
        </p:spPr>
        <p:txBody>
          <a:bodyPr>
            <a:normAutofit/>
          </a:bodyPr>
          <a:lstStyle/>
          <a:p>
            <a:r>
              <a:rPr lang="en-US" sz="4800" dirty="0" smtClean="0"/>
              <a:t>Correct DOL from Yesterday</a:t>
            </a:r>
          </a:p>
          <a:p>
            <a:r>
              <a:rPr lang="en-US" sz="4800" dirty="0" smtClean="0"/>
              <a:t>Please Do Now</a:t>
            </a:r>
          </a:p>
          <a:p>
            <a:r>
              <a:rPr lang="en-US" sz="4800" dirty="0" smtClean="0"/>
              <a:t>Monster Babies Activity</a:t>
            </a:r>
            <a:endParaRPr lang="en-US" sz="4800" dirty="0"/>
          </a:p>
        </p:txBody>
      </p:sp>
      <p:pic>
        <p:nvPicPr>
          <p:cNvPr id="4" name="Picture 3"/>
          <p:cNvPicPr>
            <a:picLocks noChangeAspect="1"/>
          </p:cNvPicPr>
          <p:nvPr/>
        </p:nvPicPr>
        <p:blipFill>
          <a:blip r:embed="rId4"/>
          <a:stretch>
            <a:fillRect/>
          </a:stretch>
        </p:blipFill>
        <p:spPr>
          <a:xfrm>
            <a:off x="194897" y="130629"/>
            <a:ext cx="4245218" cy="6576708"/>
          </a:xfrm>
          <a:prstGeom prst="rect">
            <a:avLst/>
          </a:prstGeom>
        </p:spPr>
      </p:pic>
    </p:spTree>
    <p:extLst>
      <p:ext uri="{BB962C8B-B14F-4D97-AF65-F5344CB8AC3E}">
        <p14:creationId xmlns:p14="http://schemas.microsoft.com/office/powerpoint/2010/main" val="18344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207"/>
          <p:cNvSpPr txBox="1"/>
          <p:nvPr/>
        </p:nvSpPr>
        <p:spPr>
          <a:xfrm>
            <a:off x="0" y="0"/>
            <a:ext cx="12192000" cy="105913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veat"/>
              <a:buNone/>
            </a:pPr>
            <a:r>
              <a:rPr lang="en-US" sz="4400" u="sng" dirty="0">
                <a:solidFill>
                  <a:schemeClr val="dk1"/>
                </a:solidFill>
                <a:latin typeface="Caveat"/>
                <a:ea typeface="Caveat"/>
                <a:cs typeface="Caveat"/>
                <a:sym typeface="Caveat"/>
              </a:rPr>
              <a:t>DOL/Exit Slip: Punnett </a:t>
            </a:r>
            <a:r>
              <a:rPr lang="en-US" sz="4400" u="sng" dirty="0" smtClean="0">
                <a:solidFill>
                  <a:schemeClr val="dk1"/>
                </a:solidFill>
                <a:latin typeface="Caveat"/>
                <a:ea typeface="Caveat"/>
                <a:cs typeface="Caveat"/>
                <a:sym typeface="Caveat"/>
              </a:rPr>
              <a:t>Squares</a:t>
            </a:r>
            <a:endParaRPr lang="en-US" sz="4400" u="sng" dirty="0">
              <a:solidFill>
                <a:schemeClr val="dk1"/>
              </a:solidFill>
              <a:latin typeface="Caveat"/>
              <a:ea typeface="Caveat"/>
              <a:cs typeface="Caveat"/>
              <a:sym typeface="Caveat"/>
            </a:endParaRPr>
          </a:p>
        </p:txBody>
      </p:sp>
      <p:sp>
        <p:nvSpPr>
          <p:cNvPr id="17" name="Shape 208"/>
          <p:cNvSpPr txBox="1"/>
          <p:nvPr/>
        </p:nvSpPr>
        <p:spPr>
          <a:xfrm>
            <a:off x="1232130" y="920699"/>
            <a:ext cx="10959868" cy="81320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dirty="0">
                <a:solidFill>
                  <a:schemeClr val="dk1"/>
                </a:solidFill>
                <a:latin typeface="Calibri"/>
                <a:ea typeface="Calibri"/>
                <a:cs typeface="Calibri"/>
                <a:sym typeface="Calibri"/>
              </a:rPr>
              <a:t>Directions: Complete the Punnett Square Below (pg. 231 in textbook)</a:t>
            </a:r>
          </a:p>
        </p:txBody>
      </p:sp>
      <p:graphicFrame>
        <p:nvGraphicFramePr>
          <p:cNvPr id="19" name="Shape 210"/>
          <p:cNvGraphicFramePr/>
          <p:nvPr/>
        </p:nvGraphicFramePr>
        <p:xfrm>
          <a:off x="2926080" y="2624981"/>
          <a:ext cx="8174450" cy="3966750"/>
        </p:xfrm>
        <a:graphic>
          <a:graphicData uri="http://schemas.openxmlformats.org/drawingml/2006/table">
            <a:tbl>
              <a:tblPr firstRow="1" bandRow="1">
                <a:noFill/>
              </a:tblPr>
              <a:tblGrid>
                <a:gridCol w="679275"/>
                <a:gridCol w="3409400"/>
                <a:gridCol w="4085775"/>
              </a:tblGrid>
              <a:tr h="561700">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r>
                        <a:rPr lang="en-US" sz="2800" dirty="0"/>
                        <a:t>r</a:t>
                      </a:r>
                    </a:p>
                  </a:txBody>
                  <a:tcPr marL="91450" marR="91450" marT="45725" marB="45725"/>
                </a:tc>
              </a:tr>
              <a:tr h="1702525">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r>
              <a:tr h="1702525">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r>
            </a:tbl>
          </a:graphicData>
        </a:graphic>
      </p:graphicFrame>
      <p:sp>
        <p:nvSpPr>
          <p:cNvPr id="20" name="Shape 211"/>
          <p:cNvSpPr txBox="1"/>
          <p:nvPr/>
        </p:nvSpPr>
        <p:spPr>
          <a:xfrm>
            <a:off x="4310742" y="1760033"/>
            <a:ext cx="586522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__________________________________</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__________________________________</a:t>
            </a:r>
          </a:p>
        </p:txBody>
      </p:sp>
      <p:sp>
        <p:nvSpPr>
          <p:cNvPr id="21" name="Shape 212"/>
          <p:cNvSpPr txBox="1"/>
          <p:nvPr/>
        </p:nvSpPr>
        <p:spPr>
          <a:xfrm>
            <a:off x="148265" y="4065035"/>
            <a:ext cx="5678495"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a:t>
            </a:r>
          </a:p>
          <a:p>
            <a:pPr marL="0" marR="0" lvl="0" indent="0" algn="l" rtl="0">
              <a:spcBef>
                <a:spcPts val="0"/>
              </a:spcBef>
              <a:buSzPct val="25000"/>
              <a:buNone/>
            </a:pPr>
            <a:r>
              <a:rPr lang="en-US" sz="1800" dirty="0">
                <a:solidFill>
                  <a:schemeClr val="dk1"/>
                </a:solidFill>
                <a:latin typeface="Calibri"/>
                <a:ea typeface="Calibri"/>
                <a:cs typeface="Calibri"/>
                <a:sym typeface="Calibri"/>
              </a:rPr>
              <a:t>______________________</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a:t>
            </a:r>
          </a:p>
          <a:p>
            <a:pPr marL="0" marR="0" lvl="0" indent="0" algn="l" rtl="0">
              <a:spcBef>
                <a:spcPts val="0"/>
              </a:spcBef>
              <a:buSzPct val="25000"/>
              <a:buNone/>
            </a:pPr>
            <a:r>
              <a:rPr lang="en-US" sz="1800" dirty="0">
                <a:solidFill>
                  <a:schemeClr val="dk1"/>
                </a:solidFill>
                <a:latin typeface="Calibri"/>
                <a:ea typeface="Calibri"/>
                <a:cs typeface="Calibri"/>
                <a:sym typeface="Calibri"/>
              </a:rPr>
              <a:t> ______________________</a:t>
            </a:r>
          </a:p>
        </p:txBody>
      </p:sp>
      <p:sp>
        <p:nvSpPr>
          <p:cNvPr id="22" name="Shape 213"/>
          <p:cNvSpPr txBox="1"/>
          <p:nvPr/>
        </p:nvSpPr>
        <p:spPr>
          <a:xfrm>
            <a:off x="3779453" y="4162967"/>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3" name="Shape 214"/>
          <p:cNvSpPr txBox="1"/>
          <p:nvPr/>
        </p:nvSpPr>
        <p:spPr>
          <a:xfrm>
            <a:off x="7715659" y="5859580"/>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4" name="Shape 215"/>
          <p:cNvSpPr txBox="1"/>
          <p:nvPr/>
        </p:nvSpPr>
        <p:spPr>
          <a:xfrm>
            <a:off x="3827316" y="5887303"/>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5" name="Shape 216"/>
          <p:cNvSpPr txBox="1"/>
          <p:nvPr/>
        </p:nvSpPr>
        <p:spPr>
          <a:xfrm>
            <a:off x="7516189" y="4255300"/>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6" name="Shape 217"/>
          <p:cNvSpPr/>
          <p:nvPr/>
        </p:nvSpPr>
        <p:spPr>
          <a:xfrm>
            <a:off x="3827316" y="3265714"/>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27" name="Shape 218"/>
          <p:cNvSpPr/>
          <p:nvPr/>
        </p:nvSpPr>
        <p:spPr>
          <a:xfrm>
            <a:off x="7776650" y="4995085"/>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28" name="Shape 219"/>
          <p:cNvSpPr/>
          <p:nvPr/>
        </p:nvSpPr>
        <p:spPr>
          <a:xfrm>
            <a:off x="3979714" y="4972732"/>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29" name="Shape 220"/>
          <p:cNvSpPr/>
          <p:nvPr/>
        </p:nvSpPr>
        <p:spPr>
          <a:xfrm>
            <a:off x="7759995" y="3419051"/>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30" name="Shape 221"/>
          <p:cNvPicPr preferRelativeResize="0"/>
          <p:nvPr/>
        </p:nvPicPr>
        <p:blipFill rotWithShape="1">
          <a:blip r:embed="rId2">
            <a:alphaModFix/>
          </a:blip>
          <a:srcRect l="27623" t="9638" r="24657" b="15714"/>
          <a:stretch/>
        </p:blipFill>
        <p:spPr>
          <a:xfrm>
            <a:off x="9426113" y="1570696"/>
            <a:ext cx="1077183" cy="898898"/>
          </a:xfrm>
          <a:prstGeom prst="rect">
            <a:avLst/>
          </a:prstGeom>
          <a:noFill/>
          <a:ln>
            <a:noFill/>
          </a:ln>
        </p:spPr>
      </p:pic>
      <p:pic>
        <p:nvPicPr>
          <p:cNvPr id="31" name="Shape 222"/>
          <p:cNvPicPr preferRelativeResize="0"/>
          <p:nvPr/>
        </p:nvPicPr>
        <p:blipFill rotWithShape="1">
          <a:blip r:embed="rId2">
            <a:alphaModFix/>
          </a:blip>
          <a:srcRect l="27623" t="9638" r="24657" b="15714"/>
          <a:stretch/>
        </p:blipFill>
        <p:spPr>
          <a:xfrm>
            <a:off x="148265" y="2969601"/>
            <a:ext cx="1077183" cy="898898"/>
          </a:xfrm>
          <a:prstGeom prst="rect">
            <a:avLst/>
          </a:prstGeom>
          <a:noFill/>
          <a:ln>
            <a:noFill/>
          </a:ln>
        </p:spPr>
      </p:pic>
      <p:sp>
        <p:nvSpPr>
          <p:cNvPr id="3" name="Rectangle 2"/>
          <p:cNvSpPr/>
          <p:nvPr/>
        </p:nvSpPr>
        <p:spPr>
          <a:xfrm>
            <a:off x="0" y="1500255"/>
            <a:ext cx="2811943" cy="954107"/>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Dominant=Green</a:t>
            </a:r>
          </a:p>
          <a:p>
            <a:pPr algn="ctr"/>
            <a:r>
              <a:rPr lang="en-US" sz="2800" dirty="0" smtClean="0">
                <a:ln w="0"/>
                <a:effectLst>
                  <a:outerShdw blurRad="38100" dist="19050" dir="2700000" algn="tl" rotWithShape="0">
                    <a:schemeClr val="dk1">
                      <a:alpha val="40000"/>
                    </a:schemeClr>
                  </a:outerShdw>
                </a:effectLst>
              </a:rPr>
              <a:t>Recessive= Yellow</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9468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72"/>
          <p:cNvSpPr txBox="1"/>
          <p:nvPr/>
        </p:nvSpPr>
        <p:spPr>
          <a:xfrm>
            <a:off x="0" y="937215"/>
            <a:ext cx="12191997" cy="813208"/>
          </a:xfrm>
          <a:prstGeom prst="rect">
            <a:avLst/>
          </a:prstGeom>
          <a:noFill/>
          <a:ln>
            <a:noFill/>
          </a:ln>
        </p:spPr>
        <p:txBody>
          <a:bodyPr lIns="91425" tIns="45700" rIns="91425" bIns="45700" anchor="t" anchorCtr="0">
            <a:noAutofit/>
          </a:bodyPr>
          <a:lstStyle/>
          <a:p>
            <a:pPr marL="228600" marR="0" lvl="0" indent="-228600" algn="ctr" rtl="0">
              <a:lnSpc>
                <a:spcPct val="80000"/>
              </a:lnSpc>
              <a:spcBef>
                <a:spcPts val="0"/>
              </a:spcBef>
              <a:buClr>
                <a:schemeClr val="dk1"/>
              </a:buClr>
              <a:buSzPct val="100000"/>
              <a:buFont typeface="Arial"/>
              <a:buChar char="•"/>
            </a:pPr>
            <a:r>
              <a:rPr lang="en-US" sz="2800" dirty="0">
                <a:solidFill>
                  <a:schemeClr val="dk1"/>
                </a:solidFill>
                <a:latin typeface="Calibri"/>
                <a:ea typeface="Calibri"/>
                <a:cs typeface="Calibri"/>
                <a:sym typeface="Calibri"/>
              </a:rPr>
              <a:t>Directions: Students will pick correct answer choice to answer the question/statement. Student will circle / click in correct answer</a:t>
            </a:r>
            <a:r>
              <a:rPr lang="en-US" sz="2800" dirty="0" smtClean="0">
                <a:solidFill>
                  <a:schemeClr val="dk1"/>
                </a:solidFill>
                <a:latin typeface="Calibri"/>
                <a:ea typeface="Calibri"/>
                <a:cs typeface="Calibri"/>
                <a:sym typeface="Calibri"/>
              </a:rPr>
              <a:t>. Pg. 230-237</a:t>
            </a:r>
            <a:endParaRPr lang="en-US" sz="2800" dirty="0">
              <a:solidFill>
                <a:schemeClr val="dk1"/>
              </a:solidFill>
              <a:latin typeface="Calibri"/>
              <a:ea typeface="Calibri"/>
              <a:cs typeface="Calibri"/>
              <a:sym typeface="Calibri"/>
            </a:endParaRPr>
          </a:p>
        </p:txBody>
      </p:sp>
      <p:sp>
        <p:nvSpPr>
          <p:cNvPr id="8" name="Shape 274"/>
          <p:cNvSpPr txBox="1"/>
          <p:nvPr/>
        </p:nvSpPr>
        <p:spPr>
          <a:xfrm>
            <a:off x="0" y="0"/>
            <a:ext cx="12192000" cy="105913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veat"/>
              <a:buNone/>
            </a:pPr>
            <a:r>
              <a:rPr lang="en-US" sz="4400" u="sng" dirty="0">
                <a:solidFill>
                  <a:schemeClr val="dk1"/>
                </a:solidFill>
                <a:latin typeface="Caveat"/>
                <a:ea typeface="Caveat"/>
                <a:cs typeface="Caveat"/>
                <a:sym typeface="Caveat"/>
              </a:rPr>
              <a:t>Please Do Now: Punnett Square </a:t>
            </a:r>
          </a:p>
        </p:txBody>
      </p:sp>
      <p:graphicFrame>
        <p:nvGraphicFramePr>
          <p:cNvPr id="12" name="Shape 275"/>
          <p:cNvGraphicFramePr/>
          <p:nvPr/>
        </p:nvGraphicFramePr>
        <p:xfrm>
          <a:off x="1052286" y="1604462"/>
          <a:ext cx="10913300" cy="4667175"/>
        </p:xfrm>
        <a:graphic>
          <a:graphicData uri="http://schemas.openxmlformats.org/drawingml/2006/table">
            <a:tbl>
              <a:tblPr firstRow="1" bandRow="1">
                <a:noFill/>
              </a:tblPr>
              <a:tblGrid>
                <a:gridCol w="293200"/>
                <a:gridCol w="5163450"/>
                <a:gridCol w="2728325"/>
                <a:gridCol w="2728325"/>
              </a:tblGrid>
              <a:tr h="462025">
                <a:tc>
                  <a:txBody>
                    <a:bodyPr/>
                    <a:lstStyle/>
                    <a:p>
                      <a:pPr marL="0" marR="0" lvl="0" indent="0" algn="l" rtl="0">
                        <a:spcBef>
                          <a:spcPts val="0"/>
                        </a:spcBef>
                        <a:buSzPct val="25000"/>
                        <a:buNone/>
                      </a:pPr>
                      <a:r>
                        <a:rPr lang="en-US" sz="1800" dirty="0"/>
                        <a:t>#</a:t>
                      </a:r>
                    </a:p>
                  </a:txBody>
                  <a:tcPr marL="91450" marR="91450" marT="45725" marB="45725"/>
                </a:tc>
                <a:tc>
                  <a:txBody>
                    <a:bodyPr/>
                    <a:lstStyle/>
                    <a:p>
                      <a:pPr marL="0" marR="0" lvl="0" indent="0" algn="l" rtl="0">
                        <a:spcBef>
                          <a:spcPts val="0"/>
                        </a:spcBef>
                        <a:buSzPct val="25000"/>
                        <a:buNone/>
                      </a:pPr>
                      <a:r>
                        <a:rPr lang="en-US" sz="1800" dirty="0"/>
                        <a:t>Question / Statement To Answer</a:t>
                      </a:r>
                    </a:p>
                  </a:txBody>
                  <a:tcPr marL="91450" marR="91450" marT="45725" marB="45725"/>
                </a:tc>
                <a:tc>
                  <a:txBody>
                    <a:bodyPr/>
                    <a:lstStyle/>
                    <a:p>
                      <a:pPr marL="0" marR="0" lvl="0" indent="0" algn="l" rtl="0">
                        <a:spcBef>
                          <a:spcPts val="0"/>
                        </a:spcBef>
                        <a:buSzPct val="25000"/>
                        <a:buNone/>
                      </a:pPr>
                      <a:r>
                        <a:rPr lang="en-US" sz="1800" dirty="0"/>
                        <a:t>Answer Choice A</a:t>
                      </a:r>
                    </a:p>
                  </a:txBody>
                  <a:tcPr marL="91450" marR="91450" marT="45725" marB="45725"/>
                </a:tc>
                <a:tc>
                  <a:txBody>
                    <a:bodyPr/>
                    <a:lstStyle/>
                    <a:p>
                      <a:pPr marL="0" marR="0" lvl="0" indent="0" algn="l" rtl="0">
                        <a:spcBef>
                          <a:spcPts val="0"/>
                        </a:spcBef>
                        <a:buSzPct val="25000"/>
                        <a:buNone/>
                      </a:pPr>
                      <a:r>
                        <a:rPr lang="en-US" sz="1800" dirty="0"/>
                        <a:t>Answer Choice B</a:t>
                      </a:r>
                    </a:p>
                  </a:txBody>
                  <a:tcPr marL="91450" marR="91450" marT="45725" marB="45725"/>
                </a:tc>
              </a:tr>
              <a:tr h="799825">
                <a:tc>
                  <a:txBody>
                    <a:bodyPr/>
                    <a:lstStyle/>
                    <a:p>
                      <a:pPr marL="0" marR="0" lvl="0" indent="0" algn="l" rtl="0">
                        <a:spcBef>
                          <a:spcPts val="0"/>
                        </a:spcBef>
                        <a:buSzPct val="25000"/>
                        <a:buNone/>
                      </a:pPr>
                      <a:r>
                        <a:rPr lang="en-US" sz="1800" dirty="0"/>
                        <a:t>1</a:t>
                      </a:r>
                    </a:p>
                  </a:txBody>
                  <a:tcPr marL="91450" marR="91450" marT="45725" marB="45725"/>
                </a:tc>
                <a:tc>
                  <a:txBody>
                    <a:bodyPr/>
                    <a:lstStyle/>
                    <a:p>
                      <a:pPr marL="0" marR="0" lvl="0" indent="0" algn="l" rtl="0">
                        <a:spcBef>
                          <a:spcPts val="0"/>
                        </a:spcBef>
                        <a:buSzPct val="25000"/>
                        <a:buNone/>
                      </a:pPr>
                      <a:r>
                        <a:rPr lang="en-US" sz="2000" dirty="0"/>
                        <a:t>How many alleles does each parent have for a particular gene?</a:t>
                      </a:r>
                    </a:p>
                  </a:txBody>
                  <a:tcPr marL="91450" marR="91450" marT="45725" marB="45725"/>
                </a:tc>
                <a:tc>
                  <a:txBody>
                    <a:bodyPr/>
                    <a:lstStyle/>
                    <a:p>
                      <a:pPr marL="0" marR="0" lvl="0" indent="0" algn="l" rtl="0">
                        <a:spcBef>
                          <a:spcPts val="0"/>
                        </a:spcBef>
                        <a:buSzPct val="25000"/>
                        <a:buNone/>
                      </a:pPr>
                      <a:r>
                        <a:rPr lang="en-US" sz="2000" dirty="0"/>
                        <a:t>2</a:t>
                      </a:r>
                    </a:p>
                  </a:txBody>
                  <a:tcPr marL="91450" marR="91450" marT="45725" marB="45725"/>
                </a:tc>
                <a:tc>
                  <a:txBody>
                    <a:bodyPr/>
                    <a:lstStyle/>
                    <a:p>
                      <a:pPr marL="0" marR="0" lvl="0" indent="0" algn="l" rtl="0">
                        <a:spcBef>
                          <a:spcPts val="0"/>
                        </a:spcBef>
                        <a:buSzPct val="25000"/>
                        <a:buNone/>
                      </a:pPr>
                      <a:r>
                        <a:rPr lang="en-US" sz="2000" dirty="0"/>
                        <a:t>4</a:t>
                      </a:r>
                    </a:p>
                  </a:txBody>
                  <a:tcPr marL="91450" marR="91450" marT="45725" marB="45725"/>
                </a:tc>
              </a:tr>
              <a:tr h="799825">
                <a:tc>
                  <a:txBody>
                    <a:bodyPr/>
                    <a:lstStyle/>
                    <a:p>
                      <a:pPr marL="0" marR="0" lvl="0" indent="0" algn="l" rtl="0">
                        <a:spcBef>
                          <a:spcPts val="0"/>
                        </a:spcBef>
                        <a:buSzPct val="25000"/>
                        <a:buNone/>
                      </a:pPr>
                      <a:r>
                        <a:rPr lang="en-US" sz="1800" dirty="0"/>
                        <a:t>2</a:t>
                      </a:r>
                    </a:p>
                  </a:txBody>
                  <a:tcPr marL="91450" marR="91450" marT="45725" marB="45725"/>
                </a:tc>
                <a:tc>
                  <a:txBody>
                    <a:bodyPr/>
                    <a:lstStyle/>
                    <a:p>
                      <a:pPr marL="0" marR="0" lvl="0" indent="0" algn="l" rtl="0">
                        <a:spcBef>
                          <a:spcPts val="0"/>
                        </a:spcBef>
                        <a:buSzPct val="25000"/>
                        <a:buNone/>
                      </a:pPr>
                      <a:r>
                        <a:rPr lang="en-US" sz="1800" dirty="0"/>
                        <a:t>How many allele’s does the offspring receive from each parent</a:t>
                      </a:r>
                    </a:p>
                  </a:txBody>
                  <a:tcPr marL="91450" marR="91450" marT="45725" marB="45725"/>
                </a:tc>
                <a:tc>
                  <a:txBody>
                    <a:bodyPr/>
                    <a:lstStyle/>
                    <a:p>
                      <a:pPr marL="0" marR="0" lvl="0" indent="0" algn="l" rtl="0">
                        <a:spcBef>
                          <a:spcPts val="0"/>
                        </a:spcBef>
                        <a:buSzPct val="25000"/>
                        <a:buNone/>
                      </a:pPr>
                      <a:r>
                        <a:rPr lang="en-US" sz="1800" dirty="0"/>
                        <a:t>2</a:t>
                      </a:r>
                    </a:p>
                  </a:txBody>
                  <a:tcPr marL="91450" marR="91450" marT="45725" marB="45725"/>
                </a:tc>
                <a:tc>
                  <a:txBody>
                    <a:bodyPr/>
                    <a:lstStyle/>
                    <a:p>
                      <a:pPr marL="0" marR="0" lvl="0" indent="0" algn="l" rtl="0">
                        <a:spcBef>
                          <a:spcPts val="0"/>
                        </a:spcBef>
                        <a:buSzPct val="25000"/>
                        <a:buNone/>
                      </a:pPr>
                      <a:r>
                        <a:rPr lang="en-US" sz="1800" dirty="0"/>
                        <a:t>1</a:t>
                      </a:r>
                    </a:p>
                  </a:txBody>
                  <a:tcPr marL="91450" marR="91450" marT="45725" marB="45725"/>
                </a:tc>
              </a:tr>
              <a:tr h="799825">
                <a:tc>
                  <a:txBody>
                    <a:bodyPr/>
                    <a:lstStyle/>
                    <a:p>
                      <a:pPr marL="0" marR="0" lvl="0" indent="0" algn="l" rtl="0">
                        <a:spcBef>
                          <a:spcPts val="0"/>
                        </a:spcBef>
                        <a:buSzPct val="25000"/>
                        <a:buNone/>
                      </a:pPr>
                      <a:r>
                        <a:rPr lang="en-US" sz="1800" dirty="0"/>
                        <a:t>3</a:t>
                      </a:r>
                    </a:p>
                  </a:txBody>
                  <a:tcPr marL="91450" marR="91450" marT="45725" marB="45725"/>
                </a:tc>
                <a:tc>
                  <a:txBody>
                    <a:bodyPr/>
                    <a:lstStyle/>
                    <a:p>
                      <a:pPr marL="0" marR="0" lvl="0" indent="0" algn="l" rtl="0">
                        <a:spcBef>
                          <a:spcPts val="0"/>
                        </a:spcBef>
                        <a:buSzPct val="25000"/>
                        <a:buNone/>
                      </a:pPr>
                      <a:r>
                        <a:rPr lang="en-US" sz="1800" dirty="0"/>
                        <a:t>When using a Punnett square how do you know which allele’s are dominant?</a:t>
                      </a:r>
                    </a:p>
                  </a:txBody>
                  <a:tcPr marL="91450" marR="91450" marT="45725" marB="45725"/>
                </a:tc>
                <a:tc>
                  <a:txBody>
                    <a:bodyPr/>
                    <a:lstStyle/>
                    <a:p>
                      <a:pPr marL="0" marR="0" lvl="0" indent="0" algn="l" rtl="0">
                        <a:spcBef>
                          <a:spcPts val="0"/>
                        </a:spcBef>
                        <a:buSzPct val="25000"/>
                        <a:buNone/>
                      </a:pPr>
                      <a:r>
                        <a:rPr lang="en-US" sz="1800" dirty="0"/>
                        <a:t>Dominant are Capital</a:t>
                      </a:r>
                    </a:p>
                    <a:p>
                      <a:pPr marL="0" marR="0" lvl="0" indent="0" algn="l" rtl="0">
                        <a:spcBef>
                          <a:spcPts val="0"/>
                        </a:spcBef>
                        <a:buSzPct val="25000"/>
                        <a:buNone/>
                      </a:pPr>
                      <a:r>
                        <a:rPr lang="en-US" sz="1800" dirty="0"/>
                        <a:t>DD</a:t>
                      </a:r>
                    </a:p>
                  </a:txBody>
                  <a:tcPr marL="91450" marR="91450" marT="45725" marB="45725"/>
                </a:tc>
                <a:tc>
                  <a:txBody>
                    <a:bodyPr/>
                    <a:lstStyle/>
                    <a:p>
                      <a:pPr marL="0" marR="0" lvl="0" indent="0" algn="l" rtl="0">
                        <a:spcBef>
                          <a:spcPts val="0"/>
                        </a:spcBef>
                        <a:buSzPct val="25000"/>
                        <a:buNone/>
                      </a:pPr>
                      <a:r>
                        <a:rPr lang="en-US" sz="1800" dirty="0"/>
                        <a:t>Recessive are Lower Case</a:t>
                      </a:r>
                    </a:p>
                    <a:p>
                      <a:pPr marL="0" marR="0" lvl="0" indent="0" algn="l" rtl="0">
                        <a:spcBef>
                          <a:spcPts val="0"/>
                        </a:spcBef>
                        <a:buSzPct val="25000"/>
                        <a:buNone/>
                      </a:pPr>
                      <a:r>
                        <a:rPr lang="en-US" sz="1800" dirty="0"/>
                        <a:t>dd</a:t>
                      </a:r>
                    </a:p>
                  </a:txBody>
                  <a:tcPr marL="91450" marR="91450" marT="45725" marB="45725"/>
                </a:tc>
              </a:tr>
              <a:tr h="799825">
                <a:tc>
                  <a:txBody>
                    <a:bodyPr/>
                    <a:lstStyle/>
                    <a:p>
                      <a:pPr marL="0" marR="0" lvl="0" indent="0" algn="l" rtl="0">
                        <a:spcBef>
                          <a:spcPts val="0"/>
                        </a:spcBef>
                        <a:buSzPct val="25000"/>
                        <a:buNone/>
                      </a:pPr>
                      <a:r>
                        <a:rPr lang="en-US" sz="1800" dirty="0"/>
                        <a:t>4</a:t>
                      </a:r>
                    </a:p>
                  </a:txBody>
                  <a:tcPr marL="91450" marR="91450" marT="45725" marB="45725"/>
                </a:tc>
                <a:tc>
                  <a:txBody>
                    <a:bodyPr/>
                    <a:lstStyle/>
                    <a:p>
                      <a:pPr marL="0" marR="0" lvl="0" indent="0" algn="l" rtl="0">
                        <a:spcBef>
                          <a:spcPts val="0"/>
                        </a:spcBef>
                        <a:buSzPct val="25000"/>
                        <a:buNone/>
                      </a:pPr>
                      <a:r>
                        <a:rPr lang="en-US" sz="2000" dirty="0"/>
                        <a:t>When using a Punnett square how do you know which allele’s are </a:t>
                      </a:r>
                      <a:r>
                        <a:rPr lang="en-US" sz="2000" dirty="0" smtClean="0"/>
                        <a:t>recessive?</a:t>
                      </a:r>
                      <a:endParaRPr lang="en-US" sz="2000" dirty="0"/>
                    </a:p>
                  </a:txBody>
                  <a:tcPr marL="91450" marR="91450" marT="45725" marB="45725"/>
                </a:tc>
                <a:tc>
                  <a:txBody>
                    <a:bodyPr/>
                    <a:lstStyle/>
                    <a:p>
                      <a:pPr marL="0" marR="0" lvl="0" indent="0" algn="l" rtl="0">
                        <a:spcBef>
                          <a:spcPts val="0"/>
                        </a:spcBef>
                        <a:buSzPct val="25000"/>
                        <a:buNone/>
                      </a:pPr>
                      <a:r>
                        <a:rPr lang="en-US" sz="2000" dirty="0"/>
                        <a:t>Dominant are Capital</a:t>
                      </a:r>
                    </a:p>
                    <a:p>
                      <a:pPr marL="0" marR="0" lvl="0" indent="0" algn="l" rtl="0">
                        <a:spcBef>
                          <a:spcPts val="0"/>
                        </a:spcBef>
                        <a:buSzPct val="25000"/>
                        <a:buNone/>
                      </a:pPr>
                      <a:r>
                        <a:rPr lang="en-US" sz="2000" dirty="0"/>
                        <a:t>DD</a:t>
                      </a:r>
                    </a:p>
                  </a:txBody>
                  <a:tcPr marL="91450" marR="91450" marT="45725" marB="45725"/>
                </a:tc>
                <a:tc>
                  <a:txBody>
                    <a:bodyPr/>
                    <a:lstStyle/>
                    <a:p>
                      <a:pPr marL="0" marR="0" lvl="0" indent="0" algn="l" rtl="0">
                        <a:spcBef>
                          <a:spcPts val="0"/>
                        </a:spcBef>
                        <a:buSzPct val="25000"/>
                        <a:buNone/>
                      </a:pPr>
                      <a:r>
                        <a:rPr lang="en-US" sz="2000" dirty="0"/>
                        <a:t>Recessive are Lower Case</a:t>
                      </a:r>
                    </a:p>
                    <a:p>
                      <a:pPr marL="0" marR="0" lvl="0" indent="0" algn="l" rtl="0">
                        <a:spcBef>
                          <a:spcPts val="0"/>
                        </a:spcBef>
                        <a:buSzPct val="25000"/>
                        <a:buNone/>
                      </a:pPr>
                      <a:r>
                        <a:rPr lang="en-US" sz="2000" dirty="0"/>
                        <a:t>dd</a:t>
                      </a:r>
                    </a:p>
                  </a:txBody>
                  <a:tcPr marL="91450" marR="91450" marT="45725" marB="45725"/>
                </a:tc>
              </a:tr>
              <a:tr h="799825">
                <a:tc>
                  <a:txBody>
                    <a:bodyPr/>
                    <a:lstStyle/>
                    <a:p>
                      <a:pPr marL="0" marR="0" lvl="0" indent="0" algn="l" rtl="0">
                        <a:spcBef>
                          <a:spcPts val="0"/>
                        </a:spcBef>
                        <a:buSzPct val="25000"/>
                        <a:buNone/>
                      </a:pPr>
                      <a:r>
                        <a:rPr lang="en-US" sz="1800" dirty="0"/>
                        <a:t>5</a:t>
                      </a:r>
                    </a:p>
                  </a:txBody>
                  <a:tcPr marL="91450" marR="91450" marT="45725" marB="45725"/>
                </a:tc>
                <a:tc>
                  <a:txBody>
                    <a:bodyPr/>
                    <a:lstStyle/>
                    <a:p>
                      <a:pPr marL="0" marR="0" lvl="0" indent="0" algn="l" rtl="0">
                        <a:spcBef>
                          <a:spcPts val="0"/>
                        </a:spcBef>
                        <a:buSzPct val="25000"/>
                        <a:buNone/>
                      </a:pPr>
                      <a:r>
                        <a:rPr lang="en-US" sz="1800" dirty="0"/>
                        <a:t>____________________can be used to predict sex-linked disorders.</a:t>
                      </a:r>
                    </a:p>
                  </a:txBody>
                  <a:tcPr marL="91450" marR="91450" marT="45725" marB="45725"/>
                </a:tc>
                <a:tc>
                  <a:txBody>
                    <a:bodyPr/>
                    <a:lstStyle/>
                    <a:p>
                      <a:pPr marL="0" marR="0" lvl="0" indent="0" algn="l" rtl="0">
                        <a:spcBef>
                          <a:spcPts val="0"/>
                        </a:spcBef>
                        <a:buSzPct val="25000"/>
                        <a:buNone/>
                      </a:pPr>
                      <a:r>
                        <a:rPr lang="en-US" sz="1800" dirty="0" smtClean="0"/>
                        <a:t>Pedigrees</a:t>
                      </a:r>
                      <a:endParaRPr lang="en-US" sz="1800" dirty="0"/>
                    </a:p>
                  </a:txBody>
                  <a:tcPr marL="91450" marR="91450" marT="45725" marB="45725"/>
                </a:tc>
                <a:tc>
                  <a:txBody>
                    <a:bodyPr/>
                    <a:lstStyle/>
                    <a:p>
                      <a:pPr marL="0" marR="0" lvl="0" indent="0" algn="l" rtl="0">
                        <a:spcBef>
                          <a:spcPts val="0"/>
                        </a:spcBef>
                        <a:buSzPct val="25000"/>
                        <a:buNone/>
                      </a:pPr>
                      <a:r>
                        <a:rPr lang="en-US" sz="1800" dirty="0"/>
                        <a:t>Traits</a:t>
                      </a:r>
                    </a:p>
                  </a:txBody>
                  <a:tcPr marL="91450" marR="91450" marT="45725" marB="45725"/>
                </a:tc>
              </a:tr>
            </a:tbl>
          </a:graphicData>
        </a:graphic>
      </p:graphicFrame>
    </p:spTree>
    <p:extLst>
      <p:ext uri="{BB962C8B-B14F-4D97-AF65-F5344CB8AC3E}">
        <p14:creationId xmlns:p14="http://schemas.microsoft.com/office/powerpoint/2010/main" val="342682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 y="0"/>
            <a:ext cx="12191999" cy="1222744"/>
          </a:xfrm>
          <a:prstGeom prst="rect">
            <a:avLst/>
          </a:prstGeom>
        </p:spPr>
      </p:pic>
      <p:sp>
        <p:nvSpPr>
          <p:cNvPr id="2" name="Title 1"/>
          <p:cNvSpPr>
            <a:spLocks noGrp="1"/>
          </p:cNvSpPr>
          <p:nvPr>
            <p:ph type="title"/>
          </p:nvPr>
        </p:nvSpPr>
        <p:spPr>
          <a:xfrm>
            <a:off x="838200" y="365126"/>
            <a:ext cx="10515600" cy="1102168"/>
          </a:xfrm>
        </p:spPr>
        <p:txBody>
          <a:bodyPr/>
          <a:lstStyle/>
          <a:p>
            <a:r>
              <a:rPr lang="en-US" b="1" u="sng" dirty="0" smtClean="0"/>
              <a:t>Essential Question</a:t>
            </a:r>
            <a:endParaRPr lang="en-US" b="1" u="sng" dirty="0"/>
          </a:p>
        </p:txBody>
      </p:sp>
      <p:pic>
        <p:nvPicPr>
          <p:cNvPr id="8" name="Picture 7"/>
          <p:cNvPicPr>
            <a:picLocks noChangeAspect="1"/>
          </p:cNvPicPr>
          <p:nvPr/>
        </p:nvPicPr>
        <p:blipFill rotWithShape="1">
          <a:blip r:embed="rId4"/>
          <a:srcRect t="11283" r="4629"/>
          <a:stretch/>
        </p:blipFill>
        <p:spPr>
          <a:xfrm>
            <a:off x="6921796" y="1733329"/>
            <a:ext cx="5156789" cy="4998615"/>
          </a:xfrm>
          <a:prstGeom prst="rect">
            <a:avLst/>
          </a:prstGeom>
        </p:spPr>
      </p:pic>
      <p:sp>
        <p:nvSpPr>
          <p:cNvPr id="7" name="Rectangle 6"/>
          <p:cNvSpPr/>
          <p:nvPr/>
        </p:nvSpPr>
        <p:spPr>
          <a:xfrm>
            <a:off x="106325" y="1222744"/>
            <a:ext cx="7145080" cy="5509200"/>
          </a:xfrm>
          <a:prstGeom prst="rect">
            <a:avLst/>
          </a:prstGeom>
        </p:spPr>
        <p:txBody>
          <a:bodyPr wrap="square">
            <a:spAutoFit/>
          </a:bodyPr>
          <a:lstStyle/>
          <a:p>
            <a:r>
              <a:rPr lang="en-US" sz="4400" dirty="0" smtClean="0"/>
              <a:t>We are able to see both brown and black hair color on Sweetie.  Based on her phenotype do you think her genotype is complete dominant, independent dominant or codominance for hair color? Explain</a:t>
            </a:r>
            <a:endParaRPr lang="en-US" sz="4400" dirty="0"/>
          </a:p>
        </p:txBody>
      </p:sp>
    </p:spTree>
    <p:extLst>
      <p:ext uri="{BB962C8B-B14F-4D97-AF65-F5344CB8AC3E}">
        <p14:creationId xmlns:p14="http://schemas.microsoft.com/office/powerpoint/2010/main" val="1952513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 y="0"/>
            <a:ext cx="12191999" cy="1690688"/>
          </a:xfrm>
          <a:prstGeom prst="rect">
            <a:avLst/>
          </a:prstGeom>
        </p:spPr>
      </p:pic>
      <p:sp>
        <p:nvSpPr>
          <p:cNvPr id="2" name="Title 1"/>
          <p:cNvSpPr>
            <a:spLocks noGrp="1"/>
          </p:cNvSpPr>
          <p:nvPr>
            <p:ph type="title"/>
          </p:nvPr>
        </p:nvSpPr>
        <p:spPr/>
        <p:txBody>
          <a:bodyPr/>
          <a:lstStyle/>
          <a:p>
            <a:r>
              <a:rPr lang="en-US" u="sng" dirty="0" smtClean="0">
                <a:latin typeface="Adobe Gothic Std B" panose="020B0800000000000000" pitchFamily="34" charset="-128"/>
                <a:ea typeface="Adobe Gothic Std B" panose="020B0800000000000000" pitchFamily="34" charset="-128"/>
              </a:rPr>
              <a:t>Video to assist with Essential Question</a:t>
            </a:r>
            <a:endParaRPr lang="en-US" u="sng"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p:txBody>
          <a:bodyPr/>
          <a:lstStyle/>
          <a:p>
            <a:pPr marL="0" indent="0">
              <a:buNone/>
            </a:pPr>
            <a:r>
              <a:rPr lang="en-US">
                <a:hlinkClick r:id="rId5"/>
              </a:rPr>
              <a:t>https</a:t>
            </a:r>
            <a:r>
              <a:rPr lang="en-US">
                <a:hlinkClick r:id="rId5"/>
              </a:rPr>
              <a:t>://</a:t>
            </a:r>
            <a:r>
              <a:rPr lang="en-US" smtClean="0">
                <a:hlinkClick r:id="rId5"/>
              </a:rPr>
              <a:t>www.youtube.com/watch?v=YJHGfbW55l0</a:t>
            </a:r>
            <a:endParaRPr lang="en-US" smtClean="0"/>
          </a:p>
          <a:p>
            <a:pPr marL="0" indent="0">
              <a:buNone/>
            </a:pPr>
            <a:endParaRPr lang="en-US" dirty="0"/>
          </a:p>
          <a:p>
            <a:r>
              <a:rPr lang="en-US" sz="4000" dirty="0" smtClean="0"/>
              <a:t>Students take notes as watch the video</a:t>
            </a:r>
          </a:p>
          <a:p>
            <a:r>
              <a:rPr lang="en-US" sz="4000" dirty="0" smtClean="0"/>
              <a:t>Regroup and re-discuss question as a class</a:t>
            </a:r>
            <a:endParaRPr lang="en-US" sz="4000" dirty="0"/>
          </a:p>
        </p:txBody>
      </p:sp>
    </p:spTree>
    <p:extLst>
      <p:ext uri="{BB962C8B-B14F-4D97-AF65-F5344CB8AC3E}">
        <p14:creationId xmlns:p14="http://schemas.microsoft.com/office/powerpoint/2010/main" val="97802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24"/>
            <a:ext cx="12192000" cy="1397024"/>
          </a:xfrm>
        </p:spPr>
        <p:txBody>
          <a:bodyPr>
            <a:noAutofit/>
          </a:bodyPr>
          <a:lstStyle/>
          <a:p>
            <a:pPr algn="ctr"/>
            <a:r>
              <a:rPr lang="en-US" sz="3600" dirty="0" smtClean="0"/>
              <a:t>Sweetie who </a:t>
            </a:r>
            <a:r>
              <a:rPr lang="en-US" sz="3600" dirty="0" smtClean="0"/>
              <a:t>is </a:t>
            </a:r>
            <a:r>
              <a:rPr lang="en-US" sz="3600" dirty="0" smtClean="0"/>
              <a:t>codominant</a:t>
            </a:r>
            <a:r>
              <a:rPr lang="en-US" sz="3600" dirty="0" smtClean="0"/>
              <a:t> for hair color(BR) is bred </a:t>
            </a:r>
            <a:r>
              <a:rPr lang="en-US" sz="3600" dirty="0" smtClean="0"/>
              <a:t>with a Homozygous </a:t>
            </a:r>
            <a:r>
              <a:rPr lang="en-US" sz="3600" dirty="0" smtClean="0"/>
              <a:t>Recessive white  </a:t>
            </a:r>
            <a:r>
              <a:rPr lang="en-US" sz="3600" dirty="0" smtClean="0"/>
              <a:t>Male </a:t>
            </a:r>
            <a:r>
              <a:rPr lang="en-US" sz="3600" dirty="0" smtClean="0"/>
              <a:t>(bb). </a:t>
            </a:r>
            <a:r>
              <a:rPr lang="en-US" sz="3600" dirty="0" smtClean="0"/>
              <a:t>What will the off springs genotype and phenotype be?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81077083"/>
              </p:ext>
            </p:extLst>
          </p:nvPr>
        </p:nvGraphicFramePr>
        <p:xfrm>
          <a:off x="985979" y="2626339"/>
          <a:ext cx="5896344" cy="3777908"/>
        </p:xfrm>
        <a:graphic>
          <a:graphicData uri="http://schemas.openxmlformats.org/drawingml/2006/table">
            <a:tbl>
              <a:tblPr firstRow="1" bandRow="1">
                <a:tableStyleId>{5940675A-B579-460E-94D1-54222C63F5DA}</a:tableStyleId>
              </a:tblPr>
              <a:tblGrid>
                <a:gridCol w="2948172"/>
                <a:gridCol w="2948172"/>
              </a:tblGrid>
              <a:tr h="1888954">
                <a:tc>
                  <a:txBody>
                    <a:bodyPr/>
                    <a:lstStyle/>
                    <a:p>
                      <a:endParaRPr lang="en-US" dirty="0"/>
                    </a:p>
                  </a:txBody>
                  <a:tcPr/>
                </a:tc>
                <a:tc>
                  <a:txBody>
                    <a:bodyPr/>
                    <a:lstStyle/>
                    <a:p>
                      <a:endParaRPr lang="en-US" dirty="0"/>
                    </a:p>
                  </a:txBody>
                  <a:tcPr/>
                </a:tc>
              </a:tr>
              <a:tr h="1888954">
                <a:tc>
                  <a:txBody>
                    <a:bodyPr/>
                    <a:lstStyle/>
                    <a:p>
                      <a:endParaRPr lang="en-US" dirty="0"/>
                    </a:p>
                  </a:txBody>
                  <a:tcPr/>
                </a:tc>
                <a:tc>
                  <a:txBody>
                    <a:bodyPr/>
                    <a:lstStyle/>
                    <a:p>
                      <a:endParaRPr lang="en-US" dirty="0"/>
                    </a:p>
                  </a:txBody>
                  <a:tcPr/>
                </a:tc>
              </a:tr>
            </a:tbl>
          </a:graphicData>
        </a:graphic>
      </p:graphicFrame>
      <p:sp>
        <p:nvSpPr>
          <p:cNvPr id="5" name="Rectangle 4"/>
          <p:cNvSpPr/>
          <p:nvPr/>
        </p:nvSpPr>
        <p:spPr>
          <a:xfrm>
            <a:off x="2041430" y="1756701"/>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682124" y="2504819"/>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17398" y="4633487"/>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56264" y="2830755"/>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79608" y="2484871"/>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2570871" y="4411089"/>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1778957" y="4351495"/>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291864" y="4375752"/>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4578230" y="2455834"/>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130982" y="1758108"/>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5432236" y="4375752"/>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5236772" y="2484871"/>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7267784" y="3101607"/>
            <a:ext cx="2951449"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Genotype</a:t>
            </a:r>
            <a:endParaRPr lang="en-US" sz="5400" b="0" cap="none" spc="0" dirty="0">
              <a:ln w="0"/>
              <a:gradFill>
                <a:gsLst>
                  <a:gs pos="21000">
                    <a:srgbClr val="53575C"/>
                  </a:gs>
                  <a:gs pos="88000">
                    <a:srgbClr val="C5C7CA"/>
                  </a:gs>
                </a:gsLst>
                <a:lin ang="5400000"/>
              </a:gradFill>
              <a:effectLst/>
            </a:endParaRPr>
          </a:p>
        </p:txBody>
      </p:sp>
      <p:cxnSp>
        <p:nvCxnSpPr>
          <p:cNvPr id="20" name="Straight Connector 19"/>
          <p:cNvCxnSpPr/>
          <p:nvPr/>
        </p:nvCxnSpPr>
        <p:spPr>
          <a:xfrm>
            <a:off x="9837318" y="2461951"/>
            <a:ext cx="1358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837318" y="2966484"/>
            <a:ext cx="1326868" cy="2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20184" y="3000668"/>
            <a:ext cx="182305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Equal 23"/>
          <p:cNvSpPr/>
          <p:nvPr/>
        </p:nvSpPr>
        <p:spPr>
          <a:xfrm>
            <a:off x="9399181" y="2107533"/>
            <a:ext cx="297712" cy="354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Equal 24"/>
          <p:cNvSpPr/>
          <p:nvPr/>
        </p:nvSpPr>
        <p:spPr>
          <a:xfrm>
            <a:off x="9423320" y="2654754"/>
            <a:ext cx="297712" cy="354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Division 29"/>
          <p:cNvSpPr/>
          <p:nvPr/>
        </p:nvSpPr>
        <p:spPr>
          <a:xfrm rot="18902514">
            <a:off x="11164186" y="1815067"/>
            <a:ext cx="914400" cy="69921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vision 30"/>
          <p:cNvSpPr/>
          <p:nvPr/>
        </p:nvSpPr>
        <p:spPr>
          <a:xfrm rot="18902514">
            <a:off x="11022319" y="2319600"/>
            <a:ext cx="914400" cy="69921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9825294" y="4394947"/>
            <a:ext cx="1358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08159" y="4394947"/>
            <a:ext cx="18230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825294" y="4899480"/>
            <a:ext cx="1326868" cy="2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08160" y="4933664"/>
            <a:ext cx="1823053"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Equal 35"/>
          <p:cNvSpPr/>
          <p:nvPr/>
        </p:nvSpPr>
        <p:spPr>
          <a:xfrm>
            <a:off x="9387157" y="4040529"/>
            <a:ext cx="297712" cy="354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Equal 36"/>
          <p:cNvSpPr/>
          <p:nvPr/>
        </p:nvSpPr>
        <p:spPr>
          <a:xfrm>
            <a:off x="9411296" y="4587750"/>
            <a:ext cx="297712" cy="354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Division 37"/>
          <p:cNvSpPr/>
          <p:nvPr/>
        </p:nvSpPr>
        <p:spPr>
          <a:xfrm rot="18902514">
            <a:off x="11010248" y="5027290"/>
            <a:ext cx="914400" cy="69921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vision 38"/>
          <p:cNvSpPr/>
          <p:nvPr/>
        </p:nvSpPr>
        <p:spPr>
          <a:xfrm rot="18902514">
            <a:off x="10998178" y="4327797"/>
            <a:ext cx="914400" cy="69921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ivision 39"/>
          <p:cNvSpPr/>
          <p:nvPr/>
        </p:nvSpPr>
        <p:spPr>
          <a:xfrm rot="18902514">
            <a:off x="11022318" y="3727163"/>
            <a:ext cx="914400" cy="69921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7467738" y="5660222"/>
            <a:ext cx="18230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869216" y="5659354"/>
            <a:ext cx="1326868" cy="2444"/>
          </a:xfrm>
          <a:prstGeom prst="line">
            <a:avLst/>
          </a:prstGeom>
        </p:spPr>
        <p:style>
          <a:lnRef idx="1">
            <a:schemeClr val="accent1"/>
          </a:lnRef>
          <a:fillRef idx="0">
            <a:schemeClr val="accent1"/>
          </a:fillRef>
          <a:effectRef idx="0">
            <a:schemeClr val="accent1"/>
          </a:effectRef>
          <a:fontRef idx="minor">
            <a:schemeClr val="tx1"/>
          </a:fontRef>
        </p:style>
      </p:cxnSp>
      <p:sp>
        <p:nvSpPr>
          <p:cNvPr id="43" name="Equal 42"/>
          <p:cNvSpPr/>
          <p:nvPr/>
        </p:nvSpPr>
        <p:spPr>
          <a:xfrm>
            <a:off x="9423320" y="5376897"/>
            <a:ext cx="297712" cy="354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p:cNvSpPr/>
          <p:nvPr/>
        </p:nvSpPr>
        <p:spPr>
          <a:xfrm>
            <a:off x="7691738" y="1868538"/>
            <a:ext cx="1455847" cy="769441"/>
          </a:xfrm>
          <a:prstGeom prst="rect">
            <a:avLst/>
          </a:prstGeom>
          <a:solidFill>
            <a:schemeClr val="bg1"/>
          </a:solidFill>
          <a:ln>
            <a:noFill/>
          </a:ln>
        </p:spPr>
        <p:txBody>
          <a:bodyPr wrap="none" lIns="91440" tIns="45720" rIns="91440" bIns="45720">
            <a:spAutoFit/>
          </a:bodyPr>
          <a:lstStyle/>
          <a:p>
            <a:pPr algn="ctr"/>
            <a:r>
              <a:rPr lang="en-US" sz="4400" b="1" cap="none" spc="50" dirty="0" smtClean="0">
                <a:ln w="9525" cmpd="sng">
                  <a:solidFill>
                    <a:schemeClr val="accent1"/>
                  </a:solidFill>
                  <a:prstDash val="solid"/>
                </a:ln>
                <a:effectLst>
                  <a:glow rad="38100">
                    <a:schemeClr val="accent1">
                      <a:alpha val="40000"/>
                    </a:schemeClr>
                  </a:glow>
                </a:effectLst>
              </a:rPr>
              <a:t>Black</a:t>
            </a:r>
            <a:endParaRPr lang="en-US" sz="4400" b="1" cap="none" spc="50" dirty="0">
              <a:ln w="9525" cmpd="sng">
                <a:solidFill>
                  <a:schemeClr val="accent1"/>
                </a:solidFill>
                <a:prstDash val="solid"/>
              </a:ln>
              <a:effectLst>
                <a:glow rad="38100">
                  <a:schemeClr val="accent1">
                    <a:alpha val="40000"/>
                  </a:schemeClr>
                </a:glow>
              </a:effectLst>
            </a:endParaRPr>
          </a:p>
        </p:txBody>
      </p:sp>
      <p:sp>
        <p:nvSpPr>
          <p:cNvPr id="3" name="Rectangle 2"/>
          <p:cNvSpPr/>
          <p:nvPr/>
        </p:nvSpPr>
        <p:spPr>
          <a:xfrm>
            <a:off x="2418071" y="3194302"/>
            <a:ext cx="184730" cy="923330"/>
          </a:xfrm>
          <a:prstGeom prst="rect">
            <a:avLst/>
          </a:prstGeom>
          <a:solidFill>
            <a:schemeClr val="bg1"/>
          </a:solidFill>
        </p:spPr>
        <p:txBody>
          <a:bodyPr wrap="none" lIns="91440" tIns="45720" rIns="91440" bIns="45720">
            <a:spAutoFit/>
          </a:bodyPr>
          <a:lstStyle/>
          <a:p>
            <a:pPr algn="ctr"/>
            <a:endParaRPr lang="en-US" sz="5400" b="1" cap="none" spc="50" dirty="0">
              <a:ln w="9525" cmpd="sng">
                <a:solidFill>
                  <a:schemeClr val="accent1"/>
                </a:solidFill>
                <a:prstDash val="solid"/>
              </a:ln>
              <a:effectLst>
                <a:glow rad="38100">
                  <a:schemeClr val="accent1">
                    <a:alpha val="40000"/>
                  </a:schemeClr>
                </a:glow>
              </a:effectLst>
            </a:endParaRPr>
          </a:p>
        </p:txBody>
      </p:sp>
      <p:sp>
        <p:nvSpPr>
          <p:cNvPr id="44" name="Rectangle 43"/>
          <p:cNvSpPr/>
          <p:nvPr/>
        </p:nvSpPr>
        <p:spPr>
          <a:xfrm>
            <a:off x="2480753" y="4989935"/>
            <a:ext cx="184730" cy="923330"/>
          </a:xfrm>
          <a:prstGeom prst="rect">
            <a:avLst/>
          </a:prstGeom>
          <a:solidFill>
            <a:schemeClr val="bg1"/>
          </a:solidFill>
        </p:spPr>
        <p:txBody>
          <a:bodyPr wrap="none" lIns="91440" tIns="45720" rIns="91440" bIns="45720">
            <a:spAutoFit/>
          </a:bodyPr>
          <a:lstStyle/>
          <a:p>
            <a:pPr algn="ctr"/>
            <a:endParaRPr lang="en-US" sz="5400" b="1" cap="none" spc="50" dirty="0">
              <a:ln w="9525" cmpd="sng">
                <a:solidFill>
                  <a:schemeClr val="accent1"/>
                </a:solidFill>
                <a:prstDash val="solid"/>
              </a:ln>
              <a:effectLst>
                <a:glow rad="38100">
                  <a:schemeClr val="accent1">
                    <a:alpha val="40000"/>
                  </a:schemeClr>
                </a:glow>
              </a:effectLst>
            </a:endParaRPr>
          </a:p>
        </p:txBody>
      </p:sp>
      <p:sp>
        <p:nvSpPr>
          <p:cNvPr id="46" name="Rectangle 45"/>
          <p:cNvSpPr/>
          <p:nvPr/>
        </p:nvSpPr>
        <p:spPr>
          <a:xfrm>
            <a:off x="4908186" y="4956711"/>
            <a:ext cx="184730" cy="923330"/>
          </a:xfrm>
          <a:prstGeom prst="rect">
            <a:avLst/>
          </a:prstGeom>
          <a:solidFill>
            <a:schemeClr val="bg1"/>
          </a:solidFill>
        </p:spPr>
        <p:txBody>
          <a:bodyPr wrap="none" lIns="91440" tIns="45720" rIns="91440" bIns="45720">
            <a:spAutoFit/>
          </a:bodyPr>
          <a:lstStyle/>
          <a:p>
            <a:pPr algn="ctr"/>
            <a:endParaRPr lang="en-US" sz="5400" b="1" cap="none" spc="50" dirty="0">
              <a:ln w="9525" cmpd="sng">
                <a:solidFill>
                  <a:schemeClr val="accent1"/>
                </a:solidFill>
                <a:prstDash val="solid"/>
              </a:ln>
              <a:effectLst>
                <a:glow rad="38100">
                  <a:schemeClr val="accent1">
                    <a:alpha val="40000"/>
                  </a:schemeClr>
                </a:glow>
              </a:effectLst>
            </a:endParaRPr>
          </a:p>
        </p:txBody>
      </p:sp>
      <p:sp>
        <p:nvSpPr>
          <p:cNvPr id="17" name="Rectangle 16"/>
          <p:cNvSpPr/>
          <p:nvPr/>
        </p:nvSpPr>
        <p:spPr>
          <a:xfrm>
            <a:off x="7125917" y="1193549"/>
            <a:ext cx="3235181"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Phenotype</a:t>
            </a:r>
            <a:endParaRPr lang="en-US" sz="5400" b="0" cap="none" spc="0" dirty="0">
              <a:ln w="0"/>
              <a:gradFill>
                <a:gsLst>
                  <a:gs pos="21000">
                    <a:srgbClr val="53575C"/>
                  </a:gs>
                  <a:gs pos="88000">
                    <a:srgbClr val="C5C7CA"/>
                  </a:gs>
                </a:gsLst>
                <a:lin ang="5400000"/>
              </a:gradFill>
              <a:effectLst/>
            </a:endParaRPr>
          </a:p>
        </p:txBody>
      </p:sp>
      <p:cxnSp>
        <p:nvCxnSpPr>
          <p:cNvPr id="21" name="Straight Connector 20"/>
          <p:cNvCxnSpPr/>
          <p:nvPr/>
        </p:nvCxnSpPr>
        <p:spPr>
          <a:xfrm>
            <a:off x="7420183" y="2461951"/>
            <a:ext cx="182305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045337" y="1703009"/>
            <a:ext cx="886781"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50</a:t>
            </a:r>
            <a:endParaRPr lang="en-US" sz="5400" dirty="0">
              <a:ln w="0"/>
              <a:effectLst>
                <a:outerShdw blurRad="38100" dist="19050" dir="2700000" algn="tl" rotWithShape="0">
                  <a:schemeClr val="dk1">
                    <a:alpha val="40000"/>
                  </a:schemeClr>
                </a:outerShdw>
              </a:effectLst>
            </a:endParaRPr>
          </a:p>
        </p:txBody>
      </p:sp>
      <p:sp>
        <p:nvSpPr>
          <p:cNvPr id="26" name="Rectangle 25"/>
          <p:cNvSpPr/>
          <p:nvPr/>
        </p:nvSpPr>
        <p:spPr>
          <a:xfrm>
            <a:off x="7599696" y="2393721"/>
            <a:ext cx="1612044" cy="707886"/>
          </a:xfrm>
          <a:prstGeom prst="rect">
            <a:avLst/>
          </a:prstGeom>
        </p:spPr>
        <p:txBody>
          <a:bodyPr wrap="none">
            <a:spAutoFit/>
          </a:bodyPr>
          <a:lstStyle/>
          <a:p>
            <a:pPr algn="ctr"/>
            <a:r>
              <a:rPr lang="en-US" sz="4000" b="1" spc="50" dirty="0" smtClean="0">
                <a:ln w="9525" cmpd="sng">
                  <a:solidFill>
                    <a:schemeClr val="accent1"/>
                  </a:solidFill>
                  <a:prstDash val="solid"/>
                </a:ln>
                <a:effectLst>
                  <a:glow rad="38100">
                    <a:schemeClr val="accent1">
                      <a:alpha val="40000"/>
                    </a:schemeClr>
                  </a:glow>
                </a:effectLst>
              </a:rPr>
              <a:t>Brown</a:t>
            </a:r>
            <a:endParaRPr lang="en-US" sz="4000" b="1" spc="50" dirty="0">
              <a:ln w="9525" cmpd="sng">
                <a:solidFill>
                  <a:schemeClr val="accent1"/>
                </a:solidFill>
                <a:prstDash val="solid"/>
              </a:ln>
              <a:effectLst>
                <a:glow rad="38100">
                  <a:schemeClr val="accent1">
                    <a:alpha val="40000"/>
                  </a:schemeClr>
                </a:glow>
              </a:effectLst>
            </a:endParaRPr>
          </a:p>
        </p:txBody>
      </p:sp>
      <p:sp>
        <p:nvSpPr>
          <p:cNvPr id="27" name="Rectangle 26"/>
          <p:cNvSpPr/>
          <p:nvPr/>
        </p:nvSpPr>
        <p:spPr>
          <a:xfrm>
            <a:off x="10098526" y="2264503"/>
            <a:ext cx="8867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50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p:cNvSpPr/>
          <p:nvPr/>
        </p:nvSpPr>
        <p:spPr>
          <a:xfrm>
            <a:off x="7826660" y="3635572"/>
            <a:ext cx="960520"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9" name="Rectangle 28"/>
          <p:cNvSpPr/>
          <p:nvPr/>
        </p:nvSpPr>
        <p:spPr>
          <a:xfrm>
            <a:off x="10045336" y="3630226"/>
            <a:ext cx="8867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50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7844433" y="4174289"/>
            <a:ext cx="94609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9" name="Rectangle 48"/>
          <p:cNvSpPr/>
          <p:nvPr/>
        </p:nvSpPr>
        <p:spPr>
          <a:xfrm>
            <a:off x="10064444" y="4198847"/>
            <a:ext cx="8867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50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0" name="Rectangle 49"/>
          <p:cNvSpPr/>
          <p:nvPr/>
        </p:nvSpPr>
        <p:spPr>
          <a:xfrm>
            <a:off x="7908797" y="4856612"/>
            <a:ext cx="92845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1" name="Rectangle 50"/>
          <p:cNvSpPr/>
          <p:nvPr/>
        </p:nvSpPr>
        <p:spPr>
          <a:xfrm>
            <a:off x="10217084" y="4893139"/>
            <a:ext cx="55656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3" name="Picture 52"/>
          <p:cNvPicPr>
            <a:picLocks noChangeAspect="1"/>
          </p:cNvPicPr>
          <p:nvPr/>
        </p:nvPicPr>
        <p:blipFill>
          <a:blip r:embed="rId2"/>
          <a:stretch>
            <a:fillRect/>
          </a:stretch>
        </p:blipFill>
        <p:spPr>
          <a:xfrm>
            <a:off x="1356463" y="3324537"/>
            <a:ext cx="2152478" cy="992235"/>
          </a:xfrm>
          <a:prstGeom prst="rect">
            <a:avLst/>
          </a:prstGeom>
        </p:spPr>
      </p:pic>
      <p:pic>
        <p:nvPicPr>
          <p:cNvPr id="56" name="Picture 55"/>
          <p:cNvPicPr>
            <a:picLocks noChangeAspect="1"/>
          </p:cNvPicPr>
          <p:nvPr/>
        </p:nvPicPr>
        <p:blipFill>
          <a:blip r:embed="rId2"/>
          <a:stretch>
            <a:fillRect/>
          </a:stretch>
        </p:blipFill>
        <p:spPr>
          <a:xfrm>
            <a:off x="4339701" y="3237554"/>
            <a:ext cx="2469964" cy="1127028"/>
          </a:xfrm>
          <a:prstGeom prst="rect">
            <a:avLst/>
          </a:prstGeom>
        </p:spPr>
      </p:pic>
      <p:pic>
        <p:nvPicPr>
          <p:cNvPr id="45" name="Picture 44"/>
          <p:cNvPicPr>
            <a:picLocks noChangeAspect="1"/>
          </p:cNvPicPr>
          <p:nvPr/>
        </p:nvPicPr>
        <p:blipFill>
          <a:blip r:embed="rId3"/>
          <a:stretch>
            <a:fillRect/>
          </a:stretch>
        </p:blipFill>
        <p:spPr>
          <a:xfrm>
            <a:off x="3253028" y="1495690"/>
            <a:ext cx="1508363" cy="1068701"/>
          </a:xfrm>
          <a:prstGeom prst="rect">
            <a:avLst/>
          </a:prstGeom>
        </p:spPr>
      </p:pic>
      <p:pic>
        <p:nvPicPr>
          <p:cNvPr id="52" name="Picture 51"/>
          <p:cNvPicPr>
            <a:picLocks noChangeAspect="1"/>
          </p:cNvPicPr>
          <p:nvPr/>
        </p:nvPicPr>
        <p:blipFill>
          <a:blip r:embed="rId4"/>
          <a:stretch>
            <a:fillRect/>
          </a:stretch>
        </p:blipFill>
        <p:spPr>
          <a:xfrm>
            <a:off x="117436" y="3646847"/>
            <a:ext cx="806113" cy="1030557"/>
          </a:xfrm>
          <a:prstGeom prst="rect">
            <a:avLst/>
          </a:prstGeom>
        </p:spPr>
      </p:pic>
      <p:pic>
        <p:nvPicPr>
          <p:cNvPr id="59" name="Picture 58"/>
          <p:cNvPicPr>
            <a:picLocks noChangeAspect="1"/>
          </p:cNvPicPr>
          <p:nvPr/>
        </p:nvPicPr>
        <p:blipFill>
          <a:blip r:embed="rId5"/>
          <a:stretch>
            <a:fillRect/>
          </a:stretch>
        </p:blipFill>
        <p:spPr>
          <a:xfrm>
            <a:off x="1854491" y="5196718"/>
            <a:ext cx="1210407" cy="1069193"/>
          </a:xfrm>
          <a:prstGeom prst="rect">
            <a:avLst/>
          </a:prstGeom>
        </p:spPr>
      </p:pic>
      <p:pic>
        <p:nvPicPr>
          <p:cNvPr id="60" name="Picture 59"/>
          <p:cNvPicPr>
            <a:picLocks noChangeAspect="1"/>
          </p:cNvPicPr>
          <p:nvPr/>
        </p:nvPicPr>
        <p:blipFill>
          <a:blip r:embed="rId5"/>
          <a:stretch>
            <a:fillRect/>
          </a:stretch>
        </p:blipFill>
        <p:spPr>
          <a:xfrm>
            <a:off x="4579007" y="5213144"/>
            <a:ext cx="1210407" cy="1069193"/>
          </a:xfrm>
          <a:prstGeom prst="rect">
            <a:avLst/>
          </a:prstGeom>
        </p:spPr>
      </p:pic>
    </p:spTree>
    <p:extLst>
      <p:ext uri="{BB962C8B-B14F-4D97-AF65-F5344CB8AC3E}">
        <p14:creationId xmlns:p14="http://schemas.microsoft.com/office/powerpoint/2010/main" val="320791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ircle(in)">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ircle(in)">
                                      <p:cBhvr>
                                        <p:cTn id="52" dur="2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circle(in)">
                                      <p:cBhvr>
                                        <p:cTn id="57" dur="20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arn(inVertic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barn(inVertical)">
                                      <p:cBhvr>
                                        <p:cTn id="72" dur="500"/>
                                        <p:tgtEl>
                                          <p:spTgt spid="1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barn(inVertical)">
                                      <p:cBhvr>
                                        <p:cTn id="77" dur="500"/>
                                        <p:tgtEl>
                                          <p:spTgt spid="2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barn(inVertical)">
                                      <p:cBhvr>
                                        <p:cTn id="82" dur="5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1000"/>
                                        <p:tgtEl>
                                          <p:spTgt spid="48"/>
                                        </p:tgtEl>
                                      </p:cBhvr>
                                    </p:animEffect>
                                    <p:anim calcmode="lin" valueType="num">
                                      <p:cBhvr>
                                        <p:cTn id="100" dur="1000" fill="hold"/>
                                        <p:tgtEl>
                                          <p:spTgt spid="48"/>
                                        </p:tgtEl>
                                        <p:attrNameLst>
                                          <p:attrName>ppt_x</p:attrName>
                                        </p:attrNameLst>
                                      </p:cBhvr>
                                      <p:tavLst>
                                        <p:tav tm="0">
                                          <p:val>
                                            <p:strVal val="#ppt_x"/>
                                          </p:val>
                                        </p:tav>
                                        <p:tav tm="100000">
                                          <p:val>
                                            <p:strVal val="#ppt_x"/>
                                          </p:val>
                                        </p:tav>
                                      </p:tavLst>
                                    </p:anim>
                                    <p:anim calcmode="lin" valueType="num">
                                      <p:cBhvr>
                                        <p:cTn id="10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1000"/>
                                        <p:tgtEl>
                                          <p:spTgt spid="49"/>
                                        </p:tgtEl>
                                      </p:cBhvr>
                                    </p:animEffect>
                                    <p:anim calcmode="lin" valueType="num">
                                      <p:cBhvr>
                                        <p:cTn id="107" dur="1000" fill="hold"/>
                                        <p:tgtEl>
                                          <p:spTgt spid="49"/>
                                        </p:tgtEl>
                                        <p:attrNameLst>
                                          <p:attrName>ppt_x</p:attrName>
                                        </p:attrNameLst>
                                      </p:cBhvr>
                                      <p:tavLst>
                                        <p:tav tm="0">
                                          <p:val>
                                            <p:strVal val="#ppt_x"/>
                                          </p:val>
                                        </p:tav>
                                        <p:tav tm="100000">
                                          <p:val>
                                            <p:strVal val="#ppt_x"/>
                                          </p:val>
                                        </p:tav>
                                      </p:tavLst>
                                    </p:anim>
                                    <p:anim calcmode="lin" valueType="num">
                                      <p:cBhvr>
                                        <p:cTn id="10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1000"/>
                                        <p:tgtEl>
                                          <p:spTgt spid="50"/>
                                        </p:tgtEl>
                                      </p:cBhvr>
                                    </p:animEffect>
                                    <p:anim calcmode="lin" valueType="num">
                                      <p:cBhvr>
                                        <p:cTn id="114" dur="1000" fill="hold"/>
                                        <p:tgtEl>
                                          <p:spTgt spid="50"/>
                                        </p:tgtEl>
                                        <p:attrNameLst>
                                          <p:attrName>ppt_x</p:attrName>
                                        </p:attrNameLst>
                                      </p:cBhvr>
                                      <p:tavLst>
                                        <p:tav tm="0">
                                          <p:val>
                                            <p:strVal val="#ppt_x"/>
                                          </p:val>
                                        </p:tav>
                                        <p:tav tm="100000">
                                          <p:val>
                                            <p:strVal val="#ppt_x"/>
                                          </p:val>
                                        </p:tav>
                                      </p:tavLst>
                                    </p:anim>
                                    <p:anim calcmode="lin" valueType="num">
                                      <p:cBhvr>
                                        <p:cTn id="11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5" grpId="0"/>
      <p:bldP spid="16" grpId="0"/>
      <p:bldP spid="47" grpId="0" animBg="1"/>
      <p:bldP spid="3" grpId="0" animBg="1"/>
      <p:bldP spid="44" grpId="0" animBg="1"/>
      <p:bldP spid="46" grpId="0" animBg="1"/>
      <p:bldP spid="19" grpId="0"/>
      <p:bldP spid="28" grpId="0"/>
      <p:bldP spid="29"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 y="-1"/>
            <a:ext cx="12191999" cy="1825625"/>
          </a:xfrm>
          <a:prstGeom prst="rect">
            <a:avLst/>
          </a:prstGeom>
        </p:spPr>
      </p:pic>
      <p:sp>
        <p:nvSpPr>
          <p:cNvPr id="2" name="Title 1"/>
          <p:cNvSpPr>
            <a:spLocks noGrp="1"/>
          </p:cNvSpPr>
          <p:nvPr>
            <p:ph type="title"/>
          </p:nvPr>
        </p:nvSpPr>
        <p:spPr/>
        <p:txBody>
          <a:bodyPr/>
          <a:lstStyle/>
          <a:p>
            <a:pPr algn="ctr"/>
            <a:r>
              <a:rPr lang="en-US" b="1" u="sng" dirty="0" smtClean="0">
                <a:latin typeface="Aharoni" panose="02010803020104030203" pitchFamily="2" charset="-79"/>
                <a:cs typeface="Aharoni" panose="02010803020104030203" pitchFamily="2" charset="-79"/>
              </a:rPr>
              <a:t>Monster Babies Activity</a:t>
            </a:r>
            <a:endParaRPr lang="en-US"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Teacher will pass out packet and explain directions to entire class as a whole</a:t>
            </a:r>
            <a:endParaRPr lang="en-US" dirty="0"/>
          </a:p>
        </p:txBody>
      </p:sp>
      <p:pic>
        <p:nvPicPr>
          <p:cNvPr id="5" name="Picture 4"/>
          <p:cNvPicPr>
            <a:picLocks noChangeAspect="1"/>
          </p:cNvPicPr>
          <p:nvPr/>
        </p:nvPicPr>
        <p:blipFill>
          <a:blip r:embed="rId4"/>
          <a:stretch>
            <a:fillRect/>
          </a:stretch>
        </p:blipFill>
        <p:spPr>
          <a:xfrm>
            <a:off x="287384" y="2625083"/>
            <a:ext cx="11717382" cy="4032582"/>
          </a:xfrm>
          <a:prstGeom prst="rect">
            <a:avLst/>
          </a:prstGeom>
        </p:spPr>
      </p:pic>
    </p:spTree>
    <p:extLst>
      <p:ext uri="{BB962C8B-B14F-4D97-AF65-F5344CB8AC3E}">
        <p14:creationId xmlns:p14="http://schemas.microsoft.com/office/powerpoint/2010/main" val="217650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80"/>
          <p:cNvSpPr txBox="1"/>
          <p:nvPr/>
        </p:nvSpPr>
        <p:spPr>
          <a:xfrm>
            <a:off x="0" y="0"/>
            <a:ext cx="12192000" cy="105913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veat"/>
              <a:buNone/>
            </a:pPr>
            <a:r>
              <a:rPr lang="en-US" sz="4400" u="sng" dirty="0">
                <a:solidFill>
                  <a:schemeClr val="dk1"/>
                </a:solidFill>
                <a:latin typeface="Caveat"/>
                <a:ea typeface="Caveat"/>
                <a:cs typeface="Caveat"/>
                <a:sym typeface="Caveat"/>
              </a:rPr>
              <a:t>DOL/Exit Slip: Punnett Squares</a:t>
            </a:r>
          </a:p>
        </p:txBody>
      </p:sp>
      <p:sp>
        <p:nvSpPr>
          <p:cNvPr id="21" name="Shape 281"/>
          <p:cNvSpPr txBox="1"/>
          <p:nvPr/>
        </p:nvSpPr>
        <p:spPr>
          <a:xfrm>
            <a:off x="1232130" y="920699"/>
            <a:ext cx="10959868" cy="81320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dirty="0">
                <a:solidFill>
                  <a:schemeClr val="dk1"/>
                </a:solidFill>
                <a:latin typeface="Calibri"/>
                <a:ea typeface="Calibri"/>
                <a:cs typeface="Calibri"/>
                <a:sym typeface="Calibri"/>
              </a:rPr>
              <a:t>Directions: Complete the Punnett Square Below</a:t>
            </a:r>
          </a:p>
        </p:txBody>
      </p:sp>
      <p:graphicFrame>
        <p:nvGraphicFramePr>
          <p:cNvPr id="22" name="Shape 283"/>
          <p:cNvGraphicFramePr/>
          <p:nvPr/>
        </p:nvGraphicFramePr>
        <p:xfrm>
          <a:off x="2926080" y="2624981"/>
          <a:ext cx="8174450" cy="3966750"/>
        </p:xfrm>
        <a:graphic>
          <a:graphicData uri="http://schemas.openxmlformats.org/drawingml/2006/table">
            <a:tbl>
              <a:tblPr firstRow="1" bandRow="1">
                <a:noFill/>
              </a:tblPr>
              <a:tblGrid>
                <a:gridCol w="679275"/>
                <a:gridCol w="3409400"/>
                <a:gridCol w="4085775"/>
              </a:tblGrid>
              <a:tr h="561700">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r>
                        <a:rPr lang="en-US" sz="2800" dirty="0"/>
                        <a:t>R</a:t>
                      </a:r>
                    </a:p>
                  </a:txBody>
                  <a:tcPr marL="91450" marR="91450" marT="45725" marB="45725"/>
                </a:tc>
              </a:tr>
              <a:tr h="1702525">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r>
              <a:tr h="1702525">
                <a:tc>
                  <a:txBody>
                    <a:bodyPr/>
                    <a:lstStyle/>
                    <a:p>
                      <a:pPr marL="0" marR="0" lvl="0" indent="0" algn="ctr" rtl="0">
                        <a:spcBef>
                          <a:spcPts val="0"/>
                        </a:spcBef>
                        <a:buSzPct val="25000"/>
                        <a:buNone/>
                      </a:pPr>
                      <a:r>
                        <a:rPr lang="en-US" sz="2800" dirty="0"/>
                        <a:t>r</a:t>
                      </a:r>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c>
                  <a:txBody>
                    <a:bodyPr/>
                    <a:lstStyle/>
                    <a:p>
                      <a:pPr marL="0" marR="0" lvl="0" indent="0" algn="ctr" rtl="0">
                        <a:spcBef>
                          <a:spcPts val="0"/>
                        </a:spcBef>
                        <a:buSzPct val="25000"/>
                        <a:buNone/>
                      </a:pPr>
                      <a:endParaRPr sz="1800" dirty="0"/>
                    </a:p>
                  </a:txBody>
                  <a:tcPr marL="91450" marR="91450" marT="45725" marB="45725"/>
                </a:tc>
              </a:tr>
            </a:tbl>
          </a:graphicData>
        </a:graphic>
      </p:graphicFrame>
      <p:sp>
        <p:nvSpPr>
          <p:cNvPr id="23" name="Shape 284"/>
          <p:cNvSpPr txBox="1"/>
          <p:nvPr/>
        </p:nvSpPr>
        <p:spPr>
          <a:xfrm>
            <a:off x="4310742" y="1760033"/>
            <a:ext cx="586522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__________________________________</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__________________________________</a:t>
            </a:r>
          </a:p>
        </p:txBody>
      </p:sp>
      <p:sp>
        <p:nvSpPr>
          <p:cNvPr id="24" name="Shape 285"/>
          <p:cNvSpPr txBox="1"/>
          <p:nvPr/>
        </p:nvSpPr>
        <p:spPr>
          <a:xfrm>
            <a:off x="148265" y="4065035"/>
            <a:ext cx="5678495"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a:t>
            </a:r>
          </a:p>
          <a:p>
            <a:pPr marL="0" marR="0" lvl="0" indent="0" algn="l" rtl="0">
              <a:spcBef>
                <a:spcPts val="0"/>
              </a:spcBef>
              <a:buSzPct val="25000"/>
              <a:buNone/>
            </a:pPr>
            <a:r>
              <a:rPr lang="en-US" sz="1800" dirty="0">
                <a:solidFill>
                  <a:schemeClr val="dk1"/>
                </a:solidFill>
                <a:latin typeface="Calibri"/>
                <a:ea typeface="Calibri"/>
                <a:cs typeface="Calibri"/>
                <a:sym typeface="Calibri"/>
              </a:rPr>
              <a:t>______________________</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a:t>
            </a:r>
          </a:p>
          <a:p>
            <a:pPr marL="0" marR="0" lvl="0" indent="0" algn="l" rtl="0">
              <a:spcBef>
                <a:spcPts val="0"/>
              </a:spcBef>
              <a:buSzPct val="25000"/>
              <a:buNone/>
            </a:pPr>
            <a:r>
              <a:rPr lang="en-US" sz="1800" dirty="0">
                <a:solidFill>
                  <a:schemeClr val="dk1"/>
                </a:solidFill>
                <a:latin typeface="Calibri"/>
                <a:ea typeface="Calibri"/>
                <a:cs typeface="Calibri"/>
                <a:sym typeface="Calibri"/>
              </a:rPr>
              <a:t> ______________________</a:t>
            </a:r>
          </a:p>
        </p:txBody>
      </p:sp>
      <p:sp>
        <p:nvSpPr>
          <p:cNvPr id="25" name="Shape 286"/>
          <p:cNvSpPr txBox="1"/>
          <p:nvPr/>
        </p:nvSpPr>
        <p:spPr>
          <a:xfrm>
            <a:off x="3779453" y="4162967"/>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6" name="Shape 287"/>
          <p:cNvSpPr txBox="1"/>
          <p:nvPr/>
        </p:nvSpPr>
        <p:spPr>
          <a:xfrm>
            <a:off x="7715659" y="5859580"/>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7" name="Shape 288"/>
          <p:cNvSpPr txBox="1"/>
          <p:nvPr/>
        </p:nvSpPr>
        <p:spPr>
          <a:xfrm>
            <a:off x="3827316" y="5887303"/>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8" name="Shape 289"/>
          <p:cNvSpPr txBox="1"/>
          <p:nvPr/>
        </p:nvSpPr>
        <p:spPr>
          <a:xfrm>
            <a:off x="7516189" y="4255300"/>
            <a:ext cx="298710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Genotype: ______________</a:t>
            </a:r>
          </a:p>
          <a:p>
            <a:pPr marL="0" marR="0" lvl="0" indent="0" algn="l" rtl="0">
              <a:spcBef>
                <a:spcPts val="0"/>
              </a:spcBef>
              <a:buSzPct val="25000"/>
              <a:buNone/>
            </a:pPr>
            <a:r>
              <a:rPr lang="en-US" sz="1800" dirty="0">
                <a:solidFill>
                  <a:schemeClr val="dk1"/>
                </a:solidFill>
                <a:latin typeface="Calibri"/>
                <a:ea typeface="Calibri"/>
                <a:cs typeface="Calibri"/>
                <a:sym typeface="Calibri"/>
              </a:rPr>
              <a:t>Phenotype: ______________</a:t>
            </a:r>
          </a:p>
        </p:txBody>
      </p:sp>
      <p:sp>
        <p:nvSpPr>
          <p:cNvPr id="29" name="Shape 290"/>
          <p:cNvSpPr/>
          <p:nvPr/>
        </p:nvSpPr>
        <p:spPr>
          <a:xfrm>
            <a:off x="3827316" y="3265714"/>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30" name="Shape 291"/>
          <p:cNvSpPr/>
          <p:nvPr/>
        </p:nvSpPr>
        <p:spPr>
          <a:xfrm>
            <a:off x="7776650" y="4995085"/>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31" name="Shape 292"/>
          <p:cNvSpPr/>
          <p:nvPr/>
        </p:nvSpPr>
        <p:spPr>
          <a:xfrm>
            <a:off x="3979714" y="4972732"/>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32" name="Shape 293"/>
          <p:cNvSpPr/>
          <p:nvPr/>
        </p:nvSpPr>
        <p:spPr>
          <a:xfrm>
            <a:off x="7759995" y="3419051"/>
            <a:ext cx="2743300" cy="897253"/>
          </a:xfrm>
          <a:prstGeom prst="roundRect">
            <a:avLst>
              <a:gd name="adj" fmla="val 16667"/>
            </a:avLst>
          </a:prstGeom>
          <a:solidFill>
            <a:schemeClr val="lt1"/>
          </a:solidFill>
          <a:ln w="12700" cap="flat" cmpd="sng">
            <a:solidFill>
              <a:schemeClr val="accent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33" name="Shape 294"/>
          <p:cNvPicPr preferRelativeResize="0"/>
          <p:nvPr/>
        </p:nvPicPr>
        <p:blipFill rotWithShape="1">
          <a:blip r:embed="rId3">
            <a:alphaModFix/>
          </a:blip>
          <a:srcRect/>
          <a:stretch/>
        </p:blipFill>
        <p:spPr>
          <a:xfrm>
            <a:off x="9654457" y="1479279"/>
            <a:ext cx="1446068" cy="1084551"/>
          </a:xfrm>
          <a:prstGeom prst="rect">
            <a:avLst/>
          </a:prstGeom>
          <a:noFill/>
          <a:ln>
            <a:noFill/>
          </a:ln>
        </p:spPr>
      </p:pic>
      <p:pic>
        <p:nvPicPr>
          <p:cNvPr id="34" name="Shape 295"/>
          <p:cNvPicPr preferRelativeResize="0"/>
          <p:nvPr/>
        </p:nvPicPr>
        <p:blipFill rotWithShape="1">
          <a:blip r:embed="rId4">
            <a:alphaModFix/>
          </a:blip>
          <a:srcRect/>
          <a:stretch/>
        </p:blipFill>
        <p:spPr>
          <a:xfrm>
            <a:off x="975816" y="2797072"/>
            <a:ext cx="1662120" cy="1243954"/>
          </a:xfrm>
          <a:prstGeom prst="rect">
            <a:avLst/>
          </a:prstGeom>
          <a:noFill/>
          <a:ln>
            <a:noFill/>
          </a:ln>
        </p:spPr>
      </p:pic>
      <p:sp>
        <p:nvSpPr>
          <p:cNvPr id="2" name="Rectangle 1"/>
          <p:cNvSpPr/>
          <p:nvPr/>
        </p:nvSpPr>
        <p:spPr>
          <a:xfrm>
            <a:off x="-12348" y="1327303"/>
            <a:ext cx="2999860" cy="1077218"/>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Dominant=Black</a:t>
            </a:r>
          </a:p>
          <a:p>
            <a:pPr algn="ctr"/>
            <a:r>
              <a:rPr lang="en-US" sz="3200" dirty="0" smtClean="0">
                <a:ln w="0"/>
                <a:effectLst>
                  <a:outerShdw blurRad="38100" dist="19050" dir="2700000" algn="tl" rotWithShape="0">
                    <a:schemeClr val="dk1">
                      <a:alpha val="40000"/>
                    </a:schemeClr>
                  </a:outerShdw>
                </a:effectLst>
              </a:rPr>
              <a:t>Recessive=White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4924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470</Words>
  <Application>Microsoft Office PowerPoint</Application>
  <PresentationFormat>Widescreen</PresentationFormat>
  <Paragraphs>123</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Gothic Std B</vt:lpstr>
      <vt:lpstr>Aharoni</vt:lpstr>
      <vt:lpstr>Arial</vt:lpstr>
      <vt:lpstr>Calibri</vt:lpstr>
      <vt:lpstr>Calibri Light</vt:lpstr>
      <vt:lpstr>Caveat</vt:lpstr>
      <vt:lpstr>Office Theme</vt:lpstr>
      <vt:lpstr>April 27, 2016 Please Do Now</vt:lpstr>
      <vt:lpstr>Agenda</vt:lpstr>
      <vt:lpstr>PowerPoint Presentation</vt:lpstr>
      <vt:lpstr>PowerPoint Presentation</vt:lpstr>
      <vt:lpstr>Essential Question</vt:lpstr>
      <vt:lpstr>Video to assist with Essential Question</vt:lpstr>
      <vt:lpstr>Sweetie who is codominant for hair color(BR) is bred with a Homozygous Recessive white  Male (bb). What will the off springs genotype and phenotype be?</vt:lpstr>
      <vt:lpstr>Monster Babies Activity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25, 2016 Please Do Now</dc:title>
  <dc:creator>Katherine Pease</dc:creator>
  <cp:lastModifiedBy>Pease, Katherine J</cp:lastModifiedBy>
  <cp:revision>26</cp:revision>
  <cp:lastPrinted>2016-04-26T13:48:32Z</cp:lastPrinted>
  <dcterms:created xsi:type="dcterms:W3CDTF">2016-04-25T01:33:21Z</dcterms:created>
  <dcterms:modified xsi:type="dcterms:W3CDTF">2016-04-27T13:26:53Z</dcterms:modified>
</cp:coreProperties>
</file>